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32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16" r:id="rId30"/>
    <p:sldId id="313" r:id="rId31"/>
    <p:sldId id="314" r:id="rId32"/>
    <p:sldId id="315" r:id="rId33"/>
    <p:sldId id="282" r:id="rId34"/>
    <p:sldId id="283" r:id="rId35"/>
    <p:sldId id="317" r:id="rId36"/>
    <p:sldId id="318" r:id="rId37"/>
    <p:sldId id="319" r:id="rId38"/>
    <p:sldId id="320" r:id="rId39"/>
    <p:sldId id="321" r:id="rId40"/>
    <p:sldId id="361" r:id="rId41"/>
    <p:sldId id="322" r:id="rId42"/>
    <p:sldId id="286" r:id="rId43"/>
    <p:sldId id="312" r:id="rId44"/>
    <p:sldId id="287" r:id="rId45"/>
    <p:sldId id="324" r:id="rId46"/>
    <p:sldId id="288" r:id="rId47"/>
    <p:sldId id="289" r:id="rId48"/>
    <p:sldId id="290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25" r:id="rId58"/>
    <p:sldId id="309" r:id="rId59"/>
    <p:sldId id="310" r:id="rId60"/>
    <p:sldId id="311" r:id="rId61"/>
    <p:sldId id="308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5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36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6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52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4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56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44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6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01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4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48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2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4369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4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1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76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8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55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5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06611-D78A-46E5-BD7B-B3E9D0096AC8}" type="datetimeFigureOut">
              <a:rPr lang="fr-FR" smtClean="0"/>
              <a:pPr/>
              <a:t>01/02/2025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1BA78-ED42-4EB8-8846-74458069383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4BF67-99A4-4A99-A152-B43F887B107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01/02/2025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D52F-0337-4EEA-B59D-8CA6E4A6E97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9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79712" y="3175808"/>
            <a:ext cx="5832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Dr  Oudrar . S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Service de médecine interne - CHU Mustapha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20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Pr Bouali . F – Chef de service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59832" y="509737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Cours de sémiologie</a:t>
            </a:r>
          </a:p>
          <a:p>
            <a:pPr algn="ctr"/>
            <a:r>
              <a:rPr lang="fr-FR" sz="2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2024 – 2025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051720" y="1988840"/>
            <a:ext cx="5453737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APPAREIL RESPIRATOIRE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7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5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5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598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7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742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5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4544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742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29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5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28858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1734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29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8598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29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23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28860" y="2496917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Examen  Physique</a:t>
            </a:r>
            <a:endParaRPr lang="fr-FR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52413" y="714356"/>
            <a:ext cx="864235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Procéder méthodiquement aux quatre temps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 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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L’inspection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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palpation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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percussion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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L’auscultation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444524"/>
            <a:ext cx="8229600" cy="579278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Comparer un côté avec l’autre</a:t>
            </a:r>
            <a:r>
              <a:rPr kumimoji="0" lang="fr-F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Les variations individuelles sont grandes et la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comparaison d’un côté avec l’autre permet à chaque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sujet d’être son propre témoin.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Examiner la partie postérieure du thorax 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le sujet doit être assis.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 Ses bras doivent être pliés sur sa poitrine, de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sorte que ses omoplates dégagent en partie le thorax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Ensuite on demande au sujet de se coucher, pour examiner la partie antérieure du thorax </a:t>
            </a: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Examiner de haut en bas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310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862494"/>
            <a:ext cx="8229600" cy="221457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Pendant l’examen, essayer de se</a:t>
            </a:r>
            <a:r>
              <a:rPr kumimoji="0" lang="fr-FR" sz="32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représenter les organes sous-jacents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y compris les lobes pulmonaires.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0509" y="1136563"/>
            <a:ext cx="5711888" cy="436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4998" y="1140237"/>
            <a:ext cx="6887463" cy="450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414" y="1928802"/>
            <a:ext cx="288023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7088" y="1871663"/>
            <a:ext cx="31623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1314" y="1881188"/>
            <a:ext cx="18669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857231"/>
            <a:ext cx="6929486" cy="515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3" y="928670"/>
            <a:ext cx="687198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00120"/>
            <a:ext cx="6770235" cy="47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6782864" cy="435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0" y="44624"/>
            <a:ext cx="9195372" cy="6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7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3128"/>
            <a:ext cx="8541428" cy="64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8292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4730" y="1214422"/>
            <a:ext cx="7488381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Rene-Theophile-Hyacinthe Laennec (1781-1826) with stethosc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76" y="638190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320" y="1428736"/>
            <a:ext cx="5393688" cy="351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8376" y="1090613"/>
            <a:ext cx="24384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543446"/>
            <a:ext cx="8501122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Techniques d’auscultation</a:t>
            </a:r>
          </a:p>
          <a:p>
            <a:endParaRPr lang="fr-FR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Buts:</a:t>
            </a:r>
            <a:r>
              <a:rPr lang="fr-F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Evaluer les bruits normaux.</a:t>
            </a:r>
          </a:p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          Recherche de bruits adventices.</a:t>
            </a:r>
          </a:p>
          <a:p>
            <a:endParaRPr lang="fr-F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Comment: 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- Sur la peau, attention aux poils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- De haut en bas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- Sur la face antérieur, post, et latérale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- Toujours comparer les deux côtés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- Demander au patient de respirer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800" dirty="0" smtClean="0">
                <a:latin typeface="Arial" pitchFamily="34" charset="0"/>
                <a:cs typeface="Arial" pitchFamily="34" charset="0"/>
              </a:rPr>
              <a:t> - Demander de tousser si présence de bruits adventices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301729"/>
            <a:ext cx="6429420" cy="61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62075"/>
            <a:ext cx="43624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298" y="1357298"/>
            <a:ext cx="475329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ience 1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0" y="477416"/>
            <a:ext cx="7848600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428604"/>
            <a:ext cx="8501122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</a:t>
            </a:r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Murmures vésiculaire</a:t>
            </a:r>
          </a:p>
          <a:p>
            <a:endParaRPr lang="fr-FR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- Doux de basse tonalité</a:t>
            </a:r>
          </a:p>
          <a:p>
            <a:pPr>
              <a:lnSpc>
                <a:spcPct val="150000"/>
              </a:lnSpc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- Plus longs à l’inspiration qu’à l’expiration</a:t>
            </a:r>
          </a:p>
          <a:p>
            <a:pPr>
              <a:lnSpc>
                <a:spcPct val="150000"/>
              </a:lnSpc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- Entendu au niveau de tous les lobes en antérieur et postérieur</a:t>
            </a:r>
          </a:p>
          <a:p>
            <a:pPr>
              <a:lnSpc>
                <a:spcPct val="150000"/>
              </a:lnSpc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- Significatif cliniquement</a:t>
            </a:r>
            <a:endParaRPr lang="fr-FR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716498"/>
            <a:ext cx="878687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fr-F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Bruits anormaux</a:t>
            </a:r>
          </a:p>
          <a:p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Il s’agit d’une modification des bruits normaux</a:t>
            </a: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Ex: - Bruits bronchiques entendus ailleurs          </a:t>
            </a: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        (expiration allongée)</a:t>
            </a:r>
          </a:p>
          <a:p>
            <a:r>
              <a:rPr lang="fr-F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3200" dirty="0" smtClean="0">
                <a:latin typeface="Arial" pitchFamily="34" charset="0"/>
                <a:cs typeface="Arial" pitchFamily="34" charset="0"/>
              </a:rPr>
              <a:t>     - Diminution ou absence de MV</a:t>
            </a:r>
          </a:p>
          <a:p>
            <a:endParaRPr lang="fr-FR" sz="3200" dirty="0">
              <a:latin typeface="Arial" pitchFamily="34" charset="0"/>
              <a:cs typeface="Arial" pitchFamily="34" charset="0"/>
            </a:endParaRP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Peut être causé par:</a:t>
            </a:r>
          </a:p>
          <a:p>
            <a:r>
              <a:rPr lang="fr-F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3200" dirty="0" smtClean="0">
                <a:latin typeface="Arial" pitchFamily="34" charset="0"/>
                <a:cs typeface="Arial" pitchFamily="34" charset="0"/>
              </a:rPr>
              <a:t>    - Infiltration pulmonaire</a:t>
            </a:r>
          </a:p>
          <a:p>
            <a:r>
              <a:rPr lang="fr-FR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3200" dirty="0" smtClean="0">
                <a:latin typeface="Arial" pitchFamily="34" charset="0"/>
                <a:cs typeface="Arial" pitchFamily="34" charset="0"/>
              </a:rPr>
              <a:t>    - Infection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142852"/>
            <a:ext cx="878687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fr-F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Bruits adventices</a:t>
            </a:r>
          </a:p>
          <a:p>
            <a:endParaRPr lang="fr-F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Crépitants</a:t>
            </a:r>
            <a:r>
              <a:rPr lang="fr-F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fins: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Sons doux, haute tonalité, bref.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Surtout aux bases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Plus audibles en fin d’inspiration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modifiés par la toux.</a:t>
            </a:r>
          </a:p>
          <a:p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Causée par: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présence de fluide: secrétions, sang, pus, liquide.</a:t>
            </a:r>
          </a:p>
          <a:p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fr-F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toshiba\Desktop\535261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14312"/>
            <a:ext cx="2428860" cy="161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0296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2844" y="285728"/>
            <a:ext cx="87154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fr-FR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Crépitants</a:t>
            </a:r>
            <a:r>
              <a:rPr lang="fr-F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rudes.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 Sons forts, basse tonalité, plus longs.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-Surtout au niveau des grosses bronches.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 Audible surtout en début d’expiration.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 peut diminuer après la toux, aspiration bronchique ou changement de position.</a:t>
            </a:r>
            <a:endParaRPr lang="fr-F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toshiba\Desktop\UNE MECHE DE CHEVEUX - MON PETIT GRAIN DE SEL_files\me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-71462"/>
            <a:ext cx="1878734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285728"/>
            <a:ext cx="857256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fr-FR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Sibilants 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 Tonalité aigue.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 Prédominance expiratoire.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-Causé par: </a:t>
            </a:r>
          </a:p>
          <a:p>
            <a:pPr>
              <a:lnSpc>
                <a:spcPct val="150000"/>
              </a:lnSpc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Rétrécissement lumière bronchique par spasme, œdème, secrétions</a:t>
            </a:r>
            <a:endParaRPr lang="fr-FR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toshiba\Desktop\Sifflet-bwo-elless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571480"/>
            <a:ext cx="2380061" cy="1880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350" y="548680"/>
            <a:ext cx="8501122" cy="5570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fr-FR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Ronchi</a:t>
            </a:r>
            <a:endParaRPr lang="fr-FR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Arial" pitchFamily="34" charset="0"/>
                <a:cs typeface="Arial" pitchFamily="34" charset="0"/>
              </a:rPr>
              <a:t>Basse tonalité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Arial" pitchFamily="34" charset="0"/>
                <a:cs typeface="Arial" pitchFamily="34" charset="0"/>
              </a:rPr>
              <a:t>Prédominance expiratoire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Arial" pitchFamily="34" charset="0"/>
                <a:cs typeface="Arial" pitchFamily="34" charset="0"/>
              </a:rPr>
              <a:t>Peut disparaître toux efficace, aspiration   </a:t>
            </a: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 bronchique</a:t>
            </a:r>
          </a:p>
          <a:p>
            <a:endParaRPr lang="fr-FR" sz="320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Causé par:</a:t>
            </a: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      Passage de l’air au niveau des grosses bronches, causant des vibrations</a:t>
            </a:r>
          </a:p>
          <a:p>
            <a:r>
              <a:rPr lang="fr-FR" sz="3200" dirty="0" smtClean="0">
                <a:latin typeface="Arial" pitchFamily="34" charset="0"/>
                <a:cs typeface="Arial" pitchFamily="34" charset="0"/>
              </a:rPr>
              <a:t>Présence de sécrétions , compression…..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214290"/>
            <a:ext cx="778674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Stridor</a:t>
            </a:r>
          </a:p>
          <a:p>
            <a:endParaRPr lang="fr-FR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Bruit très forts, audible à l’oreille nue.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Niveau trachéal</a:t>
            </a: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Surtout inspiratoire</a:t>
            </a:r>
          </a:p>
          <a:p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Causé par: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fr-FR" sz="3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Epiglottite</a:t>
            </a:r>
            <a:endParaRPr lang="fr-FR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Corps étranger.</a:t>
            </a:r>
          </a:p>
        </p:txBody>
      </p:sp>
      <p:pic>
        <p:nvPicPr>
          <p:cNvPr id="4098" name="Picture 2" descr="C:\Users\toshiba\Desktop\5fd4cb4e451e3109fc497a1325d10e57--rustic-doors-wooden-do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4758" y="2594543"/>
            <a:ext cx="2505674" cy="3714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285728"/>
            <a:ext cx="8572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Frottement pleural</a:t>
            </a:r>
          </a:p>
          <a:p>
            <a:endParaRPr lang="fr-FR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fr-F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Bruits superficiels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Ressemble aux </a:t>
            </a:r>
            <a:r>
              <a:rPr lang="fr-FR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crépitants</a:t>
            </a:r>
            <a:endParaRPr lang="fr-FR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fr-F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 d’inspiration et début d’expiration</a:t>
            </a:r>
          </a:p>
          <a:p>
            <a:pPr>
              <a:buFontTx/>
              <a:buChar char="-"/>
            </a:pPr>
            <a:r>
              <a:rPr lang="fr-F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Non modifié par la toux</a:t>
            </a:r>
          </a:p>
          <a:p>
            <a:endParaRPr lang="fr-FR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Causé par:</a:t>
            </a:r>
          </a:p>
          <a:p>
            <a:r>
              <a:rPr lang="fr-FR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Perte de lubrification entre les deux feuillets, causée par inflammation.</a:t>
            </a:r>
            <a:endParaRPr lang="fr-FR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toshiba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833333"/>
            <a:ext cx="2357454" cy="1568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630" y="1796756"/>
            <a:ext cx="855765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2879113" y="16353"/>
            <a:ext cx="3478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Les souffles</a:t>
            </a:r>
            <a:endParaRPr lang="fr-F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57158" y="692696"/>
            <a:ext cx="8437563" cy="514353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       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résonance vocale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C’est l’équivalent auscultatoire des</a:t>
            </a:r>
            <a:r>
              <a:rPr kumimoji="0" lang="fr-FR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vibrations vocales lorsque le sujet prononce le chiffre 33.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- Sa voix est perçue au travers du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stéthoscope comme un bourdonnement lointain.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404813"/>
            <a:ext cx="8229600" cy="61928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bronchophonie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 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c’est une augmentation de la résonance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vocale mais souvent confuse (elle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traduit une condensation pulmonaire).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L’</a:t>
            </a:r>
            <a:r>
              <a:rPr kumimoji="0" lang="fr-F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égophonie</a:t>
            </a: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 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C’est une diminution  de la résonance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vocale (elle traduit un épanchement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pleural liquidien).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692150"/>
            <a:ext cx="8229600" cy="482441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pectoriloquie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 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C’est la transmission nettement articulée de 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voix haute (caverne tuberculeuse).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pectoriloquie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aphone 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C’est la transmission nettement articulée de 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Voix chuchotée (épanchement pleural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liquidien).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376081"/>
            <a:ext cx="8572560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Important</a:t>
            </a:r>
          </a:p>
          <a:p>
            <a:endParaRPr lang="fr-FR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latin typeface="Arial" pitchFamily="34" charset="0"/>
                <a:cs typeface="Arial" pitchFamily="34" charset="0"/>
              </a:rPr>
              <a:t>-Est-ce que les sons entendus s’accompagnent d’un tableau clinique différent?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Dyspnée, utilisation des muscles accessoires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Changement avec toux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Tachypnée, tachycardie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Fièvre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Cyanose, Diminution des  test de fonction respiratoire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 Changement de l’état neurologique</a:t>
            </a:r>
          </a:p>
          <a:p>
            <a:pPr>
              <a:buFontTx/>
              <a:buChar char="-"/>
            </a:pPr>
            <a:r>
              <a:rPr lang="fr-FR" sz="2800" dirty="0" smtClean="0">
                <a:latin typeface="Arial" pitchFamily="34" charset="0"/>
                <a:cs typeface="Arial" pitchFamily="34" charset="0"/>
              </a:rPr>
              <a:t> Confusion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42132" y="-243408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77808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1649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05284"/>
            <a:ext cx="5458126" cy="415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30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7418" y="460975"/>
            <a:ext cx="4230018" cy="512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462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7" y="1412776"/>
            <a:ext cx="694477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110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5184576" cy="635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306522"/>
            <a:ext cx="3438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0" u="none" strike="noStrike" baseline="0" dirty="0" smtClean="0">
                <a:solidFill>
                  <a:srgbClr val="000000"/>
                </a:solidFill>
                <a:latin typeface="Arial"/>
              </a:rPr>
              <a:t>Quel est votre diagnostic ?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A. opacité hilaire gauche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B. pneumothorax complet droit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C. atélectasie droite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D. foyer basal droit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E. masse hilaire droite </a:t>
            </a:r>
          </a:p>
        </p:txBody>
      </p:sp>
    </p:spTree>
    <p:extLst>
      <p:ext uri="{BB962C8B-B14F-4D97-AF65-F5344CB8AC3E}">
        <p14:creationId xmlns:p14="http://schemas.microsoft.com/office/powerpoint/2010/main" val="14562666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5184576" cy="635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306522"/>
            <a:ext cx="3438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0" u="none" strike="noStrike" baseline="0" dirty="0" smtClean="0">
                <a:solidFill>
                  <a:srgbClr val="000000"/>
                </a:solidFill>
                <a:latin typeface="Arial"/>
              </a:rPr>
              <a:t>Quel est votre diagnostic ?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A. opacité hilaire gauche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B. pneumothorax complet droit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C. atélectasie droite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D. foyer basal droit </a:t>
            </a:r>
          </a:p>
          <a:p>
            <a:r>
              <a:rPr lang="fr-FR" b="0" i="0" u="none" strike="noStrike" baseline="0" dirty="0" smtClean="0">
                <a:solidFill>
                  <a:srgbClr val="000000"/>
                </a:solidFill>
                <a:latin typeface="Arial"/>
              </a:rPr>
              <a:t>E. masse hilaire droite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3244334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Réponse : B </a:t>
            </a:r>
          </a:p>
        </p:txBody>
      </p:sp>
    </p:spTree>
    <p:extLst>
      <p:ext uri="{BB962C8B-B14F-4D97-AF65-F5344CB8AC3E}">
        <p14:creationId xmlns:p14="http://schemas.microsoft.com/office/powerpoint/2010/main" val="38603363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196752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Quelle est votre prise en charge immédiate ? </a:t>
            </a:r>
          </a:p>
          <a:p>
            <a:endParaRPr lang="fr-FR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exsufflation manuelle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B. symphyse pleurale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C. drainage pleural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oxygénothérapie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antalgie </a:t>
            </a:r>
          </a:p>
        </p:txBody>
      </p:sp>
    </p:spTree>
    <p:extLst>
      <p:ext uri="{BB962C8B-B14F-4D97-AF65-F5344CB8AC3E}">
        <p14:creationId xmlns:p14="http://schemas.microsoft.com/office/powerpoint/2010/main" val="412760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4613066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/>
              </a:rPr>
              <a:t>Réponse : CDE 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1196752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Quelle est votre prise en charge immédiate ? </a:t>
            </a:r>
          </a:p>
          <a:p>
            <a:endParaRPr lang="fr-FR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A. exsufflation manuelle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B. symphyse pleurale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C. drainage pleural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oxygénothérapie </a:t>
            </a:r>
          </a:p>
          <a:p>
            <a:r>
              <a:rPr lang="fr-F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antalgie </a:t>
            </a:r>
          </a:p>
        </p:txBody>
      </p:sp>
    </p:spTree>
    <p:extLst>
      <p:ext uri="{BB962C8B-B14F-4D97-AF65-F5344CB8AC3E}">
        <p14:creationId xmlns:p14="http://schemas.microsoft.com/office/powerpoint/2010/main" val="26246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50351"/>
            <a:ext cx="3757927" cy="350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70637"/>
            <a:ext cx="3240359" cy="358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92217" y="332656"/>
            <a:ext cx="2382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92167"/>
            <a:ext cx="4824536" cy="476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6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752" y="-99392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79562"/>
            <a:ext cx="3901405" cy="468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37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76254"/>
            <a:ext cx="7486926" cy="428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84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8" y="908720"/>
            <a:ext cx="781680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41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28437"/>
            <a:ext cx="4608512" cy="562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15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9" y="1124744"/>
            <a:ext cx="738196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99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35896" y="476672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 clinique</a:t>
            </a:r>
            <a:endParaRPr lang="fr-FR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1412776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Jeune patient consulte en urgence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Douleur thoracique,,,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Apparition aigue</a:t>
            </a: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Quelle est votre démarche diagnostique?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3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23928" y="47667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Etapes</a:t>
            </a:r>
            <a:endParaRPr lang="fr-FR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71600" y="1916832"/>
            <a:ext cx="6408712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1- diagnostic positif</a:t>
            </a:r>
          </a:p>
          <a:p>
            <a:pPr>
              <a:lnSpc>
                <a:spcPct val="150000"/>
              </a:lnSpc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2- Diagnostic de gravité</a:t>
            </a:r>
          </a:p>
          <a:p>
            <a:pPr>
              <a:lnSpc>
                <a:spcPct val="150000"/>
              </a:lnSpc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3- Diagnostic étiologique</a:t>
            </a:r>
            <a:endParaRPr lang="fr-FR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19872" y="1886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Interrogatoire</a:t>
            </a:r>
            <a:endParaRPr lang="fr-FR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1560" y="1268760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Age/ ANTCD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Habitudes toxique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Profession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Sémiologie de la douleur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Signes fonctionnels associés: Dyspnée, toux sèche.. 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052736"/>
            <a:ext cx="79208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Patient âgé de 19 ans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Lycéen, pas d’activité sportive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Tabac occasionnel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Douleur thoracique vive en coup de poignard, aggravée par l’inspiration profonde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Depuis 6 heures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Premier épisode similaire.</a:t>
            </a:r>
            <a:endParaRPr lang="fr-FR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162880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Quelle est la suite de votre démarche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86116" y="2643182"/>
            <a:ext cx="2428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Pharynx</a:t>
            </a:r>
            <a:endParaRPr lang="fr-FR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03848" y="2606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Examen Clinique</a:t>
            </a:r>
            <a:endParaRPr lang="fr-F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92286" y="1412776"/>
            <a:ext cx="3240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Syndrome d’EPA</a:t>
            </a: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Hémithorax normal ou distendu et moins mobile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bolition des VV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Tympanisme à la percussion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Diminution ou abolition des MV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60032" y="1412776"/>
            <a:ext cx="367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Signes de Gravité</a:t>
            </a:r>
          </a:p>
          <a:p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Respiratoires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Dyspnée - FR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SpO2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Cyanose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Signes de lutte (tirage)</a:t>
            </a: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Cardiaques: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Tachycardie- bradycardie</a:t>
            </a:r>
          </a:p>
          <a:p>
            <a:r>
              <a:rPr lang="fr-FR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HypoTA</a:t>
            </a:r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Signes droits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260648"/>
            <a:ext cx="82809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Examen Clinique </a:t>
            </a:r>
          </a:p>
          <a:p>
            <a:endParaRPr lang="fr-FR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Patient conscient, coopératif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EG conservé, bien coloré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Apyrétique, eupnéique – FR à 20cycles/mn, </a:t>
            </a:r>
            <a:r>
              <a:rPr lang="fr-FR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Fc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75b/mn, TA: 120/80mmhg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SpO2: 96% en AA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IMC: 18,5</a:t>
            </a:r>
          </a:p>
          <a:p>
            <a:r>
              <a:rPr lang="fr-F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Examen PP: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Distension de l’</a:t>
            </a:r>
            <a:r>
              <a:rPr lang="fr-FR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hémithorax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droit, immobile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Syndrome d’EPA de l’</a:t>
            </a:r>
            <a:r>
              <a:rPr lang="fr-FR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hémithorax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droit,</a:t>
            </a:r>
          </a:p>
          <a:p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Examen CV: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sans anomalie</a:t>
            </a: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33265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Quels sont les examens à demander en urgence?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55576" y="1628800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Groupage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Bilan hépatique, rénal, protidique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ECG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Radiographie thoracique de face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TDM thoracique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EFR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7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332656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Quels sont les examens à demander en urgence?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55576" y="1628800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Groupage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Bilan hépatique, rénal, protidique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ECG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Radiographie thoracique de face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TDM thoracique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EFR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404664"/>
            <a:ext cx="7272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Bilan</a:t>
            </a:r>
          </a:p>
          <a:p>
            <a:endParaRPr lang="fr-FR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FNS:</a:t>
            </a:r>
          </a:p>
          <a:p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GB: 7000/mm3</a:t>
            </a:r>
          </a:p>
          <a:p>
            <a:r>
              <a:rPr lang="fr-FR" sz="2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Hb</a:t>
            </a: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13,5g/dl</a:t>
            </a:r>
          </a:p>
          <a:p>
            <a:r>
              <a:rPr lang="fr-FR" sz="2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Pltes</a:t>
            </a: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250 000/mm3</a:t>
            </a:r>
          </a:p>
          <a:p>
            <a:r>
              <a:rPr lang="fr-FR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Groupage:</a:t>
            </a: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O+</a:t>
            </a:r>
          </a:p>
          <a:p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TP:</a:t>
            </a:r>
            <a:r>
              <a:rPr lang="fr-FR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100%</a:t>
            </a:r>
            <a:endParaRPr lang="fr-FR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pneumothorax  partiel, total complet photo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24" y="1124744"/>
            <a:ext cx="3491024" cy="38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ésultat de recherche d'images pour &quot;pneumothorax  partiel, total complet photo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24" y="1124744"/>
            <a:ext cx="3491024" cy="38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528" y="1264692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TLT</a:t>
            </a:r>
          </a:p>
          <a:p>
            <a:r>
              <a:rPr lang="fr-F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Confirme le diagnostic</a:t>
            </a:r>
          </a:p>
          <a:p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Apprécie la taille</a:t>
            </a: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Hyperclarté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avasculaire</a:t>
            </a:r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 bande périphérique de…cm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 l’Apex à la base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Fin liseré interne opaque: Plèvre viscérale 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43608" y="83671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Quelle est votre conduite à tenir?</a:t>
            </a:r>
          </a:p>
        </p:txBody>
      </p:sp>
    </p:spTree>
    <p:extLst>
      <p:ext uri="{BB962C8B-B14F-4D97-AF65-F5344CB8AC3E}">
        <p14:creationId xmlns:p14="http://schemas.microsoft.com/office/powerpoint/2010/main" val="35320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980728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Patient jeune, 1</a:t>
            </a:r>
            <a:r>
              <a:rPr lang="fr-FR" sz="2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épisode de  PNO total droit, spontané primitif bien toléré</a:t>
            </a:r>
          </a:p>
          <a:p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fr-FR" sz="2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Exsufflation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Surveillance</a:t>
            </a:r>
            <a:endParaRPr lang="fr-FR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37055" y="827420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  <a:latin typeface="BookAntiqua"/>
              </a:rPr>
              <a:t>Homme de 73 ans, dyspnée chronique.</a:t>
            </a:r>
            <a:endParaRPr lang="fr-FR" b="1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836712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prstClr val="black"/>
                </a:solidFill>
              </a:rPr>
              <a:t>Jeune de 24 ans, douleur thoracique aiguë.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6954"/>
            <a:ext cx="3888432" cy="421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563888" y="97468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Scénario</a:t>
            </a:r>
            <a:endParaRPr lang="fr-FR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0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1734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79512" y="620688"/>
          <a:ext cx="8784978" cy="5400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63"/>
                <a:gridCol w="1464163"/>
                <a:gridCol w="1464163"/>
                <a:gridCol w="1464163"/>
                <a:gridCol w="1464163"/>
                <a:gridCol w="1464163"/>
              </a:tblGrid>
              <a:tr h="7270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Inspection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Palpation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Percussion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Auscultation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Condensation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Epanchement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liquidien</a:t>
                      </a:r>
                      <a:endParaRPr lang="fr-FR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Epanchement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1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251520" y="548680"/>
          <a:ext cx="8568948" cy="5400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8"/>
                <a:gridCol w="1428158"/>
                <a:gridCol w="1428158"/>
                <a:gridCol w="1428158"/>
                <a:gridCol w="1428158"/>
                <a:gridCol w="1428158"/>
              </a:tblGrid>
              <a:tr h="7270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Inspection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Palpation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Percussion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Auscultation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Condensation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cas gravité :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polypnee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tirage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Augmentation vibration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vocales 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Submatité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Rales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crépitants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Souffle tubaire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Epanchement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liquidien</a:t>
                      </a:r>
                      <a:endParaRPr lang="fr-FR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Epanchement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46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79512" y="404664"/>
          <a:ext cx="8568948" cy="585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8"/>
                <a:gridCol w="1428158"/>
                <a:gridCol w="1428158"/>
                <a:gridCol w="1428158"/>
                <a:gridCol w="1428158"/>
                <a:gridCol w="1428158"/>
              </a:tblGrid>
              <a:tr h="7270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Inspection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Palpation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Percussion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Auscultation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Condensation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cas gravité :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polypnee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tirage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Augmentation vibration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vocales 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Submatité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Rales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crépitants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Souffle tubaire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Epanchement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liquidien</a:t>
                      </a:r>
                      <a:endParaRPr lang="fr-FR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cas gravité :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polypnee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tirage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compressif distension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diminution vibration vocales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matité 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Disparition murmure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vésiculaire Souffle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pleurétique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Pleuresie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hemothorax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Epanchement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7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79512" y="188640"/>
          <a:ext cx="8568948" cy="6308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8"/>
                <a:gridCol w="1428158"/>
                <a:gridCol w="1428158"/>
                <a:gridCol w="1428158"/>
                <a:gridCol w="1428158"/>
                <a:gridCol w="1428158"/>
              </a:tblGrid>
              <a:tr h="7270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Inspection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Palpation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Percussion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Auscultation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Exemple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Condensation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cas gravité :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polypnee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tirage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Augmentation vibration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vocales 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Submatité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Rales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crépitants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Souffle tubaire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Pneumonie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Syndrome :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Epanchement</a:t>
                      </a:r>
                    </a:p>
                    <a:p>
                      <a:r>
                        <a:rPr lang="fr-FR" sz="16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liquidien</a:t>
                      </a:r>
                      <a:endParaRPr lang="fr-FR" sz="16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cas gravité :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polypnee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tirage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compressif distension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diminution vibration vocales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matité 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Disparition murmure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vésiculaire Souffle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pleurétique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Pleuresie</a:t>
                      </a:r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hemothorax</a:t>
                      </a:r>
                      <a:endParaRPr lang="fr-FR" dirty="0"/>
                    </a:p>
                  </a:txBody>
                  <a:tcPr/>
                </a:tc>
              </a:tr>
              <a:tr h="1557865">
                <a:tc>
                  <a:txBody>
                    <a:bodyPr/>
                    <a:lstStyle/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Syndrome :</a:t>
                      </a:r>
                    </a:p>
                    <a:p>
                      <a:r>
                        <a:rPr lang="fr-FR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Epanchement aérien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cas gravité : </a:t>
                      </a:r>
                      <a:r>
                        <a:rPr lang="fr-F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polypnee</a:t>
                      </a:r>
                      <a:endParaRPr lang="fr-FR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tirage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compressif distension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diminution vibration vocales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unilatérale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Hypersonorité</a:t>
                      </a:r>
                      <a:r>
                        <a:rPr lang="fr-F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unilatérale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Disparition murmure</a:t>
                      </a:r>
                    </a:p>
                    <a:p>
                      <a:r>
                        <a:rPr lang="fr-FR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vésiculaire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Pneumothorax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38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91880" y="261774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Bon Courage</a:t>
            </a:r>
            <a:endParaRPr lang="fr-FR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8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5955</TotalTime>
  <Words>1196</Words>
  <Application>Microsoft Office PowerPoint</Application>
  <PresentationFormat>Affichage à l'écran (4:3)</PresentationFormat>
  <Paragraphs>389</Paragraphs>
  <Slides>94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94</vt:i4>
      </vt:variant>
    </vt:vector>
  </HeadingPairs>
  <TitlesOfParts>
    <vt:vector size="101" baseType="lpstr">
      <vt:lpstr>Arial</vt:lpstr>
      <vt:lpstr>BookAntiqua</vt:lpstr>
      <vt:lpstr>Calibri</vt:lpstr>
      <vt:lpstr>Wingdings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toshiba</dc:creator>
  <cp:lastModifiedBy>HP</cp:lastModifiedBy>
  <cp:revision>93</cp:revision>
  <dcterms:created xsi:type="dcterms:W3CDTF">2017-10-20T11:50:00Z</dcterms:created>
  <dcterms:modified xsi:type="dcterms:W3CDTF">2025-02-01T20:55:22Z</dcterms:modified>
</cp:coreProperties>
</file>