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6858000" cx="10287000"/>
  <p:notesSz cx="6858000" cy="9144000"/>
  <p:embeddedFontLst>
    <p:embeddedFont>
      <p:font typeface="Century Schoolbook"/>
      <p:regular r:id="rId69"/>
      <p:bold r:id="rId70"/>
      <p:italic r:id="rId71"/>
      <p:boldItalic r:id="rId72"/>
    </p:embeddedFont>
    <p:embeddedFont>
      <p:font typeface="Arial Black"/>
      <p:regular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240">
          <p15:clr>
            <a:srgbClr val="000000"/>
          </p15:clr>
        </p15:guide>
      </p15:sldGuideLst>
    </p:ext>
    <p:ext uri="GoogleSlidesCustomDataVersion2">
      <go:slidesCustomData xmlns:go="http://customooxmlschemas.google.com/" r:id="rId74" roundtripDataSignature="AMtx7mh5ZOU9HJpkT4Yf2jWETtE6SvKE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8C06B2-3CD9-409B-AF2C-86F95869B5AA}">
  <a:tblStyle styleId="{968C06B2-3CD9-409B-AF2C-86F95869B5AA}"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2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ArialBlack-regular.fntdata"/><Relationship Id="rId72" Type="http://schemas.openxmlformats.org/officeDocument/2006/relationships/font" Target="fonts/CenturySchoolbook-boldItalic.fntdata"/><Relationship Id="rId31" Type="http://schemas.openxmlformats.org/officeDocument/2006/relationships/slide" Target="slides/slide25.xml"/><Relationship Id="rId30" Type="http://schemas.openxmlformats.org/officeDocument/2006/relationships/slide" Target="slides/slide24.xml"/><Relationship Id="rId74" Type="http://customschemas.google.com/relationships/presentationmetadata" Target="meta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enturySchoolbook-italic.fntdata"/><Relationship Id="rId70" Type="http://schemas.openxmlformats.org/officeDocument/2006/relationships/font" Target="fonts/CenturySchoolbook-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enturySchoolbook-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nvSpPr>
        <p:spPr>
          <a:xfrm>
            <a:off x="388620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2" name="Google Shape;82;p1:notes"/>
          <p:cNvSpPr/>
          <p:nvPr/>
        </p:nvSpPr>
        <p:spPr>
          <a:xfrm>
            <a:off x="3886200" y="8686800"/>
            <a:ext cx="2971800" cy="457200"/>
          </a:xfrm>
          <a:prstGeom prst="rect">
            <a:avLst/>
          </a:prstGeom>
          <a:noFill/>
          <a:ln>
            <a:noFill/>
          </a:ln>
        </p:spPr>
        <p:txBody>
          <a:bodyPr anchorCtr="0" anchor="b" bIns="44450" lIns="90475" spcFirstLastPara="1" rIns="90475" wrap="square" tIns="44450">
            <a:noAutofit/>
          </a:bodyPr>
          <a:lstStyle/>
          <a:p>
            <a:pPr indent="0" lvl="0" marL="0" marR="0" rtl="0" algn="r">
              <a:spcBef>
                <a:spcPts val="0"/>
              </a:spcBef>
              <a:spcAft>
                <a:spcPts val="0"/>
              </a:spcAft>
              <a:buNone/>
            </a:pPr>
            <a:r>
              <a:rPr lang="fr-FR" sz="1200">
                <a:solidFill>
                  <a:schemeClr val="dk1"/>
                </a:solidFill>
                <a:latin typeface="Times New Roman"/>
                <a:ea typeface="Times New Roman"/>
                <a:cs typeface="Times New Roman"/>
                <a:sym typeface="Times New Roman"/>
              </a:rPr>
              <a:t>1</a:t>
            </a:r>
            <a:endParaRPr/>
          </a:p>
        </p:txBody>
      </p:sp>
      <p:sp>
        <p:nvSpPr>
          <p:cNvPr id="83" name="Google Shape;83;p1:notes"/>
          <p:cNvSpPr/>
          <p:nvPr/>
        </p:nvSpPr>
        <p:spPr>
          <a:xfrm>
            <a:off x="0" y="868680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4" name="Google Shape;84;p1:notes"/>
          <p:cNvSpPr/>
          <p:nvPr/>
        </p:nvSpPr>
        <p:spPr>
          <a:xfrm>
            <a:off x="0" y="0"/>
            <a:ext cx="29718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85" name="Google Shape;85;p1: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1: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42" name="Google Shape;142;p10: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47" name="Google Shape;147;p11: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52" name="Google Shape;152;p12: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59" name="Google Shape;159;p13: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65" name="Google Shape;165;p14: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70" name="Google Shape;170;p15: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75" name="Google Shape;175;p16: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84" name="Google Shape;184;p17: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90" name="Google Shape;190;p18: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95" name="Google Shape;195;p19: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93" name="Google Shape;93;p2: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02" name="Google Shape;202;p20: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07" name="Google Shape;207;p21: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13" name="Google Shape;213;p22: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3: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20" name="Google Shape;220;p23: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4: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25" name="Google Shape;225;p24: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5: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31" name="Google Shape;231;p25: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6: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37" name="Google Shape;237;p26: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47" name="Google Shape;247;p27: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54" name="Google Shape;254;p28: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rPr lang="fr-FR"/>
              <a:t>L’hémolyse  et la lactescence sont  gênantes; les résultats sont faussés en cas de gammopathy monoclonale à IgM; ne jamais congelé les réactifs;</a:t>
            </a:r>
            <a:endParaRPr/>
          </a:p>
          <a:p>
            <a:pPr indent="0" lvl="0" marL="0" rtl="0" algn="l">
              <a:spcBef>
                <a:spcPts val="360"/>
              </a:spcBef>
              <a:spcAft>
                <a:spcPts val="0"/>
              </a:spcAft>
              <a:buNone/>
            </a:pPr>
            <a:r>
              <a:rPr lang="fr-FR"/>
              <a:t>Linéarité 1.1 jusqu’à 791 mg/L. </a:t>
            </a:r>
            <a:r>
              <a:rPr lang="fr-FR" sz="1200">
                <a:solidFill>
                  <a:schemeClr val="dk1"/>
                </a:solidFill>
                <a:latin typeface="Calibri"/>
                <a:ea typeface="Calibri"/>
                <a:cs typeface="Calibri"/>
                <a:sym typeface="Calibri"/>
              </a:rPr>
              <a:t>Les interférences avec les méthodes enzymatiques sont essentiellement dues aux médicaments à haute concentration :</a:t>
            </a:r>
            <a:endParaRPr/>
          </a:p>
          <a:p>
            <a:pPr indent="0" lvl="0" marL="0" rtl="0" algn="l">
              <a:spcBef>
                <a:spcPts val="360"/>
              </a:spcBef>
              <a:spcAft>
                <a:spcPts val="0"/>
              </a:spcAft>
              <a:buNone/>
            </a:pPr>
            <a:r>
              <a:rPr lang="fr-FR" sz="1200">
                <a:solidFill>
                  <a:schemeClr val="dk1"/>
                </a:solidFill>
                <a:latin typeface="Calibri"/>
                <a:ea typeface="Calibri"/>
                <a:cs typeface="Calibri"/>
                <a:sym typeface="Calibri"/>
              </a:rPr>
              <a:t>Négatives avec le dobésilate de calcium, la dopamine, la dobutamine, la dipyrone et la N-acétylcystéine ; </a:t>
            </a:r>
            <a:endParaRPr/>
          </a:p>
          <a:p>
            <a:pPr indent="0" lvl="0" marL="0" rtl="0" algn="l">
              <a:spcBef>
                <a:spcPts val="360"/>
              </a:spcBef>
              <a:spcAft>
                <a:spcPts val="0"/>
              </a:spcAft>
              <a:buNone/>
            </a:pPr>
            <a:r>
              <a:rPr lang="fr-FR" sz="1200">
                <a:solidFill>
                  <a:schemeClr val="dk1"/>
                </a:solidFill>
                <a:latin typeface="Calibri"/>
                <a:ea typeface="Calibri"/>
                <a:cs typeface="Calibri"/>
                <a:sym typeface="Calibri"/>
              </a:rPr>
              <a:t>Positives avec la 5-fluorocytosine, la lidocaïne, l’hydroxocobalamine, la N-éthylglycine et la D,L-proline. </a:t>
            </a:r>
            <a:endParaRPr/>
          </a:p>
          <a:p>
            <a:pPr indent="0" lvl="0" marL="0" rtl="0" algn="l">
              <a:spcBef>
                <a:spcPts val="360"/>
              </a:spcBef>
              <a:spcAft>
                <a:spcPts val="0"/>
              </a:spcAft>
              <a:buNone/>
            </a:pPr>
            <a:r>
              <a:t/>
            </a:r>
            <a:endParaRPr sz="1200">
              <a:solidFill>
                <a:schemeClr val="dk1"/>
              </a:solidFill>
              <a:latin typeface="Calibri"/>
              <a:ea typeface="Calibri"/>
              <a:cs typeface="Calibri"/>
              <a:sym typeface="Calibri"/>
            </a:endParaRPr>
          </a:p>
          <a:p>
            <a:pPr indent="0" lvl="0" marL="0" rtl="0" algn="l">
              <a:spcBef>
                <a:spcPts val="360"/>
              </a:spcBef>
              <a:spcAft>
                <a:spcPts val="0"/>
              </a:spcAft>
              <a:buNone/>
            </a:pPr>
            <a:r>
              <a:t/>
            </a:r>
            <a:endParaRPr/>
          </a:p>
        </p:txBody>
      </p:sp>
      <p:sp>
        <p:nvSpPr>
          <p:cNvPr id="255" name="Google Shape;255;p28: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9: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63" name="Google Shape;263;p29: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00" name="Google Shape;100;p3: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0: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68" name="Google Shape;268;p30: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1: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80" name="Google Shape;280;p31: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2: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87" name="Google Shape;287;p32: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3: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297" name="Google Shape;297;p33: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4: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03" name="Google Shape;303;p34: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5: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10" name="Google Shape;310;p35: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6: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15" name="Google Shape;315;p36: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7: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25" name="Google Shape;325;p37: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8: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31" name="Google Shape;331;p38: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rPr lang="fr-FR"/>
              <a:t>ACCORDING TO ESTIMATION, about 1 in five men and about 1 in four womens between 65 and 74; and half people aged 75 or more, have CKD,</a:t>
            </a:r>
            <a:endParaRPr/>
          </a:p>
          <a:p>
            <a:pPr indent="0" lvl="0" marL="0" rtl="0" algn="l">
              <a:spcBef>
                <a:spcPts val="360"/>
              </a:spcBef>
              <a:spcAft>
                <a:spcPts val="0"/>
              </a:spcAft>
              <a:buNone/>
            </a:pPr>
            <a:r>
              <a:rPr lang="fr-FR"/>
              <a:t>A SILENT KILLER </a:t>
            </a:r>
            <a:endParaRPr/>
          </a:p>
          <a:p>
            <a:pPr indent="0" lvl="0" marL="0" rtl="0" algn="l">
              <a:spcBef>
                <a:spcPts val="360"/>
              </a:spcBef>
              <a:spcAft>
                <a:spcPts val="0"/>
              </a:spcAft>
              <a:buNone/>
            </a:pPr>
            <a:r>
              <a:rPr b="0" i="0" lang="fr-FR" sz="1200">
                <a:solidFill>
                  <a:schemeClr val="dk1"/>
                </a:solidFill>
                <a:latin typeface="Calibri"/>
                <a:ea typeface="Calibri"/>
                <a:cs typeface="Calibri"/>
                <a:sym typeface="Calibri"/>
              </a:rPr>
              <a:t>Affecting 10 percent of the global population and responsible for more than a million deaths each year, chronic kidney disease (CKD) has become a major public health issue [1]. In the U.S. alone 30 million people, or 15 percent of adults, are estimated to have chronic kidney disease [2]. Around the world, the number of people with chronic kidney disease continues to rise. The impact is immense; patients with CKD face diminished quality of life, higher risk of other health problems, and significant financial costs or death.</a:t>
            </a:r>
            <a:endParaRPr/>
          </a:p>
        </p:txBody>
      </p:sp>
      <p:sp>
        <p:nvSpPr>
          <p:cNvPr id="332" name="Google Shape;332;p38: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9: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38" name="Google Shape;338;p39: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rPr b="0" i="0" lang="fr-FR" sz="1200">
                <a:solidFill>
                  <a:schemeClr val="dk1"/>
                </a:solidFill>
                <a:latin typeface="Calibri"/>
                <a:ea typeface="Calibri"/>
                <a:cs typeface="Calibri"/>
                <a:sym typeface="Calibri"/>
              </a:rPr>
              <a:t>Risk factors include diabetes, hypertension, heart disease, smoking, obesity, high cholesterol, family history of kidney disease, and age 65 or older [5]. The most common causes of kidney disease include diabetes and high blood pressure, but population growth and aging are other factors driving higher rates of CKD. CKD may result due to infections, inflammation, or urinary system blockages such as kidney stones. Painkillers, like analgesics or antibiotics, also may cause chronic kidney disease if taken over a long period of time.</a:t>
            </a:r>
            <a:endParaRPr/>
          </a:p>
        </p:txBody>
      </p:sp>
      <p:sp>
        <p:nvSpPr>
          <p:cNvPr id="339" name="Google Shape;339;p39: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07" name="Google Shape;107;p4: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0: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45" name="Google Shape;345;p40: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rPr lang="fr-FR"/>
              <a:t>NEW DEFINITION OF CKD</a:t>
            </a:r>
            <a:endParaRPr/>
          </a:p>
        </p:txBody>
      </p:sp>
      <p:sp>
        <p:nvSpPr>
          <p:cNvPr id="346" name="Google Shape;346;p40: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1: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52" name="Google Shape;352;p41: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2: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59" name="Google Shape;359;p42: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b="0" i="0" lang="fr-FR" sz="1200">
                <a:solidFill>
                  <a:schemeClr val="dk1"/>
                </a:solidFill>
                <a:latin typeface="Calibri"/>
                <a:ea typeface="Calibri"/>
                <a:cs typeface="Calibri"/>
                <a:sym typeface="Calibri"/>
              </a:rPr>
              <a:t>The KDIGO 2017 Clinical Practice Guideline suggests the classification of chronic kidney disease into five stages, based on glomerular filtration rate (or GFR), which is one of the measures of kidney function that describes the flow rate of filtered fluid through the kidney. This measure tells you how much kidney function you have. As kidney disease gets worse, the GFR number goes down</a:t>
            </a:r>
            <a:endParaRPr/>
          </a:p>
          <a:p>
            <a:pPr indent="0" lvl="0" marL="0" rtl="0" algn="l">
              <a:spcBef>
                <a:spcPts val="36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360"/>
              </a:spcBef>
              <a:spcAft>
                <a:spcPts val="0"/>
              </a:spcAft>
              <a:buNone/>
            </a:pPr>
            <a:r>
              <a:rPr b="0" i="0" lang="fr-FR" sz="1200">
                <a:solidFill>
                  <a:schemeClr val="dk1"/>
                </a:solidFill>
                <a:latin typeface="Calibri"/>
                <a:ea typeface="Calibri"/>
                <a:cs typeface="Calibri"/>
                <a:sym typeface="Calibri"/>
              </a:rPr>
              <a:t>. The level of GFR and its magnitude of change over time are vital to:</a:t>
            </a:r>
            <a:endParaRPr/>
          </a:p>
          <a:p>
            <a:pPr indent="0" lvl="0" marL="0" rtl="0" algn="l">
              <a:spcBef>
                <a:spcPts val="360"/>
              </a:spcBef>
              <a:spcAft>
                <a:spcPts val="0"/>
              </a:spcAft>
              <a:buNone/>
            </a:pPr>
            <a:r>
              <a:rPr b="0" i="0" lang="fr-FR" sz="1200">
                <a:solidFill>
                  <a:schemeClr val="dk1"/>
                </a:solidFill>
                <a:latin typeface="Calibri"/>
                <a:ea typeface="Calibri"/>
                <a:cs typeface="Calibri"/>
                <a:sym typeface="Calibri"/>
              </a:rPr>
              <a:t>the detection of kidney disease</a:t>
            </a:r>
            <a:endParaRPr/>
          </a:p>
          <a:p>
            <a:pPr indent="0" lvl="0" marL="0" rtl="0" algn="l">
              <a:spcBef>
                <a:spcPts val="360"/>
              </a:spcBef>
              <a:spcAft>
                <a:spcPts val="0"/>
              </a:spcAft>
              <a:buNone/>
            </a:pPr>
            <a:r>
              <a:rPr b="0" i="0" lang="fr-FR" sz="1200">
                <a:solidFill>
                  <a:schemeClr val="dk1"/>
                </a:solidFill>
                <a:latin typeface="Calibri"/>
                <a:ea typeface="Calibri"/>
                <a:cs typeface="Calibri"/>
                <a:sym typeface="Calibri"/>
              </a:rPr>
              <a:t>understanding its severity (categories)</a:t>
            </a:r>
            <a:endParaRPr/>
          </a:p>
          <a:p>
            <a:pPr indent="0" lvl="0" marL="0" rtl="0" algn="l">
              <a:spcBef>
                <a:spcPts val="360"/>
              </a:spcBef>
              <a:spcAft>
                <a:spcPts val="0"/>
              </a:spcAft>
              <a:buNone/>
            </a:pPr>
            <a:r>
              <a:rPr b="0" i="0" lang="fr-FR" sz="1200">
                <a:solidFill>
                  <a:schemeClr val="dk1"/>
                </a:solidFill>
                <a:latin typeface="Calibri"/>
                <a:ea typeface="Calibri"/>
                <a:cs typeface="Calibri"/>
                <a:sym typeface="Calibri"/>
              </a:rPr>
              <a:t>making decisions about diagnosis, prognosis and treatment</a:t>
            </a:r>
            <a:endParaRPr/>
          </a:p>
          <a:p>
            <a:pPr indent="0" lvl="0" marL="0" rtl="0" algn="l">
              <a:spcBef>
                <a:spcPts val="360"/>
              </a:spcBef>
              <a:spcAft>
                <a:spcPts val="0"/>
              </a:spcAft>
              <a:buNone/>
            </a:pPr>
            <a:r>
              <a:rPr b="0" i="0" lang="fr-FR" sz="1200">
                <a:solidFill>
                  <a:schemeClr val="dk1"/>
                </a:solidFill>
                <a:latin typeface="Calibri"/>
                <a:ea typeface="Calibri"/>
                <a:cs typeface="Calibri"/>
                <a:sym typeface="Calibri"/>
              </a:rPr>
              <a:t>detection of CKD progression</a:t>
            </a:r>
            <a:endParaRPr/>
          </a:p>
          <a:p>
            <a:pPr indent="0" lvl="0" marL="0" rtl="0" algn="l">
              <a:spcBef>
                <a:spcPts val="360"/>
              </a:spcBef>
              <a:spcAft>
                <a:spcPts val="0"/>
              </a:spcAft>
              <a:buNone/>
            </a:pPr>
            <a:r>
              <a:t/>
            </a:r>
            <a:endParaRPr/>
          </a:p>
        </p:txBody>
      </p:sp>
      <p:sp>
        <p:nvSpPr>
          <p:cNvPr id="360" name="Google Shape;360;p4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3: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67" name="Google Shape;367;p43: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4: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73" name="Google Shape;373;p44: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rPr lang="fr-FR"/>
              <a:t>Le sepsis est considéré comme la première cause pourvoyeuse d’insuffisance rénale aiguë</a:t>
            </a:r>
            <a:endParaRPr/>
          </a:p>
        </p:txBody>
      </p:sp>
      <p:sp>
        <p:nvSpPr>
          <p:cNvPr id="374" name="Google Shape;374;p44: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5: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382" name="Google Shape;382;p45: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6: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88" name="Google Shape;388;p46: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rPr lang="fr-FR"/>
              <a:t>Lésion rénale aigue englobe les modifications mineures jusqu’à la défaillance de la fonction rénale et l’épuration extrarénale. </a:t>
            </a:r>
            <a:endParaRPr/>
          </a:p>
        </p:txBody>
      </p:sp>
      <p:sp>
        <p:nvSpPr>
          <p:cNvPr id="389" name="Google Shape;389;p46: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7: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98" name="Google Shape;398;p47: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rmAutofit/>
          </a:bodyPr>
          <a:lstStyle/>
          <a:p>
            <a:pPr indent="0" lvl="0" marL="0" rtl="0" algn="l">
              <a:spcBef>
                <a:spcPts val="0"/>
              </a:spcBef>
              <a:spcAft>
                <a:spcPts val="0"/>
              </a:spcAft>
              <a:buNone/>
            </a:pPr>
            <a:r>
              <a:rPr lang="fr-FR"/>
              <a:t>La créatinine et la diurèse restent des critères fonctionnels</a:t>
            </a:r>
            <a:endParaRPr/>
          </a:p>
        </p:txBody>
      </p:sp>
      <p:sp>
        <p:nvSpPr>
          <p:cNvPr id="399" name="Google Shape;399;p47: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8: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05" name="Google Shape;405;p48: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9: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12" name="Google Shape;412;p49: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12" name="Google Shape;112;p5: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50: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22" name="Google Shape;422;p50: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1: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31" name="Google Shape;431;p51: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2: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37" name="Google Shape;437;p52: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3: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47" name="Google Shape;447;p53: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4: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53" name="Google Shape;453;p54: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5: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58" name="Google Shape;458;p55: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6: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64" name="Google Shape;464;p56: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7: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70" name="Google Shape;470;p57: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8: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76" name="Google Shape;476;p58: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9: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82" name="Google Shape;482;p59: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19" name="Google Shape;119;p6: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0: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91" name="Google Shape;491;p60: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1: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497" name="Google Shape;497;p61: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62:notes"/>
          <p:cNvSpPr/>
          <p:nvPr>
            <p:ph idx="2" type="sldImg"/>
          </p:nvPr>
        </p:nvSpPr>
        <p:spPr>
          <a:xfrm>
            <a:off x="866775" y="692150"/>
            <a:ext cx="512445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503" name="Google Shape;503;p62:notes"/>
          <p:cNvSpPr txBox="1"/>
          <p:nvPr>
            <p:ph idx="1" type="body"/>
          </p:nvPr>
        </p:nvSpPr>
        <p:spPr>
          <a:xfrm>
            <a:off x="914400" y="4343400"/>
            <a:ext cx="5029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504" name="Google Shape;504;p6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fr-FR" sz="2400">
                <a:solidFill>
                  <a:schemeClr val="dk1"/>
                </a:solidFill>
                <a:latin typeface="Times New Roman"/>
                <a:ea typeface="Times New Roman"/>
                <a:cs typeface="Times New Roman"/>
                <a:sym typeface="Times New Roman"/>
              </a:rPr>
              <a:t>‹#›</a:t>
            </a:fld>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24" name="Google Shape;124;p7: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32" name="Google Shape;132;p8: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914400" y="4343400"/>
            <a:ext cx="5029200" cy="4114800"/>
          </a:xfrm>
          <a:prstGeom prst="rect">
            <a:avLst/>
          </a:prstGeom>
        </p:spPr>
        <p:txBody>
          <a:bodyPr anchorCtr="0" anchor="t" bIns="44450" lIns="90475" spcFirstLastPara="1" rIns="90475" wrap="square" tIns="44450">
            <a:noAutofit/>
          </a:bodyPr>
          <a:lstStyle/>
          <a:p>
            <a:pPr indent="0" lvl="0" marL="0" rtl="0" algn="l">
              <a:spcBef>
                <a:spcPts val="360"/>
              </a:spcBef>
              <a:spcAft>
                <a:spcPts val="0"/>
              </a:spcAft>
              <a:buNone/>
            </a:pPr>
            <a:r>
              <a:t/>
            </a:r>
            <a:endParaRPr/>
          </a:p>
        </p:txBody>
      </p:sp>
      <p:sp>
        <p:nvSpPr>
          <p:cNvPr id="137" name="Google Shape;137;p9:notes"/>
          <p:cNvSpPr/>
          <p:nvPr>
            <p:ph idx="2" type="sldImg"/>
          </p:nvPr>
        </p:nvSpPr>
        <p:spPr>
          <a:xfrm>
            <a:off x="863600" y="692150"/>
            <a:ext cx="51308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1" name="Shape 11"/>
        <p:cNvGrpSpPr/>
        <p:nvPr/>
      </p:nvGrpSpPr>
      <p:grpSpPr>
        <a:xfrm>
          <a:off x="0" y="0"/>
          <a:ext cx="0" cy="0"/>
          <a:chOff x="0" y="0"/>
          <a:chExt cx="0" cy="0"/>
        </a:xfrm>
      </p:grpSpPr>
      <p:sp>
        <p:nvSpPr>
          <p:cNvPr id="12" name="Google Shape;12;p64"/>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4"/>
          <p:cNvSpPr txBox="1"/>
          <p:nvPr>
            <p:ph idx="1" type="body"/>
          </p:nvPr>
        </p:nvSpPr>
        <p:spPr>
          <a:xfrm>
            <a:off x="514350" y="1600203"/>
            <a:ext cx="92583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64"/>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64"/>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4"/>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73"/>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73"/>
          <p:cNvSpPr txBox="1"/>
          <p:nvPr>
            <p:ph idx="1" type="body"/>
          </p:nvPr>
        </p:nvSpPr>
        <p:spPr>
          <a:xfrm rot="5400000">
            <a:off x="2880519" y="-765965"/>
            <a:ext cx="4525963" cy="92583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73"/>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3"/>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3"/>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74"/>
          <p:cNvSpPr txBox="1"/>
          <p:nvPr>
            <p:ph type="title"/>
          </p:nvPr>
        </p:nvSpPr>
        <p:spPr>
          <a:xfrm rot="5400000">
            <a:off x="6766522" y="1898455"/>
            <a:ext cx="5851525" cy="260389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74"/>
          <p:cNvSpPr txBox="1"/>
          <p:nvPr>
            <p:ph idx="1" type="body"/>
          </p:nvPr>
        </p:nvSpPr>
        <p:spPr>
          <a:xfrm rot="5400000">
            <a:off x="1473003" y="-619717"/>
            <a:ext cx="5851525" cy="764024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74"/>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4"/>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4"/>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7" name="Shape 17"/>
        <p:cNvGrpSpPr/>
        <p:nvPr/>
      </p:nvGrpSpPr>
      <p:grpSpPr>
        <a:xfrm>
          <a:off x="0" y="0"/>
          <a:ext cx="0" cy="0"/>
          <a:chOff x="0" y="0"/>
          <a:chExt cx="0" cy="0"/>
        </a:xfrm>
      </p:grpSpPr>
      <p:sp>
        <p:nvSpPr>
          <p:cNvPr id="18" name="Google Shape;18;p65"/>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5"/>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5"/>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1" name="Shape 21"/>
        <p:cNvGrpSpPr/>
        <p:nvPr/>
      </p:nvGrpSpPr>
      <p:grpSpPr>
        <a:xfrm>
          <a:off x="0" y="0"/>
          <a:ext cx="0" cy="0"/>
          <a:chOff x="0" y="0"/>
          <a:chExt cx="0" cy="0"/>
        </a:xfrm>
      </p:grpSpPr>
      <p:sp>
        <p:nvSpPr>
          <p:cNvPr id="22" name="Google Shape;22;p66"/>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6"/>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6"/>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6"/>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6" name="Shape 26"/>
        <p:cNvGrpSpPr/>
        <p:nvPr/>
      </p:nvGrpSpPr>
      <p:grpSpPr>
        <a:xfrm>
          <a:off x="0" y="0"/>
          <a:ext cx="0" cy="0"/>
          <a:chOff x="0" y="0"/>
          <a:chExt cx="0" cy="0"/>
        </a:xfrm>
      </p:grpSpPr>
      <p:sp>
        <p:nvSpPr>
          <p:cNvPr id="27" name="Google Shape;27;p67"/>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67"/>
          <p:cNvSpPr txBox="1"/>
          <p:nvPr>
            <p:ph idx="1" type="body"/>
          </p:nvPr>
        </p:nvSpPr>
        <p:spPr>
          <a:xfrm>
            <a:off x="514350" y="1535113"/>
            <a:ext cx="4545212"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9" name="Google Shape;29;p67"/>
          <p:cNvSpPr txBox="1"/>
          <p:nvPr>
            <p:ph idx="2" type="body"/>
          </p:nvPr>
        </p:nvSpPr>
        <p:spPr>
          <a:xfrm>
            <a:off x="514350" y="2174875"/>
            <a:ext cx="4545212"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0" name="Google Shape;30;p67"/>
          <p:cNvSpPr txBox="1"/>
          <p:nvPr>
            <p:ph idx="3" type="body"/>
          </p:nvPr>
        </p:nvSpPr>
        <p:spPr>
          <a:xfrm>
            <a:off x="5225655" y="1535113"/>
            <a:ext cx="454699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1" name="Google Shape;31;p67"/>
          <p:cNvSpPr txBox="1"/>
          <p:nvPr>
            <p:ph idx="4" type="body"/>
          </p:nvPr>
        </p:nvSpPr>
        <p:spPr>
          <a:xfrm>
            <a:off x="5225655" y="2174875"/>
            <a:ext cx="454699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2" name="Google Shape;32;p67"/>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7"/>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7"/>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35" name="Shape 35"/>
        <p:cNvGrpSpPr/>
        <p:nvPr/>
      </p:nvGrpSpPr>
      <p:grpSpPr>
        <a:xfrm>
          <a:off x="0" y="0"/>
          <a:ext cx="0" cy="0"/>
          <a:chOff x="0" y="0"/>
          <a:chExt cx="0" cy="0"/>
        </a:xfrm>
      </p:grpSpPr>
      <p:sp>
        <p:nvSpPr>
          <p:cNvPr id="36" name="Google Shape;36;p68"/>
          <p:cNvSpPr txBox="1"/>
          <p:nvPr>
            <p:ph type="ctrTitle"/>
          </p:nvPr>
        </p:nvSpPr>
        <p:spPr>
          <a:xfrm>
            <a:off x="771525" y="2130428"/>
            <a:ext cx="874395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8"/>
          <p:cNvSpPr txBox="1"/>
          <p:nvPr>
            <p:ph idx="1" type="subTitle"/>
          </p:nvPr>
        </p:nvSpPr>
        <p:spPr>
          <a:xfrm>
            <a:off x="1543050" y="3886200"/>
            <a:ext cx="72009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8" name="Google Shape;38;p68"/>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8"/>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8"/>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1" name="Shape 41"/>
        <p:cNvGrpSpPr/>
        <p:nvPr/>
      </p:nvGrpSpPr>
      <p:grpSpPr>
        <a:xfrm>
          <a:off x="0" y="0"/>
          <a:ext cx="0" cy="0"/>
          <a:chOff x="0" y="0"/>
          <a:chExt cx="0" cy="0"/>
        </a:xfrm>
      </p:grpSpPr>
      <p:sp>
        <p:nvSpPr>
          <p:cNvPr id="42" name="Google Shape;42;p69"/>
          <p:cNvSpPr txBox="1"/>
          <p:nvPr>
            <p:ph type="title"/>
          </p:nvPr>
        </p:nvSpPr>
        <p:spPr>
          <a:xfrm>
            <a:off x="812602" y="4406903"/>
            <a:ext cx="874395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9"/>
          <p:cNvSpPr txBox="1"/>
          <p:nvPr>
            <p:ph idx="1" type="body"/>
          </p:nvPr>
        </p:nvSpPr>
        <p:spPr>
          <a:xfrm>
            <a:off x="812602" y="2906713"/>
            <a:ext cx="874395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 name="Google Shape;44;p69"/>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9"/>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9"/>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7" name="Shape 47"/>
        <p:cNvGrpSpPr/>
        <p:nvPr/>
      </p:nvGrpSpPr>
      <p:grpSpPr>
        <a:xfrm>
          <a:off x="0" y="0"/>
          <a:ext cx="0" cy="0"/>
          <a:chOff x="0" y="0"/>
          <a:chExt cx="0" cy="0"/>
        </a:xfrm>
      </p:grpSpPr>
      <p:sp>
        <p:nvSpPr>
          <p:cNvPr id="48" name="Google Shape;48;p70"/>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0"/>
          <p:cNvSpPr txBox="1"/>
          <p:nvPr>
            <p:ph idx="1" type="body"/>
          </p:nvPr>
        </p:nvSpPr>
        <p:spPr>
          <a:xfrm>
            <a:off x="578645" y="1600203"/>
            <a:ext cx="5122069"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0" name="Google Shape;50;p70"/>
          <p:cNvSpPr txBox="1"/>
          <p:nvPr>
            <p:ph idx="2" type="body"/>
          </p:nvPr>
        </p:nvSpPr>
        <p:spPr>
          <a:xfrm>
            <a:off x="5872162" y="1600203"/>
            <a:ext cx="5122069"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70"/>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0"/>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0"/>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71"/>
          <p:cNvSpPr txBox="1"/>
          <p:nvPr>
            <p:ph type="title"/>
          </p:nvPr>
        </p:nvSpPr>
        <p:spPr>
          <a:xfrm>
            <a:off x="514352" y="273050"/>
            <a:ext cx="3384352"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1"/>
          <p:cNvSpPr txBox="1"/>
          <p:nvPr>
            <p:ph idx="1" type="body"/>
          </p:nvPr>
        </p:nvSpPr>
        <p:spPr>
          <a:xfrm>
            <a:off x="4021931" y="273053"/>
            <a:ext cx="5750719"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71"/>
          <p:cNvSpPr txBox="1"/>
          <p:nvPr>
            <p:ph idx="2" type="body"/>
          </p:nvPr>
        </p:nvSpPr>
        <p:spPr>
          <a:xfrm>
            <a:off x="514352" y="1435103"/>
            <a:ext cx="3384352"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71"/>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1"/>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1"/>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72"/>
          <p:cNvSpPr txBox="1"/>
          <p:nvPr>
            <p:ph type="title"/>
          </p:nvPr>
        </p:nvSpPr>
        <p:spPr>
          <a:xfrm>
            <a:off x="2016324" y="4800600"/>
            <a:ext cx="6172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72"/>
          <p:cNvSpPr/>
          <p:nvPr>
            <p:ph idx="2" type="pic"/>
          </p:nvPr>
        </p:nvSpPr>
        <p:spPr>
          <a:xfrm>
            <a:off x="2016324" y="612775"/>
            <a:ext cx="6172200" cy="4114800"/>
          </a:xfrm>
          <a:prstGeom prst="rect">
            <a:avLst/>
          </a:prstGeom>
          <a:noFill/>
          <a:ln>
            <a:noFill/>
          </a:ln>
        </p:spPr>
      </p:sp>
      <p:sp>
        <p:nvSpPr>
          <p:cNvPr id="64" name="Google Shape;64;p72"/>
          <p:cNvSpPr txBox="1"/>
          <p:nvPr>
            <p:ph idx="1" type="body"/>
          </p:nvPr>
        </p:nvSpPr>
        <p:spPr>
          <a:xfrm>
            <a:off x="2016324" y="5367338"/>
            <a:ext cx="6172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72"/>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2"/>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2"/>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3"/>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3"/>
          <p:cNvSpPr txBox="1"/>
          <p:nvPr>
            <p:ph idx="1" type="body"/>
          </p:nvPr>
        </p:nvSpPr>
        <p:spPr>
          <a:xfrm>
            <a:off x="514350" y="1600203"/>
            <a:ext cx="92583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63"/>
          <p:cNvSpPr txBox="1"/>
          <p:nvPr>
            <p:ph idx="10" type="dt"/>
          </p:nvPr>
        </p:nvSpPr>
        <p:spPr>
          <a:xfrm>
            <a:off x="514350" y="6356353"/>
            <a:ext cx="24003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Google Shape;9;p63"/>
          <p:cNvSpPr txBox="1"/>
          <p:nvPr>
            <p:ph idx="11" type="ftr"/>
          </p:nvPr>
        </p:nvSpPr>
        <p:spPr>
          <a:xfrm>
            <a:off x="3514725" y="6356353"/>
            <a:ext cx="325755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Google Shape;10;p63"/>
          <p:cNvSpPr txBox="1"/>
          <p:nvPr>
            <p:ph idx="12" type="sldNum"/>
          </p:nvPr>
        </p:nvSpPr>
        <p:spPr>
          <a:xfrm>
            <a:off x="7372350" y="6356353"/>
            <a:ext cx="2400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spcAft>
                <a:spcPts val="0"/>
              </a:spcAft>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cherifi@ymail.com"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hyperlink" Target="https://twitter.com/hashtag/PurpleUrineBagSyndrome?src=hashtag_clic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5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4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2.jpg"/><Relationship Id="rId4" Type="http://schemas.openxmlformats.org/officeDocument/2006/relationships/hyperlink" Target="https://clpmag.com/disease-states/kidney-disea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8.jpg"/><Relationship Id="rId4" Type="http://schemas.openxmlformats.org/officeDocument/2006/relationships/image" Target="../media/image4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4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285716" y="4797152"/>
            <a:ext cx="698477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2800" u="none" cap="none" strike="noStrike">
                <a:solidFill>
                  <a:schemeClr val="dk1"/>
                </a:solidFill>
                <a:latin typeface="Times New Roman"/>
                <a:ea typeface="Times New Roman"/>
                <a:cs typeface="Times New Roman"/>
                <a:sym typeface="Times New Roman"/>
              </a:rPr>
              <a:t>Dr. M.E.H . CHERIFI</a:t>
            </a:r>
            <a:endParaRPr/>
          </a:p>
          <a:p>
            <a:pPr indent="0" lvl="0" marL="0" marR="0" rtl="0" algn="l">
              <a:spcBef>
                <a:spcPts val="0"/>
              </a:spcBef>
              <a:spcAft>
                <a:spcPts val="0"/>
              </a:spcAft>
              <a:buNone/>
            </a:pPr>
            <a:r>
              <a:rPr b="1" lang="fr-FR" sz="2800"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mcherifi@ymail.com</a:t>
            </a:r>
            <a:endParaRPr b="1" sz="2800" u="sng">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89" name="Google Shape;89;p1"/>
          <p:cNvSpPr txBox="1"/>
          <p:nvPr/>
        </p:nvSpPr>
        <p:spPr>
          <a:xfrm>
            <a:off x="931696" y="71414"/>
            <a:ext cx="8640960"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rgbClr val="FF0000"/>
                </a:solidFill>
                <a:latin typeface="Times New Roman"/>
                <a:ea typeface="Times New Roman"/>
                <a:cs typeface="Times New Roman"/>
                <a:sym typeface="Times New Roman"/>
              </a:rPr>
              <a:t> </a:t>
            </a:r>
            <a:r>
              <a:rPr b="1" lang="fr-FR" sz="3600">
                <a:solidFill>
                  <a:srgbClr val="FF0000"/>
                </a:solidFill>
                <a:latin typeface="Arial"/>
                <a:ea typeface="Arial"/>
                <a:cs typeface="Arial"/>
                <a:sym typeface="Arial"/>
              </a:rPr>
              <a:t>EXPLORATION BIOLOGIQUE DE LA FONCTION RENALE  </a:t>
            </a:r>
            <a:endParaRPr b="1" sz="5400">
              <a:solidFill>
                <a:srgbClr val="FF0000"/>
              </a:solidFill>
              <a:latin typeface="Arial"/>
              <a:ea typeface="Arial"/>
              <a:cs typeface="Arial"/>
              <a:sym typeface="Arial"/>
            </a:endParaRPr>
          </a:p>
        </p:txBody>
      </p:sp>
      <p:pic>
        <p:nvPicPr>
          <p:cNvPr descr="القصور الكلوي الحاد Acute Kidney Injury - أنا أصدق العلم" id="90" name="Google Shape;90;p1"/>
          <p:cNvPicPr preferRelativeResize="0"/>
          <p:nvPr/>
        </p:nvPicPr>
        <p:blipFill rotWithShape="1">
          <a:blip r:embed="rId4">
            <a:alphaModFix/>
          </a:blip>
          <a:srcRect b="0" l="0" r="0" t="0"/>
          <a:stretch/>
        </p:blipFill>
        <p:spPr>
          <a:xfrm>
            <a:off x="4786310" y="2928934"/>
            <a:ext cx="5214974" cy="364333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5 causes of dark urine" id="144" name="Google Shape;144;p10"/>
          <p:cNvPicPr preferRelativeResize="0"/>
          <p:nvPr/>
        </p:nvPicPr>
        <p:blipFill rotWithShape="1">
          <a:blip r:embed="rId3">
            <a:alphaModFix/>
          </a:blip>
          <a:srcRect b="0" l="0" r="0" t="0"/>
          <a:stretch/>
        </p:blipFill>
        <p:spPr>
          <a:xfrm>
            <a:off x="857220" y="214290"/>
            <a:ext cx="8929714" cy="62865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Entérate del significado que tienen los colores de la orina" id="149" name="Google Shape;149;p11"/>
          <p:cNvPicPr preferRelativeResize="0"/>
          <p:nvPr/>
        </p:nvPicPr>
        <p:blipFill rotWithShape="1">
          <a:blip r:embed="rId3">
            <a:alphaModFix/>
          </a:blip>
          <a:srcRect b="0" l="0" r="0" t="0"/>
          <a:stretch/>
        </p:blipFill>
        <p:spPr>
          <a:xfrm>
            <a:off x="1071534" y="571480"/>
            <a:ext cx="8143932" cy="57864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Image" id="154" name="Google Shape;154;p12"/>
          <p:cNvPicPr preferRelativeResize="0"/>
          <p:nvPr/>
        </p:nvPicPr>
        <p:blipFill rotWithShape="1">
          <a:blip r:embed="rId3">
            <a:alphaModFix/>
          </a:blip>
          <a:srcRect b="0" l="0" r="0" t="0"/>
          <a:stretch/>
        </p:blipFill>
        <p:spPr>
          <a:xfrm>
            <a:off x="1383847" y="2000239"/>
            <a:ext cx="6870247" cy="4487635"/>
          </a:xfrm>
          <a:prstGeom prst="rect">
            <a:avLst/>
          </a:prstGeom>
          <a:noFill/>
          <a:ln>
            <a:noFill/>
          </a:ln>
        </p:spPr>
      </p:pic>
      <p:sp>
        <p:nvSpPr>
          <p:cNvPr id="155" name="Google Shape;155;p12"/>
          <p:cNvSpPr/>
          <p:nvPr/>
        </p:nvSpPr>
        <p:spPr>
          <a:xfrm flipH="1">
            <a:off x="428591" y="265271"/>
            <a:ext cx="9858408"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fr-FR" sz="1800" u="none" cap="none" strike="noStrike">
                <a:solidFill>
                  <a:srgbClr val="0F1419"/>
                </a:solidFill>
                <a:latin typeface="Arial"/>
                <a:ea typeface="Arial"/>
                <a:cs typeface="Arial"/>
                <a:sym typeface="Arial"/>
              </a:rPr>
              <a:t>Consumption of beetroot can lead to red urine and stool that resembles blood owing to    a pigment called betanin which causes the red discolouration. Asking about beetroot in the diet </a:t>
            </a:r>
            <a:r>
              <a:rPr b="1" lang="fr-FR" sz="1800">
                <a:solidFill>
                  <a:srgbClr val="0F1419"/>
                </a:solidFill>
                <a:latin typeface="Arial"/>
                <a:ea typeface="Arial"/>
                <a:cs typeface="Arial"/>
                <a:sym typeface="Arial"/>
              </a:rPr>
              <a:t>may avoid unnecessary panic or investigations </a:t>
            </a:r>
            <a:endParaRPr b="1" i="0" sz="1800" u="none" cap="none" strike="noStrike">
              <a:solidFill>
                <a:schemeClr val="dk1"/>
              </a:solidFill>
              <a:latin typeface="Arial"/>
              <a:ea typeface="Arial"/>
              <a:cs typeface="Arial"/>
              <a:sym typeface="Arial"/>
            </a:endParaRPr>
          </a:p>
        </p:txBody>
      </p:sp>
      <p:sp>
        <p:nvSpPr>
          <p:cNvPr descr="💡" id="156" name="Google Shape;156;p12"/>
          <p:cNvSpPr/>
          <p:nvPr/>
        </p:nvSpPr>
        <p:spPr>
          <a:xfrm>
            <a:off x="12072491" y="-144463"/>
            <a:ext cx="257175"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Why is my Catheter Bag Purple? - Great Bear Healthcare" id="161" name="Google Shape;161;p13"/>
          <p:cNvPicPr preferRelativeResize="0"/>
          <p:nvPr/>
        </p:nvPicPr>
        <p:blipFill rotWithShape="1">
          <a:blip r:embed="rId3">
            <a:alphaModFix/>
          </a:blip>
          <a:srcRect b="0" l="0" r="0" t="0"/>
          <a:stretch/>
        </p:blipFill>
        <p:spPr>
          <a:xfrm>
            <a:off x="1214410" y="1428736"/>
            <a:ext cx="7858180" cy="484909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62" name="Google Shape;162;p13"/>
          <p:cNvSpPr/>
          <p:nvPr/>
        </p:nvSpPr>
        <p:spPr>
          <a:xfrm>
            <a:off x="2131747" y="285725"/>
            <a:ext cx="68703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600">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Purple Urine Bag Syndrome</a:t>
            </a:r>
            <a:endParaRPr b="1" sz="36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A case of purple urine bag syndrome in an elderly patient | Geriatric Care" id="167" name="Google Shape;167;p14"/>
          <p:cNvPicPr preferRelativeResize="0"/>
          <p:nvPr/>
        </p:nvPicPr>
        <p:blipFill rotWithShape="1">
          <a:blip r:embed="rId3">
            <a:alphaModFix/>
          </a:blip>
          <a:srcRect b="0" l="0" r="0" t="0"/>
          <a:stretch/>
        </p:blipFill>
        <p:spPr>
          <a:xfrm>
            <a:off x="1928790" y="285728"/>
            <a:ext cx="6143668" cy="60007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Purple urine • LITFL • Unusual Urine" id="172" name="Google Shape;172;p15"/>
          <p:cNvPicPr preferRelativeResize="0"/>
          <p:nvPr/>
        </p:nvPicPr>
        <p:blipFill rotWithShape="1">
          <a:blip r:embed="rId3">
            <a:alphaModFix/>
          </a:blip>
          <a:srcRect b="0" l="0" r="0" t="0"/>
          <a:stretch/>
        </p:blipFill>
        <p:spPr>
          <a:xfrm>
            <a:off x="2143104" y="285728"/>
            <a:ext cx="5786478" cy="62865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Cristaux De Phosphate Triple Dans Le Sédiment Urinaire Banque D'Images Et  Photos Libres De Droits. Image 45491264." id="177" name="Google Shape;177;p16"/>
          <p:cNvPicPr preferRelativeResize="0"/>
          <p:nvPr/>
        </p:nvPicPr>
        <p:blipFill rotWithShape="1">
          <a:blip r:embed="rId3">
            <a:alphaModFix/>
          </a:blip>
          <a:srcRect b="0" l="0" r="0" t="0"/>
          <a:stretch/>
        </p:blipFill>
        <p:spPr>
          <a:xfrm>
            <a:off x="5500690" y="1643050"/>
            <a:ext cx="4429156" cy="335758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78" name="Google Shape;178;p16"/>
          <p:cNvSpPr txBox="1"/>
          <p:nvPr/>
        </p:nvSpPr>
        <p:spPr>
          <a:xfrm>
            <a:off x="714344" y="285728"/>
            <a:ext cx="914406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4800">
                <a:solidFill>
                  <a:srgbClr val="C00000"/>
                </a:solidFill>
                <a:latin typeface="Georgia"/>
                <a:ea typeface="Georgia"/>
                <a:cs typeface="Georgia"/>
                <a:sym typeface="Georgia"/>
              </a:rPr>
              <a:t>LE SEDIMENT URINAIRE </a:t>
            </a:r>
            <a:endParaRPr b="1" sz="4800">
              <a:solidFill>
                <a:srgbClr val="C00000"/>
              </a:solidFill>
              <a:latin typeface="Georgia"/>
              <a:ea typeface="Georgia"/>
              <a:cs typeface="Georgia"/>
              <a:sym typeface="Georgia"/>
            </a:endParaRPr>
          </a:p>
        </p:txBody>
      </p:sp>
      <p:sp>
        <p:nvSpPr>
          <p:cNvPr id="179" name="Google Shape;179;p16"/>
          <p:cNvSpPr txBox="1"/>
          <p:nvPr/>
        </p:nvSpPr>
        <p:spPr>
          <a:xfrm>
            <a:off x="6072194" y="5620424"/>
            <a:ext cx="36433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800">
                <a:solidFill>
                  <a:schemeClr val="dk1"/>
                </a:solidFill>
                <a:latin typeface="Times New Roman"/>
                <a:ea typeface="Times New Roman"/>
                <a:cs typeface="Times New Roman"/>
                <a:sym typeface="Times New Roman"/>
              </a:rPr>
              <a:t>Cristaux de phosphate</a:t>
            </a:r>
            <a:endParaRPr sz="2800">
              <a:solidFill>
                <a:schemeClr val="dk1"/>
              </a:solidFill>
              <a:latin typeface="Times New Roman"/>
              <a:ea typeface="Times New Roman"/>
              <a:cs typeface="Times New Roman"/>
              <a:sym typeface="Times New Roman"/>
            </a:endParaRPr>
          </a:p>
        </p:txBody>
      </p:sp>
      <p:pic>
        <p:nvPicPr>
          <p:cNvPr descr="Cristaux D'acide Urique Dans L'urine Des Sédiments. Banque D'Images Et  Photos Libres De Droits. Image 54526666." id="180" name="Google Shape;180;p16"/>
          <p:cNvPicPr preferRelativeResize="0"/>
          <p:nvPr/>
        </p:nvPicPr>
        <p:blipFill rotWithShape="1">
          <a:blip r:embed="rId4">
            <a:alphaModFix/>
          </a:blip>
          <a:srcRect b="0" l="0" r="0" t="0"/>
          <a:stretch/>
        </p:blipFill>
        <p:spPr>
          <a:xfrm>
            <a:off x="428592" y="1643050"/>
            <a:ext cx="4714908" cy="35719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81" name="Google Shape;181;p16"/>
          <p:cNvSpPr txBox="1"/>
          <p:nvPr/>
        </p:nvSpPr>
        <p:spPr>
          <a:xfrm>
            <a:off x="1214410" y="5786454"/>
            <a:ext cx="37147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800">
                <a:solidFill>
                  <a:schemeClr val="dk1"/>
                </a:solidFill>
                <a:latin typeface="Times New Roman"/>
                <a:ea typeface="Times New Roman"/>
                <a:cs typeface="Times New Roman"/>
                <a:sym typeface="Times New Roman"/>
              </a:rPr>
              <a:t>Cristaux d’acide urique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Urine Sediment" id="186" name="Google Shape;186;p17"/>
          <p:cNvPicPr preferRelativeResize="0"/>
          <p:nvPr/>
        </p:nvPicPr>
        <p:blipFill rotWithShape="1">
          <a:blip r:embed="rId3">
            <a:alphaModFix/>
          </a:blip>
          <a:srcRect b="0" l="0" r="0" t="0"/>
          <a:stretch/>
        </p:blipFill>
        <p:spPr>
          <a:xfrm>
            <a:off x="142840" y="214290"/>
            <a:ext cx="4710119" cy="6286544"/>
          </a:xfrm>
          <a:prstGeom prst="rect">
            <a:avLst/>
          </a:prstGeom>
          <a:noFill/>
          <a:ln>
            <a:noFill/>
          </a:ln>
        </p:spPr>
      </p:pic>
      <p:pic>
        <p:nvPicPr>
          <p:cNvPr descr="Intérêt de l'analyse des urines dans le diagnostic des infections du  tractus urinaire - VETOPEDIA" id="187" name="Google Shape;187;p17"/>
          <p:cNvPicPr preferRelativeResize="0"/>
          <p:nvPr/>
        </p:nvPicPr>
        <p:blipFill rotWithShape="1">
          <a:blip r:embed="rId4">
            <a:alphaModFix/>
          </a:blip>
          <a:srcRect b="0" l="0" r="0" t="0"/>
          <a:stretch/>
        </p:blipFill>
        <p:spPr>
          <a:xfrm>
            <a:off x="5072062" y="2071678"/>
            <a:ext cx="5000660" cy="37862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txBox="1"/>
          <p:nvPr/>
        </p:nvSpPr>
        <p:spPr>
          <a:xfrm>
            <a:off x="1071534" y="2071678"/>
            <a:ext cx="8001056"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3800">
                <a:solidFill>
                  <a:srgbClr val="002060"/>
                </a:solidFill>
                <a:latin typeface="Georgia"/>
                <a:ea typeface="Georgia"/>
                <a:cs typeface="Georgia"/>
                <a:sym typeface="Georgia"/>
              </a:rPr>
              <a:t>URÉE</a:t>
            </a:r>
            <a:endParaRPr sz="13800">
              <a:solidFill>
                <a:srgbClr val="002060"/>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nvSpPr>
        <p:spPr>
          <a:xfrm>
            <a:off x="3571864" y="341635"/>
            <a:ext cx="278608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0">
                <a:solidFill>
                  <a:schemeClr val="dk1"/>
                </a:solidFill>
                <a:latin typeface="Comic Sans MS"/>
                <a:ea typeface="Comic Sans MS"/>
                <a:cs typeface="Comic Sans MS"/>
                <a:sym typeface="Comic Sans MS"/>
              </a:rPr>
              <a:t>URÉE</a:t>
            </a:r>
            <a:r>
              <a:rPr lang="fr-FR" sz="6000">
                <a:solidFill>
                  <a:schemeClr val="dk1"/>
                </a:solidFill>
                <a:latin typeface="Times New Roman"/>
                <a:ea typeface="Times New Roman"/>
                <a:cs typeface="Times New Roman"/>
                <a:sym typeface="Times New Roman"/>
              </a:rPr>
              <a:t> </a:t>
            </a:r>
            <a:endParaRPr sz="6000">
              <a:solidFill>
                <a:schemeClr val="dk1"/>
              </a:solidFill>
              <a:latin typeface="Times New Roman"/>
              <a:ea typeface="Times New Roman"/>
              <a:cs typeface="Times New Roman"/>
              <a:sym typeface="Times New Roman"/>
            </a:endParaRPr>
          </a:p>
        </p:txBody>
      </p:sp>
      <p:pic>
        <p:nvPicPr>
          <p:cNvPr descr="Cycle de l'urée — Wikipédia" id="198" name="Google Shape;198;p19"/>
          <p:cNvPicPr preferRelativeResize="0"/>
          <p:nvPr/>
        </p:nvPicPr>
        <p:blipFill rotWithShape="1">
          <a:blip r:embed="rId3">
            <a:alphaModFix/>
          </a:blip>
          <a:srcRect b="0" l="0" r="0" t="0"/>
          <a:stretch/>
        </p:blipFill>
        <p:spPr>
          <a:xfrm>
            <a:off x="357154" y="1000108"/>
            <a:ext cx="8143932" cy="5572164"/>
          </a:xfrm>
          <a:prstGeom prst="rect">
            <a:avLst/>
          </a:prstGeom>
          <a:noFill/>
          <a:ln>
            <a:noFill/>
          </a:ln>
        </p:spPr>
      </p:pic>
      <p:pic>
        <p:nvPicPr>
          <p:cNvPr descr="Urée — acadpharm" id="199" name="Google Shape;199;p19"/>
          <p:cNvPicPr preferRelativeResize="0"/>
          <p:nvPr/>
        </p:nvPicPr>
        <p:blipFill rotWithShape="1">
          <a:blip r:embed="rId4">
            <a:alphaModFix/>
          </a:blip>
          <a:srcRect b="0" l="0" r="0" t="0"/>
          <a:stretch/>
        </p:blipFill>
        <p:spPr>
          <a:xfrm>
            <a:off x="7000888" y="214314"/>
            <a:ext cx="2786082" cy="1714488"/>
          </a:xfrm>
          <a:prstGeom prst="rect">
            <a:avLst/>
          </a:prstGeom>
          <a:solidFill>
            <a:srgbClr val="FFC000"/>
          </a:solidFill>
          <a:ln cap="flat" cmpd="sng" w="9525">
            <a:solidFill>
              <a:srgbClr val="974806"/>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http://wpcontent.answcdn.com/wikipedia/commons/thumb/9/98/Kidney_Nephron.png/220px-Kidney_Nephron.png" id="95" name="Google Shape;95;p2"/>
          <p:cNvPicPr preferRelativeResize="0"/>
          <p:nvPr/>
        </p:nvPicPr>
        <p:blipFill rotWithShape="1">
          <a:blip r:embed="rId3">
            <a:alphaModFix/>
          </a:blip>
          <a:srcRect b="0" l="0" r="0" t="0"/>
          <a:stretch/>
        </p:blipFill>
        <p:spPr>
          <a:xfrm>
            <a:off x="679004" y="188640"/>
            <a:ext cx="4104456" cy="468052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http://www.baileybio.com/plogger/images/ap_biology/animal_diversity_project_-_must_cite_your_textbook_/vertebrate_nephron.jpg" id="96" name="Google Shape;96;p2"/>
          <p:cNvPicPr preferRelativeResize="0"/>
          <p:nvPr/>
        </p:nvPicPr>
        <p:blipFill rotWithShape="1">
          <a:blip r:embed="rId4">
            <a:alphaModFix/>
          </a:blip>
          <a:srcRect b="0" l="0" r="0" t="0"/>
          <a:stretch/>
        </p:blipFill>
        <p:spPr>
          <a:xfrm>
            <a:off x="5715004" y="428604"/>
            <a:ext cx="3456384" cy="417646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97" name="Google Shape;97;p2"/>
          <p:cNvSpPr txBox="1"/>
          <p:nvPr/>
        </p:nvSpPr>
        <p:spPr>
          <a:xfrm>
            <a:off x="462980" y="5157192"/>
            <a:ext cx="9577064" cy="147732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chemeClr val="dk1"/>
                </a:solidFill>
                <a:latin typeface="Times New Roman"/>
                <a:ea typeface="Times New Roman"/>
                <a:cs typeface="Times New Roman"/>
                <a:sym typeface="Times New Roman"/>
              </a:rPr>
              <a:t>Les néphrons corticaux : représentent 80 à 85% des néphrons, leurs courtes anses de Henle ne pénètre que dans la région externe de la médulla ;</a:t>
            </a:r>
            <a:endParaRPr/>
          </a:p>
          <a:p>
            <a:pPr indent="0" lvl="0" marL="0" marR="0" rtl="0" algn="l">
              <a:spcBef>
                <a:spcPts val="0"/>
              </a:spcBef>
              <a:spcAft>
                <a:spcPts val="0"/>
              </a:spcAft>
              <a:buNone/>
            </a:pPr>
            <a:r>
              <a:rPr b="1" lang="fr-FR" sz="1800">
                <a:solidFill>
                  <a:schemeClr val="dk1"/>
                </a:solidFill>
                <a:latin typeface="Times New Roman"/>
                <a:ea typeface="Times New Roman"/>
                <a:cs typeface="Times New Roman"/>
                <a:sym typeface="Times New Roman"/>
              </a:rPr>
              <a:t>Les néphrons juxtamédullaires : représentent 15 à 20 % des néphrons, leurs longues anses de Henle s’étendent dans la région interne de la médulla.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0"/>
          <p:cNvPicPr preferRelativeResize="0"/>
          <p:nvPr/>
        </p:nvPicPr>
        <p:blipFill rotWithShape="1">
          <a:blip r:embed="rId3">
            <a:alphaModFix/>
          </a:blip>
          <a:srcRect b="0" l="0" r="0" t="0"/>
          <a:stretch/>
        </p:blipFill>
        <p:spPr>
          <a:xfrm>
            <a:off x="285716" y="214290"/>
            <a:ext cx="9715568" cy="63579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Renal handling of urea and glucose | Deranged Physiology" id="209" name="Google Shape;209;p21"/>
          <p:cNvPicPr preferRelativeResize="0"/>
          <p:nvPr/>
        </p:nvPicPr>
        <p:blipFill rotWithShape="1">
          <a:blip r:embed="rId3">
            <a:alphaModFix/>
          </a:blip>
          <a:srcRect b="0" l="0" r="0" t="0"/>
          <a:stretch/>
        </p:blipFill>
        <p:spPr>
          <a:xfrm>
            <a:off x="357154" y="1000108"/>
            <a:ext cx="9715568" cy="5500726"/>
          </a:xfrm>
          <a:prstGeom prst="rect">
            <a:avLst/>
          </a:prstGeom>
          <a:noFill/>
          <a:ln>
            <a:noFill/>
          </a:ln>
        </p:spPr>
      </p:pic>
      <p:sp>
        <p:nvSpPr>
          <p:cNvPr id="210" name="Google Shape;210;p21"/>
          <p:cNvSpPr txBox="1"/>
          <p:nvPr/>
        </p:nvSpPr>
        <p:spPr>
          <a:xfrm>
            <a:off x="2071666" y="71414"/>
            <a:ext cx="607223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Times New Roman"/>
                <a:ea typeface="Times New Roman"/>
                <a:cs typeface="Times New Roman"/>
                <a:sym typeface="Times New Roman"/>
              </a:rPr>
              <a:t>Renal Handling of Urea </a:t>
            </a:r>
            <a:endParaRPr sz="40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txBox="1"/>
          <p:nvPr/>
        </p:nvSpPr>
        <p:spPr>
          <a:xfrm>
            <a:off x="571468" y="1500174"/>
            <a:ext cx="9358378"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4000">
                <a:solidFill>
                  <a:schemeClr val="dk1"/>
                </a:solidFill>
                <a:latin typeface="Times New Roman"/>
                <a:ea typeface="Times New Roman"/>
                <a:cs typeface="Times New Roman"/>
                <a:sym typeface="Times New Roman"/>
              </a:rPr>
              <a:t>En cas de déshydratation majoration de la réabsorption de l’urée au niveau des différents segments rénaux.</a:t>
            </a:r>
            <a:endParaRPr/>
          </a:p>
          <a:p>
            <a:pPr indent="0" lvl="0" marL="0" marR="0" rtl="0" algn="just">
              <a:spcBef>
                <a:spcPts val="0"/>
              </a:spcBef>
              <a:spcAft>
                <a:spcPts val="0"/>
              </a:spcAft>
              <a:buNone/>
            </a:pPr>
            <a:r>
              <a:t/>
            </a:r>
            <a:endParaRPr sz="4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fr-FR" sz="4000">
                <a:solidFill>
                  <a:schemeClr val="dk1"/>
                </a:solidFill>
                <a:latin typeface="Times New Roman"/>
                <a:ea typeface="Times New Roman"/>
                <a:cs typeface="Times New Roman"/>
                <a:sym typeface="Times New Roman"/>
              </a:rPr>
              <a:t>Des valeurs élevées en urée peuvent se voir en dehors de toute insuffisance rénale. </a:t>
            </a:r>
            <a:endParaRPr sz="4000">
              <a:solidFill>
                <a:schemeClr val="dk1"/>
              </a:solidFill>
              <a:latin typeface="Times New Roman"/>
              <a:ea typeface="Times New Roman"/>
              <a:cs typeface="Times New Roman"/>
              <a:sym typeface="Times New Roman"/>
            </a:endParaRPr>
          </a:p>
        </p:txBody>
      </p:sp>
      <p:sp>
        <p:nvSpPr>
          <p:cNvPr id="216" name="Google Shape;216;p22"/>
          <p:cNvSpPr txBox="1"/>
          <p:nvPr/>
        </p:nvSpPr>
        <p:spPr>
          <a:xfrm>
            <a:off x="2428856" y="285728"/>
            <a:ext cx="514353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6000">
                <a:solidFill>
                  <a:srgbClr val="C00000"/>
                </a:solidFill>
                <a:latin typeface="Georgia"/>
                <a:ea typeface="Georgia"/>
                <a:cs typeface="Georgia"/>
                <a:sym typeface="Georgia"/>
              </a:rPr>
              <a:t>URÉE</a:t>
            </a:r>
            <a:endParaRPr b="1" sz="6000">
              <a:solidFill>
                <a:srgbClr val="C00000"/>
              </a:solidFill>
              <a:latin typeface="Georgia"/>
              <a:ea typeface="Georgia"/>
              <a:cs typeface="Georgia"/>
              <a:sym typeface="Georgia"/>
            </a:endParaRPr>
          </a:p>
        </p:txBody>
      </p:sp>
      <p:sp>
        <p:nvSpPr>
          <p:cNvPr id="217" name="Google Shape;217;p22"/>
          <p:cNvSpPr txBox="1"/>
          <p:nvPr/>
        </p:nvSpPr>
        <p:spPr>
          <a:xfrm>
            <a:off x="1071534" y="5786454"/>
            <a:ext cx="8786874" cy="707886"/>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chemeClr val="dk1"/>
                </a:solidFill>
                <a:latin typeface="Times New Roman"/>
                <a:ea typeface="Times New Roman"/>
                <a:cs typeface="Times New Roman"/>
                <a:sym typeface="Times New Roman"/>
              </a:rPr>
              <a:t>  Valeur de référence = 0.15 – 0.50 g/L</a:t>
            </a:r>
            <a:endParaRPr b="1" sz="40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3"/>
          <p:cNvSpPr txBox="1"/>
          <p:nvPr/>
        </p:nvSpPr>
        <p:spPr>
          <a:xfrm>
            <a:off x="1214410" y="2071678"/>
            <a:ext cx="7786742"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800">
                <a:solidFill>
                  <a:srgbClr val="002060"/>
                </a:solidFill>
                <a:latin typeface="Times New Roman"/>
                <a:ea typeface="Times New Roman"/>
                <a:cs typeface="Times New Roman"/>
                <a:sym typeface="Times New Roman"/>
              </a:rPr>
              <a:t>CREATININE </a:t>
            </a:r>
            <a:endParaRPr b="1" sz="8800">
              <a:solidFill>
                <a:srgbClr val="00206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nvSpPr>
        <p:spPr>
          <a:xfrm>
            <a:off x="2143104" y="285728"/>
            <a:ext cx="5715040" cy="1200329"/>
          </a:xfrm>
          <a:prstGeom prst="rect">
            <a:avLst/>
          </a:prstGeom>
          <a:solidFill>
            <a:srgbClr val="B2A0C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7200">
                <a:solidFill>
                  <a:schemeClr val="dk1"/>
                </a:solidFill>
                <a:latin typeface="Times New Roman"/>
                <a:ea typeface="Times New Roman"/>
                <a:cs typeface="Times New Roman"/>
                <a:sym typeface="Times New Roman"/>
              </a:rPr>
              <a:t>La créatinine </a:t>
            </a:r>
            <a:endParaRPr sz="7200">
              <a:solidFill>
                <a:schemeClr val="dk1"/>
              </a:solidFill>
              <a:latin typeface="Times New Roman"/>
              <a:ea typeface="Times New Roman"/>
              <a:cs typeface="Times New Roman"/>
              <a:sym typeface="Times New Roman"/>
            </a:endParaRPr>
          </a:p>
        </p:txBody>
      </p:sp>
      <p:sp>
        <p:nvSpPr>
          <p:cNvPr id="228" name="Google Shape;228;p24"/>
          <p:cNvSpPr/>
          <p:nvPr/>
        </p:nvSpPr>
        <p:spPr>
          <a:xfrm>
            <a:off x="390972" y="1956753"/>
            <a:ext cx="9577064" cy="4401205"/>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Georgia"/>
              <a:buNone/>
            </a:pPr>
            <a:r>
              <a:rPr b="0" i="0" lang="fr-FR" sz="2800" u="none" cap="none" strike="noStrike">
                <a:solidFill>
                  <a:schemeClr val="dk1"/>
                </a:solidFill>
                <a:latin typeface="Georgia"/>
                <a:ea typeface="Georgia"/>
                <a:cs typeface="Georgia"/>
                <a:sym typeface="Georgia"/>
              </a:rPr>
              <a:t>La créatinine est une molécule d’origine musculaire synthétisée à partir de </a:t>
            </a:r>
            <a:r>
              <a:rPr b="1" i="0" lang="fr-FR" sz="2800" u="none" cap="none" strike="noStrike">
                <a:solidFill>
                  <a:srgbClr val="17365D"/>
                </a:solidFill>
                <a:latin typeface="Georgia"/>
                <a:ea typeface="Georgia"/>
                <a:cs typeface="Georgia"/>
                <a:sym typeface="Georgia"/>
              </a:rPr>
              <a:t>la créatine phosphate</a:t>
            </a:r>
            <a:r>
              <a:rPr b="0" i="0" lang="fr-FR" sz="2800" u="none" cap="none" strike="noStrike">
                <a:solidFill>
                  <a:schemeClr val="dk1"/>
                </a:solidFill>
                <a:latin typeface="Georgia"/>
                <a:ea typeface="Georgia"/>
                <a:cs typeface="Georgia"/>
                <a:sym typeface="Georgia"/>
              </a:rPr>
              <a:t>. Ce dernier composé est une source importante d’énergie, rapidement mobilisée par le muscle lors d’un exercice musculaire.</a:t>
            </a:r>
            <a:endParaRPr b="0" i="0" sz="2800" u="none" cap="none" strike="noStrike">
              <a:solidFill>
                <a:schemeClr val="dk1"/>
              </a:solidFill>
              <a:latin typeface="Georgia"/>
              <a:ea typeface="Georgia"/>
              <a:cs typeface="Georgia"/>
              <a:sym typeface="Georgia"/>
            </a:endParaRPr>
          </a:p>
          <a:p>
            <a:pPr indent="0" lvl="0" marL="0" marR="0" rtl="0" algn="just">
              <a:lnSpc>
                <a:spcPct val="100000"/>
              </a:lnSpc>
              <a:spcBef>
                <a:spcPts val="0"/>
              </a:spcBef>
              <a:spcAft>
                <a:spcPts val="0"/>
              </a:spcAft>
              <a:buClr>
                <a:schemeClr val="dk1"/>
              </a:buClr>
              <a:buSzPts val="2800"/>
              <a:buFont typeface="Georgia"/>
              <a:buNone/>
            </a:pPr>
            <a:r>
              <a:rPr b="0" i="0" lang="fr-FR" sz="2800" u="none" cap="none" strike="noStrike">
                <a:solidFill>
                  <a:schemeClr val="dk1"/>
                </a:solidFill>
                <a:latin typeface="Georgia"/>
                <a:ea typeface="Georgia"/>
                <a:cs typeface="Georgia"/>
                <a:sym typeface="Georgia"/>
              </a:rPr>
              <a:t>La créatine est synthétisée à partir de deux acides aminés, </a:t>
            </a:r>
            <a:r>
              <a:rPr b="1" i="0" lang="fr-FR" sz="2800" u="none" cap="none" strike="noStrike">
                <a:solidFill>
                  <a:srgbClr val="17365D"/>
                </a:solidFill>
                <a:latin typeface="Georgia"/>
                <a:ea typeface="Georgia"/>
                <a:cs typeface="Georgia"/>
                <a:sym typeface="Georgia"/>
              </a:rPr>
              <a:t>l’arginine</a:t>
            </a:r>
            <a:r>
              <a:rPr b="0" i="0" lang="fr-FR" sz="2800" u="none" cap="none" strike="noStrike">
                <a:solidFill>
                  <a:srgbClr val="17365D"/>
                </a:solidFill>
                <a:latin typeface="Georgia"/>
                <a:ea typeface="Georgia"/>
                <a:cs typeface="Georgia"/>
                <a:sym typeface="Georgia"/>
              </a:rPr>
              <a:t> et  </a:t>
            </a:r>
            <a:r>
              <a:rPr b="1" i="0" lang="fr-FR" sz="2800" u="none" cap="none" strike="noStrike">
                <a:solidFill>
                  <a:srgbClr val="17365D"/>
                </a:solidFill>
                <a:latin typeface="Georgia"/>
                <a:ea typeface="Georgia"/>
                <a:cs typeface="Georgia"/>
                <a:sym typeface="Georgia"/>
              </a:rPr>
              <a:t>la</a:t>
            </a:r>
            <a:r>
              <a:rPr b="0" i="0" lang="fr-FR" sz="2800" u="none" cap="none" strike="noStrike">
                <a:solidFill>
                  <a:srgbClr val="17365D"/>
                </a:solidFill>
                <a:latin typeface="Georgia"/>
                <a:ea typeface="Georgia"/>
                <a:cs typeface="Georgia"/>
                <a:sym typeface="Georgia"/>
              </a:rPr>
              <a:t> </a:t>
            </a:r>
            <a:r>
              <a:rPr b="1" i="0" lang="fr-FR" sz="2800" u="none" cap="none" strike="noStrike">
                <a:solidFill>
                  <a:srgbClr val="17365D"/>
                </a:solidFill>
                <a:latin typeface="Georgia"/>
                <a:ea typeface="Georgia"/>
                <a:cs typeface="Georgia"/>
                <a:sym typeface="Georgia"/>
              </a:rPr>
              <a:t>glycine</a:t>
            </a:r>
            <a:r>
              <a:rPr b="0" i="0" lang="fr-FR" sz="2800" u="none" cap="none" strike="noStrike">
                <a:solidFill>
                  <a:schemeClr val="dk1"/>
                </a:solidFill>
                <a:latin typeface="Georgia"/>
                <a:ea typeface="Georgia"/>
                <a:cs typeface="Georgia"/>
                <a:sym typeface="Georgia"/>
              </a:rPr>
              <a:t>, et un groupement donneur de méthyle.</a:t>
            </a:r>
            <a:endParaRPr b="0" i="0" sz="2800" u="none" cap="none" strike="noStrike">
              <a:solidFill>
                <a:schemeClr val="dk1"/>
              </a:solidFill>
              <a:latin typeface="Georgia"/>
              <a:ea typeface="Georgia"/>
              <a:cs typeface="Georgia"/>
              <a:sym typeface="Georgia"/>
            </a:endParaRPr>
          </a:p>
          <a:p>
            <a:pPr indent="0" lvl="0" marL="0" marR="0" rtl="0" algn="just">
              <a:lnSpc>
                <a:spcPct val="100000"/>
              </a:lnSpc>
              <a:spcBef>
                <a:spcPts val="0"/>
              </a:spcBef>
              <a:spcAft>
                <a:spcPts val="0"/>
              </a:spcAft>
              <a:buClr>
                <a:schemeClr val="dk1"/>
              </a:buClr>
              <a:buSzPts val="2800"/>
              <a:buFont typeface="Georgia"/>
              <a:buNone/>
            </a:pPr>
            <a:r>
              <a:rPr b="0" i="0" lang="fr-FR" sz="2800" u="none" cap="none" strike="noStrike">
                <a:solidFill>
                  <a:schemeClr val="dk1"/>
                </a:solidFill>
                <a:latin typeface="Georgia"/>
                <a:ea typeface="Georgia"/>
                <a:cs typeface="Georgia"/>
                <a:sym typeface="Georgia"/>
              </a:rPr>
              <a:t>Une fois formée, la créatine est phosphorylée grâce à une enzyme appelée la créatine phosphokinase (CPK). La réaction catalysée par cette enzyme est réversible.  </a:t>
            </a:r>
            <a:endParaRPr b="0" i="0" sz="2800" u="none" cap="none" strike="noStrike">
              <a:solidFill>
                <a:schemeClr val="dk1"/>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5"/>
          <p:cNvPicPr preferRelativeResize="0"/>
          <p:nvPr/>
        </p:nvPicPr>
        <p:blipFill rotWithShape="1">
          <a:blip r:embed="rId3">
            <a:alphaModFix/>
          </a:blip>
          <a:srcRect b="0" l="0" r="0" t="0"/>
          <a:stretch/>
        </p:blipFill>
        <p:spPr>
          <a:xfrm>
            <a:off x="285716" y="285728"/>
            <a:ext cx="9715568" cy="6357982"/>
          </a:xfrm>
          <a:prstGeom prst="rect">
            <a:avLst/>
          </a:prstGeom>
          <a:noFill/>
          <a:ln>
            <a:noFill/>
          </a:ln>
          <a:effectLst>
            <a:outerShdw blurRad="292100" rotWithShape="0" algn="tl" dir="2700000" dist="139700">
              <a:srgbClr val="333333">
                <a:alpha val="64705"/>
              </a:srgbClr>
            </a:outerShdw>
          </a:effectLst>
        </p:spPr>
      </p:pic>
      <p:sp>
        <p:nvSpPr>
          <p:cNvPr id="234" name="Google Shape;234;p25"/>
          <p:cNvSpPr txBox="1"/>
          <p:nvPr/>
        </p:nvSpPr>
        <p:spPr>
          <a:xfrm>
            <a:off x="6215070" y="3786190"/>
            <a:ext cx="1000132" cy="523220"/>
          </a:xfrm>
          <a:prstGeom prst="rect">
            <a:avLst/>
          </a:prstGeom>
          <a:solidFill>
            <a:schemeClr val="accent2"/>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800">
                <a:solidFill>
                  <a:schemeClr val="dk1"/>
                </a:solidFill>
                <a:latin typeface="Times New Roman"/>
                <a:ea typeface="Times New Roman"/>
                <a:cs typeface="Times New Roman"/>
                <a:sym typeface="Times New Roman"/>
              </a:rPr>
              <a:t>CPK</a:t>
            </a:r>
            <a:endParaRPr b="1" sz="28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6"/>
          <p:cNvSpPr/>
          <p:nvPr/>
        </p:nvSpPr>
        <p:spPr>
          <a:xfrm>
            <a:off x="446452" y="142852"/>
            <a:ext cx="9438746" cy="2308324"/>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2400"/>
              <a:buFont typeface="Times New Roman"/>
              <a:buNone/>
            </a:pPr>
            <a:r>
              <a:rPr b="0" i="0" lang="fr-FR" sz="2400" u="none" cap="none" strike="noStrike">
                <a:solidFill>
                  <a:srgbClr val="002060"/>
                </a:solidFill>
                <a:latin typeface="Times New Roman"/>
                <a:ea typeface="Times New Roman"/>
                <a:cs typeface="Times New Roman"/>
                <a:sym typeface="Times New Roman"/>
              </a:rPr>
              <a:t>La production de la cr</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atinine est proportionnelle </a:t>
            </a:r>
            <a:r>
              <a:rPr b="0" i="0" lang="fr-FR" sz="2400" u="none" cap="none" strike="noStrike">
                <a:solidFill>
                  <a:srgbClr val="002060"/>
                </a:solidFill>
                <a:latin typeface="Calibri"/>
                <a:ea typeface="Calibri"/>
                <a:cs typeface="Calibri"/>
                <a:sym typeface="Calibri"/>
              </a:rPr>
              <a:t>à</a:t>
            </a:r>
            <a:r>
              <a:rPr b="0" i="0" lang="fr-FR" sz="2400" u="none" cap="none" strike="noStrike">
                <a:solidFill>
                  <a:srgbClr val="002060"/>
                </a:solidFill>
                <a:latin typeface="Times New Roman"/>
                <a:ea typeface="Times New Roman"/>
                <a:cs typeface="Times New Roman"/>
                <a:sym typeface="Times New Roman"/>
              </a:rPr>
              <a:t> la masse musculaire, d</a:t>
            </a:r>
            <a:r>
              <a:rPr b="0" i="0" lang="fr-FR" sz="2400" u="none" cap="none" strike="noStrike">
                <a:solidFill>
                  <a:srgbClr val="002060"/>
                </a:solidFill>
                <a:latin typeface="Calibri"/>
                <a:ea typeface="Calibri"/>
                <a:cs typeface="Calibri"/>
                <a:sym typeface="Calibri"/>
              </a:rPr>
              <a:t>’</a:t>
            </a:r>
            <a:r>
              <a:rPr b="0" i="0" lang="fr-FR" sz="2400" u="none" cap="none" strike="noStrike">
                <a:solidFill>
                  <a:srgbClr val="002060"/>
                </a:solidFill>
                <a:latin typeface="Times New Roman"/>
                <a:ea typeface="Times New Roman"/>
                <a:cs typeface="Times New Roman"/>
                <a:sym typeface="Times New Roman"/>
              </a:rPr>
              <a:t>o</a:t>
            </a:r>
            <a:r>
              <a:rPr b="0" i="0" lang="fr-FR" sz="2400" u="none" cap="none" strike="noStrike">
                <a:solidFill>
                  <a:srgbClr val="002060"/>
                </a:solidFill>
                <a:latin typeface="Calibri"/>
                <a:ea typeface="Calibri"/>
                <a:cs typeface="Calibri"/>
                <a:sym typeface="Calibri"/>
              </a:rPr>
              <a:t>ù</a:t>
            </a:r>
            <a:r>
              <a:rPr b="0" i="0" lang="fr-FR" sz="2400" u="none" cap="none" strike="noStrike">
                <a:solidFill>
                  <a:srgbClr val="002060"/>
                </a:solidFill>
                <a:latin typeface="Times New Roman"/>
                <a:ea typeface="Times New Roman"/>
                <a:cs typeface="Times New Roman"/>
                <a:sym typeface="Times New Roman"/>
              </a:rPr>
              <a:t> la difficult</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 de fixer des valeurs </a:t>
            </a:r>
            <a:r>
              <a:rPr lang="fr-FR" sz="2400">
                <a:solidFill>
                  <a:srgbClr val="002060"/>
                </a:solidFill>
                <a:latin typeface="Times New Roman"/>
                <a:ea typeface="Times New Roman"/>
                <a:cs typeface="Times New Roman"/>
                <a:sym typeface="Times New Roman"/>
              </a:rPr>
              <a:t>de référence</a:t>
            </a:r>
            <a:r>
              <a:rPr b="0" i="0" lang="fr-FR" sz="2400" u="none" cap="none" strike="noStrike">
                <a:solidFill>
                  <a:srgbClr val="002060"/>
                </a:solidFill>
                <a:latin typeface="Times New Roman"/>
                <a:ea typeface="Times New Roman"/>
                <a:cs typeface="Times New Roman"/>
                <a:sym typeface="Times New Roman"/>
              </a:rPr>
              <a:t>. </a:t>
            </a:r>
            <a:r>
              <a:rPr b="1" i="0" lang="fr-FR" sz="2400" u="none" cap="none" strike="noStrike">
                <a:solidFill>
                  <a:srgbClr val="002060"/>
                </a:solidFill>
                <a:latin typeface="Times New Roman"/>
                <a:ea typeface="Times New Roman"/>
                <a:cs typeface="Times New Roman"/>
                <a:sym typeface="Times New Roman"/>
              </a:rPr>
              <a:t>Son </a:t>
            </a:r>
            <a:r>
              <a:rPr b="1" i="0" lang="fr-FR" sz="2400" u="none" cap="none" strike="noStrike">
                <a:solidFill>
                  <a:srgbClr val="002060"/>
                </a:solidFill>
                <a:latin typeface="Calibri"/>
                <a:ea typeface="Calibri"/>
                <a:cs typeface="Calibri"/>
                <a:sym typeface="Calibri"/>
              </a:rPr>
              <a:t>é</a:t>
            </a:r>
            <a:r>
              <a:rPr b="1" i="0" lang="fr-FR" sz="2400" u="none" cap="none" strike="noStrike">
                <a:solidFill>
                  <a:srgbClr val="002060"/>
                </a:solidFill>
                <a:latin typeface="Times New Roman"/>
                <a:ea typeface="Times New Roman"/>
                <a:cs typeface="Times New Roman"/>
                <a:sym typeface="Times New Roman"/>
              </a:rPr>
              <a:t>limination se fait exclusivement par le rein </a:t>
            </a:r>
            <a:r>
              <a:rPr b="0" i="0" lang="fr-FR" sz="2400" u="none" cap="none" strike="noStrike">
                <a:solidFill>
                  <a:srgbClr val="002060"/>
                </a:solidFill>
                <a:latin typeface="Times New Roman"/>
                <a:ea typeface="Times New Roman"/>
                <a:cs typeface="Times New Roman"/>
                <a:sym typeface="Times New Roman"/>
              </a:rPr>
              <a:t>sans subir une quelconque r</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absorption tubulaire. Cependant, la s</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cr</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tion tubulaire proximale, n</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gligeable dans les conditions normales, devient importante en cas d</a:t>
            </a:r>
            <a:r>
              <a:rPr b="0" i="0" lang="fr-FR" sz="2400" u="none" cap="none" strike="noStrike">
                <a:solidFill>
                  <a:srgbClr val="002060"/>
                </a:solidFill>
                <a:latin typeface="Calibri"/>
                <a:ea typeface="Calibri"/>
                <a:cs typeface="Calibri"/>
                <a:sym typeface="Calibri"/>
              </a:rPr>
              <a:t>’</a:t>
            </a:r>
            <a:r>
              <a:rPr b="0" i="0" lang="fr-FR" sz="2400" u="none" cap="none" strike="noStrike">
                <a:solidFill>
                  <a:srgbClr val="002060"/>
                </a:solidFill>
                <a:latin typeface="Times New Roman"/>
                <a:ea typeface="Times New Roman"/>
                <a:cs typeface="Times New Roman"/>
                <a:sym typeface="Times New Roman"/>
              </a:rPr>
              <a:t>insuffisance r</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nale entraînant une surestimation de la clairance </a:t>
            </a:r>
            <a:r>
              <a:rPr b="0" i="0" lang="fr-FR" sz="2400" u="none" cap="none" strike="noStrike">
                <a:solidFill>
                  <a:srgbClr val="002060"/>
                </a:solidFill>
                <a:latin typeface="Calibri"/>
                <a:ea typeface="Calibri"/>
                <a:cs typeface="Calibri"/>
                <a:sym typeface="Calibri"/>
              </a:rPr>
              <a:t>à</a:t>
            </a:r>
            <a:r>
              <a:rPr b="0" i="0" lang="fr-FR" sz="2400" u="none" cap="none" strike="noStrike">
                <a:solidFill>
                  <a:srgbClr val="002060"/>
                </a:solidFill>
                <a:latin typeface="Times New Roman"/>
                <a:ea typeface="Times New Roman"/>
                <a:cs typeface="Times New Roman"/>
                <a:sym typeface="Times New Roman"/>
              </a:rPr>
              <a:t> la cr</a:t>
            </a:r>
            <a:r>
              <a:rPr b="0" i="0" lang="fr-FR" sz="2400" u="none" cap="none" strike="noStrike">
                <a:solidFill>
                  <a:srgbClr val="002060"/>
                </a:solidFill>
                <a:latin typeface="Calibri"/>
                <a:ea typeface="Calibri"/>
                <a:cs typeface="Calibri"/>
                <a:sym typeface="Calibri"/>
              </a:rPr>
              <a:t>é</a:t>
            </a:r>
            <a:r>
              <a:rPr b="0" i="0" lang="fr-FR" sz="2400" u="none" cap="none" strike="noStrike">
                <a:solidFill>
                  <a:srgbClr val="002060"/>
                </a:solidFill>
                <a:latin typeface="Times New Roman"/>
                <a:ea typeface="Times New Roman"/>
                <a:cs typeface="Times New Roman"/>
                <a:sym typeface="Times New Roman"/>
              </a:rPr>
              <a:t>atinine. </a:t>
            </a:r>
            <a:endParaRPr b="0" i="0" sz="2400" u="none" cap="none" strike="noStrike">
              <a:solidFill>
                <a:srgbClr val="002060"/>
              </a:solidFill>
              <a:latin typeface="Arial"/>
              <a:ea typeface="Arial"/>
              <a:cs typeface="Arial"/>
              <a:sym typeface="Arial"/>
            </a:endParaRPr>
          </a:p>
        </p:txBody>
      </p:sp>
      <p:sp>
        <p:nvSpPr>
          <p:cNvPr descr="Qu'est-ce-qu'une prise de masse ? - Optigura" id="240" name="Google Shape;240;p26"/>
          <p:cNvSpPr/>
          <p:nvPr/>
        </p:nvSpPr>
        <p:spPr>
          <a:xfrm>
            <a:off x="175022" y="-144463"/>
            <a:ext cx="3429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descr="Qu'est-ce-qu'une prise de masse ? - Optigura" id="241" name="Google Shape;241;p26"/>
          <p:cNvSpPr/>
          <p:nvPr/>
        </p:nvSpPr>
        <p:spPr>
          <a:xfrm>
            <a:off x="175022" y="-144463"/>
            <a:ext cx="3429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descr="Musculation pour seniors : quels bienfaits de la gym douce ?" id="242" name="Google Shape;242;p26"/>
          <p:cNvPicPr preferRelativeResize="0"/>
          <p:nvPr/>
        </p:nvPicPr>
        <p:blipFill rotWithShape="1">
          <a:blip r:embed="rId3">
            <a:alphaModFix/>
          </a:blip>
          <a:srcRect b="0" l="0" r="0" t="0"/>
          <a:stretch/>
        </p:blipFill>
        <p:spPr>
          <a:xfrm>
            <a:off x="6572296" y="3000372"/>
            <a:ext cx="3643302" cy="3429024"/>
          </a:xfrm>
          <a:prstGeom prst="rect">
            <a:avLst/>
          </a:prstGeom>
          <a:noFill/>
          <a:ln>
            <a:noFill/>
          </a:ln>
        </p:spPr>
      </p:pic>
      <p:pic>
        <p:nvPicPr>
          <p:cNvPr descr="Créatininémie examen - docteurclic.com" id="243" name="Google Shape;243;p26"/>
          <p:cNvPicPr preferRelativeResize="0"/>
          <p:nvPr/>
        </p:nvPicPr>
        <p:blipFill rotWithShape="1">
          <a:blip r:embed="rId4">
            <a:alphaModFix/>
          </a:blip>
          <a:srcRect b="0" l="0" r="0" t="0"/>
          <a:stretch/>
        </p:blipFill>
        <p:spPr>
          <a:xfrm>
            <a:off x="71402" y="3357562"/>
            <a:ext cx="2143104" cy="2357454"/>
          </a:xfrm>
          <a:prstGeom prst="rect">
            <a:avLst/>
          </a:prstGeom>
          <a:noFill/>
          <a:ln>
            <a:noFill/>
          </a:ln>
        </p:spPr>
      </p:pic>
      <p:pic>
        <p:nvPicPr>
          <p:cNvPr descr="Gros Plan Sur De Vieilles Mains De Femme Arabe Pétrissant De La Pâte  Fraîche Pour Le Pain Taboon Ou Lafah Est Un Pain Plat Du Moyen-Orient  Également Appelé Lafa Ou Pita Irakien." id="244" name="Google Shape;244;p26"/>
          <p:cNvPicPr preferRelativeResize="0"/>
          <p:nvPr/>
        </p:nvPicPr>
        <p:blipFill rotWithShape="1">
          <a:blip r:embed="rId5">
            <a:alphaModFix/>
          </a:blip>
          <a:srcRect b="0" l="0" r="0" t="0"/>
          <a:stretch/>
        </p:blipFill>
        <p:spPr>
          <a:xfrm>
            <a:off x="2357418" y="2928934"/>
            <a:ext cx="4071966" cy="36433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Nova Max Pro - Detection of Kidney Disease Outside the Hospital - A New  Easy to Use Tool to Detect Early - Stage Kidney Disease" id="249" name="Google Shape;249;p27"/>
          <p:cNvPicPr preferRelativeResize="0"/>
          <p:nvPr/>
        </p:nvPicPr>
        <p:blipFill rotWithShape="1">
          <a:blip r:embed="rId3">
            <a:alphaModFix/>
          </a:blip>
          <a:srcRect b="0" l="0" r="0" t="0"/>
          <a:stretch/>
        </p:blipFill>
        <p:spPr>
          <a:xfrm>
            <a:off x="5706074" y="714356"/>
            <a:ext cx="4500594" cy="5643602"/>
          </a:xfrm>
          <a:prstGeom prst="rect">
            <a:avLst/>
          </a:prstGeom>
          <a:noFill/>
          <a:ln>
            <a:noFill/>
          </a:ln>
        </p:spPr>
      </p:pic>
      <p:sp>
        <p:nvSpPr>
          <p:cNvPr id="250" name="Google Shape;250;p27"/>
          <p:cNvSpPr txBox="1"/>
          <p:nvPr/>
        </p:nvSpPr>
        <p:spPr>
          <a:xfrm>
            <a:off x="241067" y="2214555"/>
            <a:ext cx="9322659" cy="4524315"/>
          </a:xfrm>
          <a:prstGeom prst="rect">
            <a:avLst/>
          </a:prstGeom>
          <a:noFill/>
          <a:ln>
            <a:noFill/>
          </a:ln>
        </p:spPr>
        <p:txBody>
          <a:bodyPr anchorCtr="0" anchor="t" bIns="45700" lIns="91425" spcFirstLastPara="1" rIns="91425" wrap="square" tIns="45700">
            <a:spAutoFit/>
          </a:bodyPr>
          <a:lstStyle/>
          <a:p>
            <a:pPr indent="-254000" lvl="0" marL="0" marR="0" rtl="0" algn="l">
              <a:spcBef>
                <a:spcPts val="0"/>
              </a:spcBef>
              <a:spcAft>
                <a:spcPts val="0"/>
              </a:spcAft>
              <a:buClr>
                <a:srgbClr val="FF0000"/>
              </a:buClr>
              <a:buSzPts val="4000"/>
              <a:buFont typeface="Arial"/>
              <a:buChar char="•"/>
            </a:pPr>
            <a:r>
              <a:rPr b="1" lang="fr-FR" sz="4000">
                <a:solidFill>
                  <a:srgbClr val="FF0000"/>
                </a:solidFill>
                <a:latin typeface="Times New Roman"/>
                <a:ea typeface="Times New Roman"/>
                <a:cs typeface="Times New Roman"/>
                <a:sym typeface="Times New Roman"/>
              </a:rPr>
              <a:t>Jaffé avec défécation </a:t>
            </a:r>
            <a:endParaRPr/>
          </a:p>
          <a:p>
            <a:pPr indent="-254000" lvl="0" marL="0" marR="0" rtl="0" algn="l">
              <a:spcBef>
                <a:spcPts val="0"/>
              </a:spcBef>
              <a:spcAft>
                <a:spcPts val="0"/>
              </a:spcAft>
              <a:buClr>
                <a:srgbClr val="FF0000"/>
              </a:buClr>
              <a:buSzPts val="4000"/>
              <a:buFont typeface="Arial"/>
              <a:buChar char="•"/>
            </a:pPr>
            <a:r>
              <a:rPr b="1" lang="fr-FR" sz="4000">
                <a:solidFill>
                  <a:srgbClr val="FF0000"/>
                </a:solidFill>
                <a:latin typeface="Times New Roman"/>
                <a:ea typeface="Times New Roman"/>
                <a:cs typeface="Times New Roman"/>
                <a:sym typeface="Times New Roman"/>
              </a:rPr>
              <a:t>Jaffé directe</a:t>
            </a:r>
            <a:endParaRPr/>
          </a:p>
          <a:p>
            <a:pPr indent="-254000" lvl="0" marL="0" marR="0" rtl="0" algn="l">
              <a:spcBef>
                <a:spcPts val="0"/>
              </a:spcBef>
              <a:spcAft>
                <a:spcPts val="0"/>
              </a:spcAft>
              <a:buClr>
                <a:srgbClr val="C00000"/>
              </a:buClr>
              <a:buSzPts val="4000"/>
              <a:buFont typeface="Arial"/>
              <a:buChar char="•"/>
            </a:pPr>
            <a:r>
              <a:rPr b="1" lang="fr-FR" sz="4000">
                <a:solidFill>
                  <a:srgbClr val="C00000"/>
                </a:solidFill>
                <a:latin typeface="Times New Roman"/>
                <a:ea typeface="Times New Roman"/>
                <a:cs typeface="Times New Roman"/>
                <a:sym typeface="Times New Roman"/>
              </a:rPr>
              <a:t>Jaffé compensée</a:t>
            </a:r>
            <a:endParaRPr/>
          </a:p>
          <a:p>
            <a:pPr indent="-254000" lvl="0" marL="0" marR="0" rtl="0" algn="l">
              <a:spcBef>
                <a:spcPts val="0"/>
              </a:spcBef>
              <a:spcAft>
                <a:spcPts val="0"/>
              </a:spcAft>
              <a:buClr>
                <a:srgbClr val="00B050"/>
              </a:buClr>
              <a:buSzPts val="4000"/>
              <a:buFont typeface="Arial"/>
              <a:buChar char="•"/>
            </a:pPr>
            <a:r>
              <a:rPr b="1" lang="fr-FR" sz="4000">
                <a:solidFill>
                  <a:srgbClr val="00B050"/>
                </a:solidFill>
                <a:latin typeface="Times New Roman"/>
                <a:ea typeface="Times New Roman"/>
                <a:cs typeface="Times New Roman"/>
                <a:sym typeface="Times New Roman"/>
              </a:rPr>
              <a:t>Méthodes enzymatiques</a:t>
            </a:r>
            <a:endParaRPr/>
          </a:p>
          <a:p>
            <a:pPr indent="-254000" lvl="0" marL="0" marR="0" rtl="0" algn="l">
              <a:spcBef>
                <a:spcPts val="0"/>
              </a:spcBef>
              <a:spcAft>
                <a:spcPts val="0"/>
              </a:spcAft>
              <a:buClr>
                <a:srgbClr val="7030A0"/>
              </a:buClr>
              <a:buSzPts val="4000"/>
              <a:buFont typeface="Arial"/>
              <a:buChar char="•"/>
            </a:pPr>
            <a:r>
              <a:rPr b="1" lang="fr-FR" sz="4000">
                <a:solidFill>
                  <a:srgbClr val="7030A0"/>
                </a:solidFill>
                <a:latin typeface="Times New Roman"/>
                <a:ea typeface="Times New Roman"/>
                <a:cs typeface="Times New Roman"/>
                <a:sym typeface="Times New Roman"/>
              </a:rPr>
              <a:t>POCT</a:t>
            </a:r>
            <a:endParaRPr/>
          </a:p>
          <a:p>
            <a:pPr indent="-254000" lvl="0" marL="0" marR="0" rtl="0" algn="l">
              <a:spcBef>
                <a:spcPts val="0"/>
              </a:spcBef>
              <a:spcAft>
                <a:spcPts val="0"/>
              </a:spcAft>
              <a:buClr>
                <a:schemeClr val="dk1"/>
              </a:buClr>
              <a:buSzPts val="4000"/>
              <a:buFont typeface="Arial"/>
              <a:buChar char="•"/>
            </a:pPr>
            <a:r>
              <a:rPr b="1" lang="fr-FR" sz="4000">
                <a:solidFill>
                  <a:schemeClr val="dk1"/>
                </a:solidFill>
                <a:latin typeface="Times New Roman"/>
                <a:ea typeface="Times New Roman"/>
                <a:cs typeface="Times New Roman"/>
                <a:sym typeface="Times New Roman"/>
              </a:rPr>
              <a:t>Spectrométrie de masse(IDMS;</a:t>
            </a:r>
            <a:r>
              <a:rPr b="1" lang="fr-FR" sz="2000">
                <a:solidFill>
                  <a:schemeClr val="dk1"/>
                </a:solidFill>
                <a:latin typeface="Times New Roman"/>
                <a:ea typeface="Times New Roman"/>
                <a:cs typeface="Times New Roman"/>
                <a:sym typeface="Times New Roman"/>
              </a:rPr>
              <a:t> </a:t>
            </a:r>
            <a:r>
              <a:rPr b="1" lang="fr-FR" sz="2800">
                <a:solidFill>
                  <a:schemeClr val="dk1"/>
                </a:solidFill>
                <a:latin typeface="Times New Roman"/>
                <a:ea typeface="Times New Roman"/>
                <a:cs typeface="Times New Roman"/>
                <a:sym typeface="Times New Roman"/>
              </a:rPr>
              <a:t>méthode de référence)</a:t>
            </a:r>
            <a:r>
              <a:rPr b="1" lang="fr-FR" sz="4800">
                <a:solidFill>
                  <a:schemeClr val="dk1"/>
                </a:solidFill>
                <a:latin typeface="Times New Roman"/>
                <a:ea typeface="Times New Roman"/>
                <a:cs typeface="Times New Roman"/>
                <a:sym typeface="Times New Roman"/>
              </a:rPr>
              <a:t> </a:t>
            </a:r>
            <a:endParaRPr b="1" sz="4800">
              <a:solidFill>
                <a:schemeClr val="dk1"/>
              </a:solidFill>
              <a:latin typeface="Times New Roman"/>
              <a:ea typeface="Times New Roman"/>
              <a:cs typeface="Times New Roman"/>
              <a:sym typeface="Times New Roman"/>
            </a:endParaRPr>
          </a:p>
        </p:txBody>
      </p:sp>
      <p:sp>
        <p:nvSpPr>
          <p:cNvPr id="251" name="Google Shape;251;p27"/>
          <p:cNvSpPr txBox="1"/>
          <p:nvPr/>
        </p:nvSpPr>
        <p:spPr>
          <a:xfrm>
            <a:off x="723274" y="-71462"/>
            <a:ext cx="8358246"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600">
                <a:solidFill>
                  <a:schemeClr val="dk1"/>
                </a:solidFill>
                <a:latin typeface="Times New Roman"/>
                <a:ea typeface="Times New Roman"/>
                <a:cs typeface="Times New Roman"/>
                <a:sym typeface="Times New Roman"/>
              </a:rPr>
              <a:t>CREATININE ASSAYS </a:t>
            </a:r>
            <a:endParaRPr sz="66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8"/>
          <p:cNvSpPr txBox="1"/>
          <p:nvPr>
            <p:ph type="title"/>
          </p:nvPr>
        </p:nvSpPr>
        <p:spPr>
          <a:xfrm>
            <a:off x="514350" y="-142900"/>
            <a:ext cx="92583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4000"/>
              <a:buFont typeface="Arial Black"/>
              <a:buNone/>
            </a:pPr>
            <a:r>
              <a:rPr b="1" lang="fr-FR" sz="4000">
                <a:solidFill>
                  <a:srgbClr val="7030A0"/>
                </a:solidFill>
                <a:latin typeface="Arial Black"/>
                <a:ea typeface="Arial Black"/>
                <a:cs typeface="Arial Black"/>
                <a:sym typeface="Arial Black"/>
              </a:rPr>
              <a:t>PRINCIPE DE DOSAGE </a:t>
            </a:r>
            <a:endParaRPr b="1" sz="4000">
              <a:solidFill>
                <a:srgbClr val="7030A0"/>
              </a:solidFill>
              <a:latin typeface="Arial Black"/>
              <a:ea typeface="Arial Black"/>
              <a:cs typeface="Arial Black"/>
              <a:sym typeface="Arial Black"/>
            </a:endParaRPr>
          </a:p>
        </p:txBody>
      </p:sp>
      <p:pic>
        <p:nvPicPr>
          <p:cNvPr id="258" name="Google Shape;258;p28"/>
          <p:cNvPicPr preferRelativeResize="0"/>
          <p:nvPr/>
        </p:nvPicPr>
        <p:blipFill rotWithShape="1">
          <a:blip r:embed="rId3">
            <a:alphaModFix/>
          </a:blip>
          <a:srcRect b="0" l="0" r="0" t="0"/>
          <a:stretch/>
        </p:blipFill>
        <p:spPr>
          <a:xfrm>
            <a:off x="464342" y="1428736"/>
            <a:ext cx="8679686" cy="3643338"/>
          </a:xfrm>
          <a:prstGeom prst="rect">
            <a:avLst/>
          </a:prstGeom>
          <a:noFill/>
          <a:ln>
            <a:noFill/>
          </a:ln>
        </p:spPr>
      </p:pic>
      <p:sp>
        <p:nvSpPr>
          <p:cNvPr id="259" name="Google Shape;259;p28"/>
          <p:cNvSpPr txBox="1"/>
          <p:nvPr/>
        </p:nvSpPr>
        <p:spPr>
          <a:xfrm>
            <a:off x="7143764" y="1214422"/>
            <a:ext cx="2928958" cy="1200329"/>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Reference value:</a:t>
            </a:r>
            <a:endParaRPr/>
          </a:p>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Homme  &lt; 14 mg/L</a:t>
            </a:r>
            <a:endParaRPr/>
          </a:p>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Femme   &lt; 12 mg/L</a:t>
            </a:r>
            <a:endParaRPr sz="2400">
              <a:solidFill>
                <a:schemeClr val="dk1"/>
              </a:solidFill>
              <a:latin typeface="Times New Roman"/>
              <a:ea typeface="Times New Roman"/>
              <a:cs typeface="Times New Roman"/>
              <a:sym typeface="Times New Roman"/>
            </a:endParaRPr>
          </a:p>
        </p:txBody>
      </p:sp>
      <p:sp>
        <p:nvSpPr>
          <p:cNvPr id="260" name="Google Shape;260;p28"/>
          <p:cNvSpPr/>
          <p:nvPr/>
        </p:nvSpPr>
        <p:spPr>
          <a:xfrm>
            <a:off x="214314" y="5429264"/>
            <a:ext cx="10072722"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Times New Roman"/>
                <a:ea typeface="Times New Roman"/>
                <a:cs typeface="Times New Roman"/>
                <a:sym typeface="Times New Roman"/>
              </a:rPr>
              <a:t>L’hémolyse  et la lactescence sont  gênantes; les résultats sont faussés en cas de gammopathy monoclonale à IgM; ne jamais congelé les réactifs;</a:t>
            </a:r>
            <a:endParaRPr/>
          </a:p>
          <a:p>
            <a:pPr indent="0" lvl="0" marL="0" marR="0" rtl="0" algn="l">
              <a:spcBef>
                <a:spcPts val="0"/>
              </a:spcBef>
              <a:spcAft>
                <a:spcPts val="0"/>
              </a:spcAft>
              <a:buNone/>
            </a:pPr>
            <a:r>
              <a:rPr b="1" lang="fr-FR" sz="1400">
                <a:solidFill>
                  <a:schemeClr val="dk1"/>
                </a:solidFill>
                <a:latin typeface="Times New Roman"/>
                <a:ea typeface="Times New Roman"/>
                <a:cs typeface="Times New Roman"/>
                <a:sym typeface="Times New Roman"/>
              </a:rPr>
              <a:t>Linéarité 1.1 jusqu’à 791 mg/L. Les interférences avec les méthodes enzymatiques sont essentiellement dues aux médicaments à haute concentration : Négatives avec le dobésilate de calcium, la dopamine, la dobutamine, la dipyrone et la N-acétylcystéine ; </a:t>
            </a:r>
            <a:endParaRPr/>
          </a:p>
          <a:p>
            <a:pPr indent="0" lvl="0" marL="0" marR="0" rtl="0" algn="l">
              <a:spcBef>
                <a:spcPts val="0"/>
              </a:spcBef>
              <a:spcAft>
                <a:spcPts val="0"/>
              </a:spcAft>
              <a:buNone/>
            </a:pPr>
            <a:r>
              <a:rPr b="1" lang="fr-FR" sz="1400">
                <a:solidFill>
                  <a:schemeClr val="dk1"/>
                </a:solidFill>
                <a:latin typeface="Times New Roman"/>
                <a:ea typeface="Times New Roman"/>
                <a:cs typeface="Times New Roman"/>
                <a:sym typeface="Times New Roman"/>
              </a:rPr>
              <a:t>Positives avec la 5-fluorocytosine, la lidocaïne, l’hydroxocobalamine, la N-éthylglycine et la D,L-proline.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9"/>
          <p:cNvSpPr txBox="1"/>
          <p:nvPr/>
        </p:nvSpPr>
        <p:spPr>
          <a:xfrm>
            <a:off x="1214410" y="1785926"/>
            <a:ext cx="87154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7200">
                <a:solidFill>
                  <a:srgbClr val="C00000"/>
                </a:solidFill>
                <a:latin typeface="Georgia"/>
                <a:ea typeface="Georgia"/>
                <a:cs typeface="Georgia"/>
                <a:sym typeface="Georgia"/>
              </a:rPr>
              <a:t>CLAIRANCE DE </a:t>
            </a:r>
            <a:r>
              <a:rPr b="1" lang="fr-FR" sz="7200">
                <a:solidFill>
                  <a:srgbClr val="00B050"/>
                </a:solidFill>
                <a:latin typeface="Georgia"/>
                <a:ea typeface="Georgia"/>
                <a:cs typeface="Georgia"/>
                <a:sym typeface="Georgia"/>
              </a:rPr>
              <a:t>LA CREATININE </a:t>
            </a:r>
            <a:endParaRPr b="1" sz="7200">
              <a:solidFill>
                <a:srgbClr val="00B050"/>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descr="Appareils juxtaglomérulaires de l'illustration du néphron : illustration de  stock 1279376950 | Shutterstock" id="102" name="Google Shape;102;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descr="Poly Physio rénale)" id="103" name="Google Shape;103;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104" name="Google Shape;104;p3"/>
          <p:cNvPicPr preferRelativeResize="0"/>
          <p:nvPr/>
        </p:nvPicPr>
        <p:blipFill rotWithShape="1">
          <a:blip r:embed="rId3">
            <a:alphaModFix/>
          </a:blip>
          <a:srcRect b="0" l="0" r="0" t="0"/>
          <a:stretch/>
        </p:blipFill>
        <p:spPr>
          <a:xfrm>
            <a:off x="1214410" y="857232"/>
            <a:ext cx="7286676" cy="50006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p:nvPr/>
        </p:nvSpPr>
        <p:spPr>
          <a:xfrm>
            <a:off x="857220" y="327234"/>
            <a:ext cx="8640960" cy="1815882"/>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C00000"/>
              </a:buClr>
              <a:buSzPts val="2800"/>
              <a:buFont typeface="Times New Roman"/>
              <a:buNone/>
            </a:pPr>
            <a:r>
              <a:rPr b="1" i="0" lang="fr-FR" sz="2800" u="none" cap="none" strike="noStrike">
                <a:solidFill>
                  <a:srgbClr val="C00000"/>
                </a:solidFill>
                <a:latin typeface="Times New Roman"/>
                <a:ea typeface="Times New Roman"/>
                <a:cs typeface="Times New Roman"/>
                <a:sym typeface="Times New Roman"/>
              </a:rPr>
              <a:t>La clairance ou coefficient d</a:t>
            </a:r>
            <a:r>
              <a:rPr b="1" i="0" lang="fr-FR" sz="2800" u="none" cap="none" strike="noStrike">
                <a:solidFill>
                  <a:srgbClr val="C00000"/>
                </a:solidFill>
                <a:latin typeface="Calibri"/>
                <a:ea typeface="Calibri"/>
                <a:cs typeface="Calibri"/>
                <a:sym typeface="Calibri"/>
              </a:rPr>
              <a:t>’é</a:t>
            </a:r>
            <a:r>
              <a:rPr b="1" i="0" lang="fr-FR" sz="2800" u="none" cap="none" strike="noStrike">
                <a:solidFill>
                  <a:srgbClr val="C00000"/>
                </a:solidFill>
                <a:latin typeface="Times New Roman"/>
                <a:ea typeface="Times New Roman"/>
                <a:cs typeface="Times New Roman"/>
                <a:sym typeface="Times New Roman"/>
              </a:rPr>
              <a:t>puration plasmatique</a:t>
            </a:r>
            <a:r>
              <a:rPr b="0" i="0" lang="fr-FR" sz="2800" u="none" cap="none" strike="noStrike">
                <a:solidFill>
                  <a:srgbClr val="FFFF00"/>
                </a:solidFill>
                <a:latin typeface="Times New Roman"/>
                <a:ea typeface="Times New Roman"/>
                <a:cs typeface="Times New Roman"/>
                <a:sym typeface="Times New Roman"/>
              </a:rPr>
              <a:t> </a:t>
            </a:r>
            <a:r>
              <a:rPr b="0" i="0" lang="fr-FR" sz="2800" u="none" cap="none" strike="noStrike">
                <a:solidFill>
                  <a:schemeClr val="dk1"/>
                </a:solidFill>
                <a:latin typeface="Times New Roman"/>
                <a:ea typeface="Times New Roman"/>
                <a:cs typeface="Times New Roman"/>
                <a:sym typeface="Times New Roman"/>
              </a:rPr>
              <a:t>est le volume de </a:t>
            </a:r>
            <a:r>
              <a:rPr b="1" i="0" lang="fr-FR" sz="2800" u="none" cap="none" strike="noStrike">
                <a:solidFill>
                  <a:schemeClr val="dk1"/>
                </a:solidFill>
                <a:latin typeface="Times New Roman"/>
                <a:ea typeface="Times New Roman"/>
                <a:cs typeface="Times New Roman"/>
                <a:sym typeface="Times New Roman"/>
              </a:rPr>
              <a:t>plasma</a:t>
            </a:r>
            <a:r>
              <a:rPr b="0" i="0" lang="fr-FR" sz="2800" u="none" cap="none" strike="noStrike">
                <a:solidFill>
                  <a:schemeClr val="dk1"/>
                </a:solidFill>
                <a:latin typeface="Times New Roman"/>
                <a:ea typeface="Times New Roman"/>
                <a:cs typeface="Times New Roman"/>
                <a:sym typeface="Times New Roman"/>
              </a:rPr>
              <a:t> </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pur</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 par unit</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 de temps (ml/min). Pour la cr</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atinine la clairance est donn</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e par la formule suivante</a:t>
            </a:r>
            <a:r>
              <a:rPr b="0" i="0" lang="fr-FR" sz="2800" u="none" cap="none" strike="noStrike">
                <a:solidFill>
                  <a:schemeClr val="dk1"/>
                </a:solidFill>
                <a:latin typeface="Calibri"/>
                <a:ea typeface="Calibri"/>
                <a:cs typeface="Calibri"/>
                <a:sym typeface="Calibri"/>
              </a:rPr>
              <a:t> </a:t>
            </a:r>
            <a:r>
              <a:rPr b="0" i="0" lang="fr-FR" sz="2800" u="none" cap="none" strike="noStrike">
                <a:solidFill>
                  <a:schemeClr val="dk1"/>
                </a:solidFill>
                <a:latin typeface="Times New Roman"/>
                <a:ea typeface="Times New Roman"/>
                <a:cs typeface="Times New Roman"/>
                <a:sym typeface="Times New Roman"/>
              </a:rPr>
              <a:t>:</a:t>
            </a:r>
            <a:endParaRPr b="0" i="0" sz="4000" u="none" cap="none" strike="noStrike">
              <a:solidFill>
                <a:schemeClr val="dk1"/>
              </a:solidFill>
              <a:latin typeface="Arial"/>
              <a:ea typeface="Arial"/>
              <a:cs typeface="Arial"/>
              <a:sym typeface="Arial"/>
            </a:endParaRPr>
          </a:p>
        </p:txBody>
      </p:sp>
      <p:sp>
        <p:nvSpPr>
          <p:cNvPr id="271" name="Google Shape;271;p30"/>
          <p:cNvSpPr/>
          <p:nvPr/>
        </p:nvSpPr>
        <p:spPr>
          <a:xfrm>
            <a:off x="0" y="0"/>
            <a:ext cx="10287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2" name="Google Shape;272;p30"/>
          <p:cNvSpPr/>
          <p:nvPr/>
        </p:nvSpPr>
        <p:spPr>
          <a:xfrm>
            <a:off x="447675" y="895350"/>
            <a:ext cx="10287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73" name="Google Shape;273;p30"/>
          <p:cNvSpPr/>
          <p:nvPr/>
        </p:nvSpPr>
        <p:spPr>
          <a:xfrm>
            <a:off x="0" y="0"/>
            <a:ext cx="10287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274" name="Google Shape;274;p30"/>
          <p:cNvPicPr preferRelativeResize="0"/>
          <p:nvPr/>
        </p:nvPicPr>
        <p:blipFill rotWithShape="1">
          <a:blip r:embed="rId3">
            <a:alphaModFix/>
          </a:blip>
          <a:srcRect b="0" l="0" r="0" t="0"/>
          <a:stretch/>
        </p:blipFill>
        <p:spPr>
          <a:xfrm>
            <a:off x="4643434" y="2571744"/>
            <a:ext cx="5286412" cy="1857388"/>
          </a:xfrm>
          <a:prstGeom prst="rect">
            <a:avLst/>
          </a:prstGeom>
          <a:noFill/>
          <a:ln>
            <a:noFill/>
          </a:ln>
          <a:effectLst>
            <a:outerShdw blurRad="292100" rotWithShape="0" algn="tl" dir="2700000" dist="139700">
              <a:srgbClr val="333333">
                <a:alpha val="64705"/>
              </a:srgbClr>
            </a:outerShdw>
          </a:effectLst>
        </p:spPr>
      </p:pic>
      <p:sp>
        <p:nvSpPr>
          <p:cNvPr id="275" name="Google Shape;275;p30"/>
          <p:cNvSpPr/>
          <p:nvPr/>
        </p:nvSpPr>
        <p:spPr>
          <a:xfrm>
            <a:off x="447675" y="895350"/>
            <a:ext cx="10287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76" name="Google Shape;276;p30"/>
          <p:cNvSpPr/>
          <p:nvPr/>
        </p:nvSpPr>
        <p:spPr>
          <a:xfrm>
            <a:off x="366310" y="2571744"/>
            <a:ext cx="3991372" cy="1631216"/>
          </a:xfrm>
          <a:prstGeom prst="rect">
            <a:avLst/>
          </a:prstGeom>
          <a:noFill/>
          <a:ln>
            <a:noFill/>
          </a:ln>
        </p:spPr>
        <p:txBody>
          <a:bodyPr anchorCtr="0" anchor="ctr" bIns="45700" lIns="91425" spcFirstLastPara="1" rIns="91425" wrap="square" tIns="45700">
            <a:spAutoFit/>
          </a:bodyPr>
          <a:lstStyle/>
          <a:p>
            <a:pPr indent="449263" lvl="0" marL="0" marR="0" rtl="0" algn="l">
              <a:lnSpc>
                <a:spcPct val="100000"/>
              </a:lnSpc>
              <a:spcBef>
                <a:spcPts val="0"/>
              </a:spcBef>
              <a:spcAft>
                <a:spcPts val="0"/>
              </a:spcAft>
              <a:buClr>
                <a:schemeClr val="dk1"/>
              </a:buClr>
              <a:buSzPts val="2000"/>
              <a:buFont typeface="Calibri"/>
              <a:buNone/>
            </a:pPr>
            <a:r>
              <a:rPr b="1" i="0" lang="fr-FR" sz="2000" u="none" cap="none" strike="noStrike">
                <a:solidFill>
                  <a:schemeClr val="dk1"/>
                </a:solidFill>
                <a:latin typeface="Calibri"/>
                <a:ea typeface="Calibri"/>
                <a:cs typeface="Calibri"/>
                <a:sym typeface="Calibri"/>
              </a:rPr>
              <a:t>U</a:t>
            </a:r>
            <a:r>
              <a:rPr b="0" i="0" lang="fr-FR" sz="2000" u="none" cap="none" strike="noStrike">
                <a:solidFill>
                  <a:schemeClr val="dk1"/>
                </a:solidFill>
                <a:latin typeface="Calibri"/>
                <a:ea typeface="Calibri"/>
                <a:cs typeface="Calibri"/>
                <a:sym typeface="Calibri"/>
              </a:rPr>
              <a:t>créa : créatinine urinaire en 	mg/l  	ou µmol/L</a:t>
            </a:r>
            <a:endParaRPr b="0" i="0" sz="2000" u="none" cap="none" strike="noStrike">
              <a:solidFill>
                <a:schemeClr val="dk1"/>
              </a:solidFill>
              <a:latin typeface="Arial"/>
              <a:ea typeface="Arial"/>
              <a:cs typeface="Arial"/>
              <a:sym typeface="Arial"/>
            </a:endParaRPr>
          </a:p>
          <a:p>
            <a:pPr indent="447675" lvl="0" marL="0" marR="0" rtl="0" algn="just">
              <a:lnSpc>
                <a:spcPct val="100000"/>
              </a:lnSpc>
              <a:spcBef>
                <a:spcPts val="0"/>
              </a:spcBef>
              <a:spcAft>
                <a:spcPts val="0"/>
              </a:spcAft>
              <a:buClr>
                <a:schemeClr val="dk1"/>
              </a:buClr>
              <a:buSzPts val="2000"/>
              <a:buFont typeface="Calibri"/>
              <a:buNone/>
            </a:pPr>
            <a:r>
              <a:rPr b="1" i="0" lang="fr-FR" sz="2000" u="none" cap="none" strike="noStrike">
                <a:solidFill>
                  <a:schemeClr val="dk1"/>
                </a:solidFill>
                <a:latin typeface="Calibri"/>
                <a:ea typeface="Calibri"/>
                <a:cs typeface="Calibri"/>
                <a:sym typeface="Calibri"/>
              </a:rPr>
              <a:t>P</a:t>
            </a:r>
            <a:r>
              <a:rPr b="0" i="0" lang="fr-FR" sz="2000" u="none" cap="none" strike="noStrike">
                <a:solidFill>
                  <a:schemeClr val="dk1"/>
                </a:solidFill>
                <a:latin typeface="Calibri"/>
                <a:ea typeface="Calibri"/>
                <a:cs typeface="Calibri"/>
                <a:sym typeface="Calibri"/>
              </a:rPr>
              <a:t>créa : créatinine plasmatique 	en mg/L ou µmol/L</a:t>
            </a:r>
            <a:endParaRPr b="0" i="0" sz="2000" u="none" cap="none" strike="noStrike">
              <a:solidFill>
                <a:schemeClr val="dk1"/>
              </a:solidFill>
              <a:latin typeface="Arial"/>
              <a:ea typeface="Arial"/>
              <a:cs typeface="Arial"/>
              <a:sym typeface="Arial"/>
            </a:endParaRPr>
          </a:p>
          <a:p>
            <a:pPr indent="447675" lvl="0" marL="0" marR="0" rtl="0" algn="just">
              <a:lnSpc>
                <a:spcPct val="100000"/>
              </a:lnSpc>
              <a:spcBef>
                <a:spcPts val="0"/>
              </a:spcBef>
              <a:spcAft>
                <a:spcPts val="0"/>
              </a:spcAft>
              <a:buClr>
                <a:schemeClr val="dk1"/>
              </a:buClr>
              <a:buSzPts val="2000"/>
              <a:buFont typeface="Calibri"/>
              <a:buNone/>
            </a:pPr>
            <a:r>
              <a:rPr b="1" i="0" lang="fr-FR" sz="2000" u="none" cap="none" strike="noStrike">
                <a:solidFill>
                  <a:schemeClr val="dk1"/>
                </a:solidFill>
                <a:latin typeface="Calibri"/>
                <a:ea typeface="Calibri"/>
                <a:cs typeface="Calibri"/>
                <a:sym typeface="Calibri"/>
              </a:rPr>
              <a:t>V </a:t>
            </a:r>
            <a:r>
              <a:rPr b="0" i="0" lang="fr-FR" sz="2000" u="none" cap="none" strike="noStrike">
                <a:solidFill>
                  <a:schemeClr val="dk1"/>
                </a:solidFill>
                <a:latin typeface="Calibri"/>
                <a:ea typeface="Calibri"/>
                <a:cs typeface="Calibri"/>
                <a:sym typeface="Calibri"/>
              </a:rPr>
              <a:t>: volume urinaire en ml/min</a:t>
            </a:r>
            <a:endParaRPr b="0" i="0" sz="2000" u="none" cap="none" strike="noStrike">
              <a:solidFill>
                <a:schemeClr val="dk1"/>
              </a:solidFill>
              <a:latin typeface="Arial"/>
              <a:ea typeface="Arial"/>
              <a:cs typeface="Arial"/>
              <a:sym typeface="Arial"/>
            </a:endParaRPr>
          </a:p>
        </p:txBody>
      </p:sp>
      <p:sp>
        <p:nvSpPr>
          <p:cNvPr id="277" name="Google Shape;277;p30"/>
          <p:cNvSpPr/>
          <p:nvPr/>
        </p:nvSpPr>
        <p:spPr>
          <a:xfrm>
            <a:off x="642906" y="4797152"/>
            <a:ext cx="9072626" cy="156966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0" i="0" lang="fr-FR" sz="3200" u="none" cap="none" strike="noStrike">
                <a:solidFill>
                  <a:schemeClr val="dk1"/>
                </a:solidFill>
                <a:latin typeface="Times New Roman"/>
                <a:ea typeface="Times New Roman"/>
                <a:cs typeface="Times New Roman"/>
                <a:sym typeface="Times New Roman"/>
              </a:rPr>
              <a:t>Chez un adulte normal la clairance de la cr</a:t>
            </a:r>
            <a:r>
              <a:rPr b="0" i="0" lang="fr-FR" sz="3200" u="none" cap="none" strike="noStrike">
                <a:solidFill>
                  <a:schemeClr val="dk1"/>
                </a:solidFill>
                <a:latin typeface="Calibri"/>
                <a:ea typeface="Calibri"/>
                <a:cs typeface="Calibri"/>
                <a:sym typeface="Calibri"/>
              </a:rPr>
              <a:t>é</a:t>
            </a:r>
            <a:r>
              <a:rPr b="0" i="0" lang="fr-FR" sz="3200" u="none" cap="none" strike="noStrike">
                <a:solidFill>
                  <a:schemeClr val="dk1"/>
                </a:solidFill>
                <a:latin typeface="Times New Roman"/>
                <a:ea typeface="Times New Roman"/>
                <a:cs typeface="Times New Roman"/>
                <a:sym typeface="Times New Roman"/>
              </a:rPr>
              <a:t>atinine est de 120 ± 20 ml/min et pour une surface corporelle de 1.73 m</a:t>
            </a:r>
            <a:r>
              <a:rPr b="0" baseline="30000" i="0" lang="fr-FR" sz="3200" u="none" cap="none" strike="noStrike">
                <a:solidFill>
                  <a:schemeClr val="dk1"/>
                </a:solidFill>
                <a:latin typeface="Times New Roman"/>
                <a:ea typeface="Times New Roman"/>
                <a:cs typeface="Times New Roman"/>
                <a:sym typeface="Times New Roman"/>
              </a:rPr>
              <a:t>2</a:t>
            </a:r>
            <a:r>
              <a:rPr b="1" i="0" lang="fr-FR" sz="3200" u="none" cap="none" strike="noStrike">
                <a:solidFill>
                  <a:schemeClr val="dk1"/>
                </a:solidFill>
                <a:latin typeface="Times New Roman"/>
                <a:ea typeface="Times New Roman"/>
                <a:cs typeface="Times New Roman"/>
                <a:sym typeface="Times New Roman"/>
              </a:rPr>
              <a:t>. </a:t>
            </a:r>
            <a:r>
              <a:rPr b="0" i="0" lang="fr-FR" sz="3200" u="none" cap="none" strike="noStrike">
                <a:solidFill>
                  <a:schemeClr val="dk1"/>
                </a:solidFill>
                <a:latin typeface="Times New Roman"/>
                <a:ea typeface="Times New Roman"/>
                <a:cs typeface="Times New Roman"/>
                <a:sym typeface="Times New Roman"/>
              </a:rPr>
              <a:t>Cette valeur tend </a:t>
            </a:r>
            <a:r>
              <a:rPr b="0" i="0" lang="fr-FR" sz="3200" u="none" cap="none" strike="noStrike">
                <a:solidFill>
                  <a:schemeClr val="dk1"/>
                </a:solidFill>
                <a:latin typeface="Calibri"/>
                <a:ea typeface="Calibri"/>
                <a:cs typeface="Calibri"/>
                <a:sym typeface="Calibri"/>
              </a:rPr>
              <a:t>à</a:t>
            </a:r>
            <a:r>
              <a:rPr b="0" i="0" lang="fr-FR" sz="3200" u="none" cap="none" strike="noStrike">
                <a:solidFill>
                  <a:schemeClr val="dk1"/>
                </a:solidFill>
                <a:latin typeface="Times New Roman"/>
                <a:ea typeface="Times New Roman"/>
                <a:cs typeface="Times New Roman"/>
                <a:sym typeface="Times New Roman"/>
              </a:rPr>
              <a:t> diminuer avec l</a:t>
            </a:r>
            <a:r>
              <a:rPr b="0" i="0" lang="fr-FR" sz="3200" u="none" cap="none" strike="noStrike">
                <a:solidFill>
                  <a:schemeClr val="dk1"/>
                </a:solidFill>
                <a:latin typeface="Calibri"/>
                <a:ea typeface="Calibri"/>
                <a:cs typeface="Calibri"/>
                <a:sym typeface="Calibri"/>
              </a:rPr>
              <a:t>’</a:t>
            </a:r>
            <a:r>
              <a:rPr b="0" i="0" lang="fr-FR" sz="3200" u="none" cap="none" strike="noStrike">
                <a:solidFill>
                  <a:schemeClr val="dk1"/>
                </a:solidFill>
                <a:latin typeface="Times New Roman"/>
                <a:ea typeface="Times New Roman"/>
                <a:cs typeface="Times New Roman"/>
                <a:sym typeface="Times New Roman"/>
              </a:rPr>
              <a:t>âge.</a:t>
            </a:r>
            <a:r>
              <a:rPr b="1" i="0" lang="fr-FR" sz="3200" u="none" cap="none" strike="noStrike">
                <a:solidFill>
                  <a:schemeClr val="dk1"/>
                </a:solidFill>
                <a:latin typeface="Times New Roman"/>
                <a:ea typeface="Times New Roman"/>
                <a:cs typeface="Times New Roman"/>
                <a:sym typeface="Times New Roman"/>
              </a:rPr>
              <a:t>                                                </a:t>
            </a:r>
            <a:endParaRPr b="0" i="0" sz="4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nvSpPr>
        <p:spPr>
          <a:xfrm>
            <a:off x="214278" y="176735"/>
            <a:ext cx="9858444" cy="1323439"/>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4000">
                <a:solidFill>
                  <a:schemeClr val="lt1"/>
                </a:solidFill>
                <a:latin typeface="Times New Roman"/>
                <a:ea typeface="Times New Roman"/>
                <a:cs typeface="Times New Roman"/>
                <a:sym typeface="Times New Roman"/>
              </a:rPr>
              <a:t>Conditions à respecter pour la réalisation d’une bonne clairance</a:t>
            </a:r>
            <a:endParaRPr sz="4000">
              <a:solidFill>
                <a:schemeClr val="lt1"/>
              </a:solidFill>
              <a:latin typeface="Times New Roman"/>
              <a:ea typeface="Times New Roman"/>
              <a:cs typeface="Times New Roman"/>
              <a:sym typeface="Times New Roman"/>
            </a:endParaRPr>
          </a:p>
        </p:txBody>
      </p:sp>
      <p:sp>
        <p:nvSpPr>
          <p:cNvPr id="283" name="Google Shape;283;p31"/>
          <p:cNvSpPr txBox="1"/>
          <p:nvPr/>
        </p:nvSpPr>
        <p:spPr>
          <a:xfrm>
            <a:off x="428592" y="1905081"/>
            <a:ext cx="9644130" cy="3539430"/>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1"/>
              </a:buClr>
              <a:buSzPts val="3200"/>
              <a:buFont typeface="Arial"/>
              <a:buChar char="•"/>
            </a:pPr>
            <a:r>
              <a:rPr lang="fr-FR" sz="3200">
                <a:solidFill>
                  <a:schemeClr val="dk1"/>
                </a:solidFill>
                <a:latin typeface="Times New Roman"/>
                <a:ea typeface="Times New Roman"/>
                <a:cs typeface="Times New Roman"/>
                <a:sym typeface="Times New Roman"/>
              </a:rPr>
              <a:t> le sujet doit boire deux litres d’eau, au minimum,  durant la récolte des urines des 24 heures;</a:t>
            </a:r>
            <a:endParaRPr/>
          </a:p>
          <a:p>
            <a:pPr indent="-203200" lvl="0" marL="0" marR="0" rtl="0" algn="l">
              <a:spcBef>
                <a:spcPts val="0"/>
              </a:spcBef>
              <a:spcAft>
                <a:spcPts val="0"/>
              </a:spcAft>
              <a:buClr>
                <a:schemeClr val="dk1"/>
              </a:buClr>
              <a:buSzPts val="3200"/>
              <a:buFont typeface="Arial"/>
              <a:buChar char="•"/>
            </a:pPr>
            <a:r>
              <a:rPr lang="fr-FR" sz="3200">
                <a:solidFill>
                  <a:schemeClr val="dk1"/>
                </a:solidFill>
                <a:latin typeface="Times New Roman"/>
                <a:ea typeface="Times New Roman"/>
                <a:cs typeface="Times New Roman"/>
                <a:sym typeface="Times New Roman"/>
              </a:rPr>
              <a:t>  bien récolter et  chiffrer la diurèse des 24 heures ;</a:t>
            </a:r>
            <a:endParaRPr/>
          </a:p>
          <a:p>
            <a:pPr indent="-203200" lvl="0" marL="0" marR="0" rtl="0" algn="l">
              <a:spcBef>
                <a:spcPts val="0"/>
              </a:spcBef>
              <a:spcAft>
                <a:spcPts val="0"/>
              </a:spcAft>
              <a:buClr>
                <a:schemeClr val="dk1"/>
              </a:buClr>
              <a:buSzPts val="3200"/>
              <a:buFont typeface="Arial"/>
              <a:buChar char="•"/>
            </a:pPr>
            <a:r>
              <a:rPr lang="fr-FR" sz="3200">
                <a:solidFill>
                  <a:schemeClr val="dk1"/>
                </a:solidFill>
                <a:latin typeface="Times New Roman"/>
                <a:ea typeface="Times New Roman"/>
                <a:cs typeface="Times New Roman"/>
                <a:sym typeface="Times New Roman"/>
              </a:rPr>
              <a:t> le prélèvements sanguin doit se faire le même jour  où le prélèvement urinaire est ramené au laboratoire ;</a:t>
            </a:r>
            <a:endParaRPr/>
          </a:p>
          <a:p>
            <a:pPr indent="-203200" lvl="0" marL="0" marR="0" rtl="0" algn="l">
              <a:spcBef>
                <a:spcPts val="0"/>
              </a:spcBef>
              <a:spcAft>
                <a:spcPts val="0"/>
              </a:spcAft>
              <a:buClr>
                <a:schemeClr val="dk1"/>
              </a:buClr>
              <a:buSzPts val="3200"/>
              <a:buFont typeface="Arial"/>
              <a:buChar char="•"/>
            </a:pPr>
            <a:r>
              <a:rPr lang="fr-FR" sz="3200">
                <a:solidFill>
                  <a:schemeClr val="dk1"/>
                </a:solidFill>
                <a:latin typeface="Times New Roman"/>
                <a:ea typeface="Times New Roman"/>
                <a:cs typeface="Times New Roman"/>
                <a:sym typeface="Times New Roman"/>
              </a:rPr>
              <a:t> calculer la surface corporelle du sujet  à partir de son  poids et sa taille.   </a:t>
            </a:r>
            <a:endParaRPr sz="3200">
              <a:solidFill>
                <a:schemeClr val="dk1"/>
              </a:solidFill>
              <a:latin typeface="Times New Roman"/>
              <a:ea typeface="Times New Roman"/>
              <a:cs typeface="Times New Roman"/>
              <a:sym typeface="Times New Roman"/>
            </a:endParaRPr>
          </a:p>
        </p:txBody>
      </p:sp>
      <p:pic>
        <p:nvPicPr>
          <p:cNvPr id="284" name="Google Shape;284;p31"/>
          <p:cNvPicPr preferRelativeResize="0"/>
          <p:nvPr/>
        </p:nvPicPr>
        <p:blipFill rotWithShape="1">
          <a:blip r:embed="rId3">
            <a:alphaModFix/>
          </a:blip>
          <a:srcRect b="0" l="0" r="0" t="0"/>
          <a:stretch/>
        </p:blipFill>
        <p:spPr>
          <a:xfrm>
            <a:off x="4857748" y="5143512"/>
            <a:ext cx="3214710" cy="128588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2"/>
          <p:cNvSpPr/>
          <p:nvPr/>
        </p:nvSpPr>
        <p:spPr>
          <a:xfrm>
            <a:off x="642906" y="495524"/>
            <a:ext cx="9358378"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500"/>
              <a:buFont typeface="Calibri"/>
              <a:buNone/>
            </a:pPr>
            <a:r>
              <a:rPr b="1" i="0" lang="fr-FR" sz="2500" u="none" cap="none" strike="noStrike">
                <a:solidFill>
                  <a:schemeClr val="dk1"/>
                </a:solidFill>
                <a:latin typeface="Calibri"/>
                <a:ea typeface="Calibri"/>
                <a:cs typeface="Calibri"/>
                <a:sym typeface="Calibri"/>
              </a:rPr>
              <a:t>Pour éviter les différents écueils dans la récolte des urines de 24 heures, deux formules ont été proposées pour l’estimation du  DFG:</a:t>
            </a:r>
            <a:endParaRPr b="1" i="0" sz="2500" u="none" cap="none" strike="noStrike">
              <a:solidFill>
                <a:schemeClr val="dk1"/>
              </a:solidFill>
              <a:latin typeface="Arial"/>
              <a:ea typeface="Arial"/>
              <a:cs typeface="Arial"/>
              <a:sym typeface="Arial"/>
            </a:endParaRPr>
          </a:p>
        </p:txBody>
      </p:sp>
      <p:sp>
        <p:nvSpPr>
          <p:cNvPr id="290" name="Google Shape;290;p32"/>
          <p:cNvSpPr/>
          <p:nvPr/>
        </p:nvSpPr>
        <p:spPr>
          <a:xfrm>
            <a:off x="500030" y="1626390"/>
            <a:ext cx="9358378" cy="1231106"/>
          </a:xfrm>
          <a:prstGeom prst="rect">
            <a:avLst/>
          </a:prstGeom>
          <a:solidFill>
            <a:schemeClr val="accent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177800" lvl="0" marL="0" marR="0" rtl="0" algn="l">
              <a:lnSpc>
                <a:spcPct val="100000"/>
              </a:lnSpc>
              <a:spcBef>
                <a:spcPts val="0"/>
              </a:spcBef>
              <a:spcAft>
                <a:spcPts val="0"/>
              </a:spcAft>
              <a:buClr>
                <a:srgbClr val="FFFF00"/>
              </a:buClr>
              <a:buSzPts val="2800"/>
              <a:buFont typeface="Calibri"/>
              <a:buChar char="•"/>
            </a:pPr>
            <a:r>
              <a:rPr b="1" i="0" lang="fr-FR" sz="2800" u="none" cap="none" strike="noStrike">
                <a:solidFill>
                  <a:srgbClr val="FFFF00"/>
                </a:solidFill>
                <a:latin typeface="Calibri"/>
                <a:ea typeface="Calibri"/>
                <a:cs typeface="Calibri"/>
                <a:sym typeface="Calibri"/>
              </a:rPr>
              <a:t>Équation de Cockroft-Gault (C-G)</a:t>
            </a:r>
            <a:endParaRPr/>
          </a:p>
          <a:p>
            <a:pPr indent="0" lvl="0" marL="0" marR="0" rtl="0" algn="l">
              <a:lnSpc>
                <a:spcPct val="100000"/>
              </a:lnSpc>
              <a:spcBef>
                <a:spcPts val="0"/>
              </a:spcBef>
              <a:spcAft>
                <a:spcPts val="0"/>
              </a:spcAft>
              <a:buNone/>
            </a:pPr>
            <a:r>
              <a:t/>
            </a:r>
            <a:endParaRPr b="1" i="0" sz="1800" u="none" cap="none" strike="noStrike">
              <a:solidFill>
                <a:srgbClr val="FFFF00"/>
              </a:solidFill>
              <a:latin typeface="Arial"/>
              <a:ea typeface="Arial"/>
              <a:cs typeface="Arial"/>
              <a:sym typeface="Arial"/>
            </a:endParaRPr>
          </a:p>
          <a:p>
            <a:pPr indent="-177800" lvl="0" marL="0" marR="0" rtl="0" algn="l">
              <a:lnSpc>
                <a:spcPct val="100000"/>
              </a:lnSpc>
              <a:spcBef>
                <a:spcPts val="0"/>
              </a:spcBef>
              <a:spcAft>
                <a:spcPts val="0"/>
              </a:spcAft>
              <a:buClr>
                <a:srgbClr val="FFFF00"/>
              </a:buClr>
              <a:buSzPts val="2800"/>
              <a:buFont typeface="Calibri"/>
              <a:buChar char="•"/>
            </a:pPr>
            <a:r>
              <a:rPr b="1" i="0" lang="fr-FR" sz="2800" u="none" cap="none" strike="noStrike">
                <a:solidFill>
                  <a:srgbClr val="FFFF00"/>
                </a:solidFill>
                <a:latin typeface="Calibri"/>
                <a:ea typeface="Calibri"/>
                <a:cs typeface="Calibri"/>
                <a:sym typeface="Calibri"/>
              </a:rPr>
              <a:t>Équation de la </a:t>
            </a:r>
            <a:r>
              <a:rPr b="1" i="1" lang="fr-FR" sz="2800" u="none" cap="none" strike="noStrike">
                <a:solidFill>
                  <a:srgbClr val="FFFF00"/>
                </a:solidFill>
                <a:latin typeface="Calibri"/>
                <a:ea typeface="Calibri"/>
                <a:cs typeface="Calibri"/>
                <a:sym typeface="Calibri"/>
              </a:rPr>
              <a:t>Modification of Diet in Renal Disease </a:t>
            </a:r>
            <a:r>
              <a:rPr b="1" i="0" lang="fr-FR" sz="2800" u="none" cap="none" strike="noStrike">
                <a:solidFill>
                  <a:srgbClr val="FFFF00"/>
                </a:solidFill>
                <a:latin typeface="Calibri"/>
                <a:ea typeface="Calibri"/>
                <a:cs typeface="Calibri"/>
                <a:sym typeface="Calibri"/>
              </a:rPr>
              <a:t>(MDRD)</a:t>
            </a:r>
            <a:endParaRPr b="1" i="0" sz="4000" u="none" cap="none" strike="noStrike">
              <a:solidFill>
                <a:srgbClr val="FFFF00"/>
              </a:solidFill>
              <a:latin typeface="Arial"/>
              <a:ea typeface="Arial"/>
              <a:cs typeface="Arial"/>
              <a:sym typeface="Arial"/>
            </a:endParaRPr>
          </a:p>
        </p:txBody>
      </p:sp>
      <p:pic>
        <p:nvPicPr>
          <p:cNvPr id="291" name="Google Shape;291;p32"/>
          <p:cNvPicPr preferRelativeResize="0"/>
          <p:nvPr/>
        </p:nvPicPr>
        <p:blipFill rotWithShape="1">
          <a:blip r:embed="rId3">
            <a:alphaModFix/>
          </a:blip>
          <a:srcRect b="0" l="0" r="0" t="0"/>
          <a:stretch/>
        </p:blipFill>
        <p:spPr>
          <a:xfrm>
            <a:off x="571468" y="3413610"/>
            <a:ext cx="6588256" cy="1944216"/>
          </a:xfrm>
          <a:prstGeom prst="rect">
            <a:avLst/>
          </a:prstGeom>
          <a:noFill/>
          <a:ln>
            <a:noFill/>
          </a:ln>
          <a:effectLst>
            <a:outerShdw blurRad="292100" rotWithShape="0" algn="tl" dir="2700000" dist="139700">
              <a:srgbClr val="333333">
                <a:alpha val="64705"/>
              </a:srgbClr>
            </a:outerShdw>
          </a:effectLst>
        </p:spPr>
      </p:pic>
      <p:sp>
        <p:nvSpPr>
          <p:cNvPr id="292" name="Google Shape;292;p32"/>
          <p:cNvSpPr/>
          <p:nvPr/>
        </p:nvSpPr>
        <p:spPr>
          <a:xfrm>
            <a:off x="0" y="838200"/>
            <a:ext cx="10287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293" name="Google Shape;293;p32"/>
          <p:cNvSpPr/>
          <p:nvPr/>
        </p:nvSpPr>
        <p:spPr>
          <a:xfrm>
            <a:off x="142840" y="5877272"/>
            <a:ext cx="971556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3200">
                <a:solidFill>
                  <a:schemeClr val="dk1"/>
                </a:solidFill>
                <a:latin typeface="Times New Roman"/>
                <a:ea typeface="Times New Roman"/>
                <a:cs typeface="Times New Roman"/>
                <a:sym typeface="Times New Roman"/>
              </a:rPr>
              <a:t> La valeur trouvée doit être corrigée par rapport à 1.73 m</a:t>
            </a:r>
            <a:r>
              <a:rPr baseline="30000" lang="fr-FR" sz="3200">
                <a:solidFill>
                  <a:schemeClr val="dk1"/>
                </a:solidFill>
                <a:latin typeface="Times New Roman"/>
                <a:ea typeface="Times New Roman"/>
                <a:cs typeface="Times New Roman"/>
                <a:sym typeface="Times New Roman"/>
              </a:rPr>
              <a:t>2</a:t>
            </a:r>
            <a:endParaRPr sz="3200">
              <a:solidFill>
                <a:schemeClr val="dk1"/>
              </a:solidFill>
              <a:latin typeface="Times New Roman"/>
              <a:ea typeface="Times New Roman"/>
              <a:cs typeface="Times New Roman"/>
              <a:sym typeface="Times New Roman"/>
            </a:endParaRPr>
          </a:p>
        </p:txBody>
      </p:sp>
      <p:sp>
        <p:nvSpPr>
          <p:cNvPr id="294" name="Google Shape;294;p32"/>
          <p:cNvSpPr txBox="1"/>
          <p:nvPr/>
        </p:nvSpPr>
        <p:spPr>
          <a:xfrm>
            <a:off x="7572392" y="3357562"/>
            <a:ext cx="240894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800">
                <a:solidFill>
                  <a:schemeClr val="dk1"/>
                </a:solidFill>
                <a:latin typeface="Times New Roman"/>
                <a:ea typeface="Times New Roman"/>
                <a:cs typeface="Times New Roman"/>
                <a:sym typeface="Times New Roman"/>
              </a:rPr>
              <a:t>Âge :  années</a:t>
            </a:r>
            <a:endParaRPr/>
          </a:p>
          <a:p>
            <a:pPr indent="0" lvl="0" marL="0" marR="0" rtl="0" algn="l">
              <a:spcBef>
                <a:spcPts val="0"/>
              </a:spcBef>
              <a:spcAft>
                <a:spcPts val="0"/>
              </a:spcAft>
              <a:buNone/>
            </a:pPr>
            <a:r>
              <a:rPr lang="fr-FR" sz="2800">
                <a:solidFill>
                  <a:schemeClr val="dk1"/>
                </a:solidFill>
                <a:latin typeface="Times New Roman"/>
                <a:ea typeface="Times New Roman"/>
                <a:cs typeface="Times New Roman"/>
                <a:sym typeface="Times New Roman"/>
              </a:rPr>
              <a:t>Pds :   Kg</a:t>
            </a:r>
            <a:endParaRPr/>
          </a:p>
          <a:p>
            <a:pPr indent="0" lvl="0" marL="0" marR="0" rtl="0" algn="l">
              <a:spcBef>
                <a:spcPts val="0"/>
              </a:spcBef>
              <a:spcAft>
                <a:spcPts val="0"/>
              </a:spcAft>
              <a:buNone/>
            </a:pPr>
            <a:r>
              <a:rPr lang="fr-FR" sz="2800">
                <a:solidFill>
                  <a:schemeClr val="dk1"/>
                </a:solidFill>
                <a:latin typeface="Times New Roman"/>
                <a:ea typeface="Times New Roman"/>
                <a:cs typeface="Times New Roman"/>
                <a:sym typeface="Times New Roman"/>
              </a:rPr>
              <a:t>Scr :   mg/dl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3"/>
          <p:cNvSpPr/>
          <p:nvPr/>
        </p:nvSpPr>
        <p:spPr>
          <a:xfrm>
            <a:off x="428592" y="620688"/>
            <a:ext cx="9508512" cy="1200329"/>
          </a:xfrm>
          <a:prstGeom prst="rect">
            <a:avLst/>
          </a:prstGeom>
          <a:solidFill>
            <a:srgbClr val="E5B8B7"/>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fr-FR" sz="3600" u="none" cap="none" strike="noStrike">
                <a:solidFill>
                  <a:srgbClr val="000000"/>
                </a:solidFill>
                <a:latin typeface="Calibri"/>
                <a:ea typeface="Calibri"/>
                <a:cs typeface="Calibri"/>
                <a:sym typeface="Calibri"/>
              </a:rPr>
              <a:t>DFG (ml/min/1.73m</a:t>
            </a:r>
            <a:r>
              <a:rPr b="0" baseline="30000" i="0" lang="fr-FR" sz="3600" u="none" cap="none" strike="noStrike">
                <a:solidFill>
                  <a:srgbClr val="000000"/>
                </a:solidFill>
                <a:latin typeface="Calibri"/>
                <a:ea typeface="Calibri"/>
                <a:cs typeface="Calibri"/>
                <a:sym typeface="Calibri"/>
              </a:rPr>
              <a:t>2</a:t>
            </a:r>
            <a:r>
              <a:rPr b="0" i="0" lang="fr-FR" sz="3600" u="none" cap="none" strike="noStrike">
                <a:solidFill>
                  <a:srgbClr val="000000"/>
                </a:solidFill>
                <a:latin typeface="Calibri"/>
                <a:ea typeface="Calibri"/>
                <a:cs typeface="Calibri"/>
                <a:sym typeface="Calibri"/>
              </a:rPr>
              <a:t>)= 186 x (Scr)</a:t>
            </a:r>
            <a:r>
              <a:rPr b="0" baseline="30000" i="0" lang="fr-FR" sz="3600" u="none" cap="none" strike="noStrike">
                <a:solidFill>
                  <a:srgbClr val="000000"/>
                </a:solidFill>
                <a:latin typeface="Calibri"/>
                <a:ea typeface="Calibri"/>
                <a:cs typeface="Calibri"/>
                <a:sym typeface="Calibri"/>
              </a:rPr>
              <a:t>-1.154 </a:t>
            </a:r>
            <a:r>
              <a:rPr b="0" i="0" lang="fr-FR" sz="3600" u="none" cap="none" strike="noStrike">
                <a:solidFill>
                  <a:srgbClr val="000000"/>
                </a:solidFill>
                <a:latin typeface="Calibri"/>
                <a:ea typeface="Calibri"/>
                <a:cs typeface="Calibri"/>
                <a:sym typeface="Calibri"/>
              </a:rPr>
              <a:t>x (âge)</a:t>
            </a:r>
            <a:r>
              <a:rPr b="0" baseline="30000" i="0" lang="fr-FR" sz="3600" u="none" cap="none" strike="noStrike">
                <a:solidFill>
                  <a:srgbClr val="000000"/>
                </a:solidFill>
                <a:latin typeface="Calibri"/>
                <a:ea typeface="Calibri"/>
                <a:cs typeface="Calibri"/>
                <a:sym typeface="Calibri"/>
              </a:rPr>
              <a:t>-0.203</a:t>
            </a:r>
            <a:r>
              <a:rPr b="0" i="0" lang="fr-FR" sz="3600" u="none" cap="none" strike="noStrike">
                <a:solidFill>
                  <a:srgbClr val="000000"/>
                </a:solidFill>
                <a:latin typeface="Calibri"/>
                <a:ea typeface="Calibri"/>
                <a:cs typeface="Calibri"/>
                <a:sym typeface="Calibri"/>
              </a:rPr>
              <a:t>   x (0.74 si femme)  x (1.210 si noir)</a:t>
            </a:r>
            <a:endParaRPr b="0" i="0" sz="4800" u="none" cap="none" strike="noStrike">
              <a:solidFill>
                <a:schemeClr val="dk1"/>
              </a:solidFill>
              <a:latin typeface="Arial"/>
              <a:ea typeface="Arial"/>
              <a:cs typeface="Arial"/>
              <a:sym typeface="Arial"/>
            </a:endParaRPr>
          </a:p>
        </p:txBody>
      </p:sp>
      <p:sp>
        <p:nvSpPr>
          <p:cNvPr id="300" name="Google Shape;300;p33"/>
          <p:cNvSpPr/>
          <p:nvPr/>
        </p:nvSpPr>
        <p:spPr>
          <a:xfrm>
            <a:off x="462980" y="2348880"/>
            <a:ext cx="9217024" cy="4154984"/>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rPr b="0" i="0" lang="fr-FR" sz="2400" u="none" cap="none" strike="noStrike">
                <a:solidFill>
                  <a:schemeClr val="dk1"/>
                </a:solidFill>
                <a:latin typeface="Times New Roman"/>
                <a:ea typeface="Times New Roman"/>
                <a:cs typeface="Times New Roman"/>
                <a:sym typeface="Times New Roman"/>
              </a:rPr>
              <a:t>L</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quation de Cockroft-Gault est valable pour l</a:t>
            </a:r>
            <a:r>
              <a:rPr b="0" i="0" lang="fr-FR" sz="2400" u="none" cap="none" strike="noStrike">
                <a:solidFill>
                  <a:schemeClr val="dk1"/>
                </a:solidFill>
                <a:latin typeface="Calibri"/>
                <a:ea typeface="Calibri"/>
                <a:cs typeface="Calibri"/>
                <a:sym typeface="Calibri"/>
              </a:rPr>
              <a:t>’</a:t>
            </a:r>
            <a:r>
              <a:rPr b="0" i="0" lang="fr-FR" sz="2400" u="none" cap="none" strike="noStrike">
                <a:solidFill>
                  <a:schemeClr val="dk1"/>
                </a:solidFill>
                <a:latin typeface="Times New Roman"/>
                <a:ea typeface="Times New Roman"/>
                <a:cs typeface="Times New Roman"/>
                <a:sym typeface="Times New Roman"/>
              </a:rPr>
              <a:t>adulte </a:t>
            </a:r>
            <a:r>
              <a:rPr b="0" i="0" lang="fr-FR" sz="2400" u="none" cap="none" strike="noStrike">
                <a:solidFill>
                  <a:schemeClr val="dk1"/>
                </a:solidFill>
                <a:latin typeface="Calibri"/>
                <a:ea typeface="Calibri"/>
                <a:cs typeface="Calibri"/>
                <a:sym typeface="Calibri"/>
              </a:rPr>
              <a:t>à</a:t>
            </a:r>
            <a:r>
              <a:rPr b="0" i="0" lang="fr-FR" sz="2400" u="none" cap="none" strike="noStrike">
                <a:solidFill>
                  <a:schemeClr val="dk1"/>
                </a:solidFill>
                <a:latin typeface="Times New Roman"/>
                <a:ea typeface="Times New Roman"/>
                <a:cs typeface="Times New Roman"/>
                <a:sym typeface="Times New Roman"/>
              </a:rPr>
              <a:t> partir de 18 ans et sans maladie r</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nale. Par ailleurs, l</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quation tir</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e du MDRD, est plus adapt</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e et plus pr</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cise que l</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quation de  Cockroft-Gault pour les sujets avec un DFG inf</a:t>
            </a:r>
            <a:r>
              <a:rPr b="0" i="0" lang="fr-FR" sz="2400" u="none" cap="none" strike="noStrike">
                <a:solidFill>
                  <a:schemeClr val="dk1"/>
                </a:solidFill>
                <a:latin typeface="Calibri"/>
                <a:ea typeface="Calibri"/>
                <a:cs typeface="Calibri"/>
                <a:sym typeface="Calibri"/>
              </a:rPr>
              <a:t>é</a:t>
            </a:r>
            <a:r>
              <a:rPr b="0" i="0" lang="fr-FR" sz="2400" u="none" cap="none" strike="noStrike">
                <a:solidFill>
                  <a:schemeClr val="dk1"/>
                </a:solidFill>
                <a:latin typeface="Times New Roman"/>
                <a:ea typeface="Times New Roman"/>
                <a:cs typeface="Times New Roman"/>
                <a:sym typeface="Times New Roman"/>
              </a:rPr>
              <a:t>rieur </a:t>
            </a:r>
            <a:r>
              <a:rPr b="0" i="0" lang="fr-FR" sz="2400" u="none" cap="none" strike="noStrike">
                <a:solidFill>
                  <a:schemeClr val="dk1"/>
                </a:solidFill>
                <a:latin typeface="Calibri"/>
                <a:ea typeface="Calibri"/>
                <a:cs typeface="Calibri"/>
                <a:sym typeface="Calibri"/>
              </a:rPr>
              <a:t>à</a:t>
            </a:r>
            <a:r>
              <a:rPr b="0" i="0" lang="fr-FR" sz="2400" u="none" cap="none" strike="noStrike">
                <a:solidFill>
                  <a:schemeClr val="dk1"/>
                </a:solidFill>
                <a:latin typeface="Times New Roman"/>
                <a:ea typeface="Times New Roman"/>
                <a:cs typeface="Times New Roman"/>
                <a:sym typeface="Times New Roman"/>
              </a:rPr>
              <a:t> 60 ml/min/1.73m</a:t>
            </a:r>
            <a:r>
              <a:rPr b="0" baseline="30000" i="0" lang="fr-FR" sz="2400" u="none" cap="none" strike="noStrike">
                <a:solidFill>
                  <a:schemeClr val="dk1"/>
                </a:solidFill>
                <a:latin typeface="Times New Roman"/>
                <a:ea typeface="Times New Roman"/>
                <a:cs typeface="Times New Roman"/>
                <a:sym typeface="Times New Roman"/>
              </a:rPr>
              <a:t>2</a:t>
            </a:r>
            <a:r>
              <a:rPr b="0" i="0" lang="fr-FR" sz="2400" u="none" cap="none" strike="noStrike">
                <a:solidFill>
                  <a:schemeClr val="dk1"/>
                </a:solidFill>
                <a:latin typeface="Times New Roman"/>
                <a:ea typeface="Times New Roman"/>
                <a:cs typeface="Times New Roman"/>
                <a:sym typeface="Times New Roman"/>
              </a:rPr>
              <a:t>.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Times New Roman"/>
              <a:buNone/>
            </a:pPr>
            <a:r>
              <a:rPr b="1" i="0" lang="fr-FR" sz="2400" u="none" cap="none" strike="noStrike">
                <a:solidFill>
                  <a:schemeClr val="dk1"/>
                </a:solidFill>
                <a:latin typeface="Times New Roman"/>
                <a:ea typeface="Times New Roman"/>
                <a:cs typeface="Times New Roman"/>
                <a:sym typeface="Times New Roman"/>
              </a:rPr>
              <a:t>Il faut pr</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ciser que les deux </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quations, pr</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c</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demment cit</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es, ne sont valables que chez certains groupes de sujets et que dans certaines situations, comme l</a:t>
            </a:r>
            <a:r>
              <a:rPr b="1" i="0" lang="fr-FR" sz="2400" u="none" cap="none" strike="noStrike">
                <a:solidFill>
                  <a:schemeClr val="dk1"/>
                </a:solidFill>
                <a:latin typeface="Calibri"/>
                <a:ea typeface="Calibri"/>
                <a:cs typeface="Calibri"/>
                <a:sym typeface="Calibri"/>
              </a:rPr>
              <a:t>’</a:t>
            </a:r>
            <a:r>
              <a:rPr b="1" i="0" lang="fr-FR" sz="2400" u="none" cap="none" strike="noStrike">
                <a:solidFill>
                  <a:schemeClr val="dk1"/>
                </a:solidFill>
                <a:latin typeface="Times New Roman"/>
                <a:ea typeface="Times New Roman"/>
                <a:cs typeface="Times New Roman"/>
                <a:sym typeface="Times New Roman"/>
              </a:rPr>
              <a:t>âge avanc</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 la malnutrition, l</a:t>
            </a:r>
            <a:r>
              <a:rPr b="1" i="0" lang="fr-FR" sz="2400" u="none" cap="none" strike="noStrike">
                <a:solidFill>
                  <a:schemeClr val="dk1"/>
                </a:solidFill>
                <a:latin typeface="Calibri"/>
                <a:ea typeface="Calibri"/>
                <a:cs typeface="Calibri"/>
                <a:sym typeface="Calibri"/>
              </a:rPr>
              <a:t>’</a:t>
            </a:r>
            <a:r>
              <a:rPr b="1" i="0" lang="fr-FR" sz="2400" u="none" cap="none" strike="noStrike">
                <a:solidFill>
                  <a:schemeClr val="dk1"/>
                </a:solidFill>
                <a:latin typeface="Times New Roman"/>
                <a:ea typeface="Times New Roman"/>
                <a:cs typeface="Times New Roman"/>
                <a:sym typeface="Times New Roman"/>
              </a:rPr>
              <a:t>ob</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sit</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 les maladies musculaires, la parapl</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gie ou t</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trapl</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gie, l</a:t>
            </a:r>
            <a:r>
              <a:rPr b="1" i="0" lang="fr-FR" sz="2400" u="none" cap="none" strike="noStrike">
                <a:solidFill>
                  <a:schemeClr val="dk1"/>
                </a:solidFill>
                <a:latin typeface="Calibri"/>
                <a:ea typeface="Calibri"/>
                <a:cs typeface="Calibri"/>
                <a:sym typeface="Calibri"/>
              </a:rPr>
              <a:t>’</a:t>
            </a:r>
            <a:r>
              <a:rPr b="1" i="0" lang="fr-FR" sz="2400" u="none" cap="none" strike="noStrike">
                <a:solidFill>
                  <a:schemeClr val="dk1"/>
                </a:solidFill>
                <a:latin typeface="Times New Roman"/>
                <a:ea typeface="Times New Roman"/>
                <a:cs typeface="Times New Roman"/>
                <a:sym typeface="Times New Roman"/>
              </a:rPr>
              <a:t>estimation du DFG par ces </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quations est inad</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quate. Dans ces conditions, il est recommand</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  de mesurer la clairance par la r</a:t>
            </a:r>
            <a:r>
              <a:rPr b="1" i="0" lang="fr-FR" sz="2400" u="none" cap="none" strike="noStrike">
                <a:solidFill>
                  <a:schemeClr val="dk1"/>
                </a:solidFill>
                <a:latin typeface="Calibri"/>
                <a:ea typeface="Calibri"/>
                <a:cs typeface="Calibri"/>
                <a:sym typeface="Calibri"/>
              </a:rPr>
              <a:t>é</a:t>
            </a:r>
            <a:r>
              <a:rPr b="1" i="0" lang="fr-FR" sz="2400" u="none" cap="none" strike="noStrike">
                <a:solidFill>
                  <a:schemeClr val="dk1"/>
                </a:solidFill>
                <a:latin typeface="Times New Roman"/>
                <a:ea typeface="Times New Roman"/>
                <a:cs typeface="Times New Roman"/>
                <a:sym typeface="Times New Roman"/>
              </a:rPr>
              <a:t>colte des urines de 24 heures.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p:nvPr/>
        </p:nvSpPr>
        <p:spPr>
          <a:xfrm>
            <a:off x="214278" y="2928934"/>
            <a:ext cx="9501254" cy="121444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06" name="Google Shape;306;p34"/>
          <p:cNvSpPr/>
          <p:nvPr/>
        </p:nvSpPr>
        <p:spPr>
          <a:xfrm>
            <a:off x="214278" y="1285860"/>
            <a:ext cx="9577064" cy="329320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fr-FR" sz="2800" u="none" cap="none" strike="noStrike">
                <a:solidFill>
                  <a:schemeClr val="dk1"/>
                </a:solidFill>
                <a:latin typeface="Times New Roman"/>
                <a:ea typeface="Times New Roman"/>
                <a:cs typeface="Times New Roman"/>
                <a:sym typeface="Times New Roman"/>
              </a:rPr>
              <a:t>   </a:t>
            </a:r>
            <a:r>
              <a:rPr b="1" i="0" lang="fr-FR" sz="3200" u="none" cap="none" strike="noStrike">
                <a:solidFill>
                  <a:schemeClr val="dk1"/>
                </a:solidFill>
                <a:latin typeface="Times New Roman"/>
                <a:ea typeface="Times New Roman"/>
                <a:cs typeface="Times New Roman"/>
                <a:sym typeface="Times New Roman"/>
              </a:rPr>
              <a:t>Pour l</a:t>
            </a:r>
            <a:r>
              <a:rPr b="1" i="0" lang="fr-FR" sz="3200" u="none" cap="none" strike="noStrike">
                <a:solidFill>
                  <a:schemeClr val="dk1"/>
                </a:solidFill>
                <a:latin typeface="Calibri"/>
                <a:ea typeface="Calibri"/>
                <a:cs typeface="Calibri"/>
                <a:sym typeface="Calibri"/>
              </a:rPr>
              <a:t>’</a:t>
            </a:r>
            <a:r>
              <a:rPr b="1" i="0" lang="fr-FR" sz="3200" u="none" cap="none" strike="noStrike">
                <a:solidFill>
                  <a:schemeClr val="dk1"/>
                </a:solidFill>
                <a:latin typeface="Times New Roman"/>
                <a:ea typeface="Times New Roman"/>
                <a:cs typeface="Times New Roman"/>
                <a:sym typeface="Times New Roman"/>
              </a:rPr>
              <a:t>enfant il faut utiliser la formule de Schwartz</a:t>
            </a:r>
            <a:r>
              <a:rPr b="1" i="0" lang="fr-FR" sz="3200" u="none" cap="none" strike="noStrike">
                <a:solidFill>
                  <a:schemeClr val="dk1"/>
                </a:solidFill>
                <a:latin typeface="Calibri"/>
                <a:ea typeface="Calibri"/>
                <a:cs typeface="Calibri"/>
                <a:sym typeface="Calibri"/>
              </a:rPr>
              <a:t> </a:t>
            </a:r>
            <a:r>
              <a:rPr b="1" i="0" lang="fr-FR" sz="3200" u="none" cap="none" strike="noStrike">
                <a:solidFill>
                  <a:schemeClr val="dk1"/>
                </a:solidFill>
                <a:latin typeface="Times New Roman"/>
                <a:ea typeface="Times New Roman"/>
                <a:cs typeface="Times New Roman"/>
                <a:sym typeface="Times New Roman"/>
              </a:rPr>
              <a:t>:</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Calibri"/>
              <a:buNone/>
            </a:pPr>
            <a:r>
              <a:rPr b="0" i="0" lang="fr-FR" sz="36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Calibri"/>
              <a:buNone/>
            </a:pPr>
            <a:r>
              <a:rPr b="0" i="0" lang="fr-FR" sz="3600" u="none" cap="none" strike="noStrike">
                <a:solidFill>
                  <a:schemeClr val="dk1"/>
                </a:solidFill>
                <a:latin typeface="Calibri"/>
                <a:ea typeface="Calibri"/>
                <a:cs typeface="Calibri"/>
                <a:sym typeface="Calibri"/>
              </a:rPr>
              <a:t> </a:t>
            </a:r>
            <a:r>
              <a:rPr b="1" i="0" lang="fr-FR" sz="3200" u="none" cap="none" strike="noStrike">
                <a:solidFill>
                  <a:schemeClr val="lt1"/>
                </a:solidFill>
                <a:latin typeface="Calibri"/>
                <a:ea typeface="Calibri"/>
                <a:cs typeface="Calibri"/>
                <a:sym typeface="Calibri"/>
              </a:rPr>
              <a:t>eGFR (ml/mn/1,73m</a:t>
            </a:r>
            <a:r>
              <a:rPr b="1" baseline="30000" i="0" lang="fr-FR" sz="3200" u="none" cap="none" strike="noStrike">
                <a:solidFill>
                  <a:schemeClr val="lt1"/>
                </a:solidFill>
                <a:latin typeface="Calibri"/>
                <a:ea typeface="Calibri"/>
                <a:cs typeface="Calibri"/>
                <a:sym typeface="Calibri"/>
              </a:rPr>
              <a:t>2</a:t>
            </a:r>
            <a:r>
              <a:rPr b="1" i="0" lang="fr-FR" sz="3200" u="none" cap="none" strike="noStrike">
                <a:solidFill>
                  <a:schemeClr val="lt1"/>
                </a:solidFill>
                <a:latin typeface="Calibri"/>
                <a:ea typeface="Calibri"/>
                <a:cs typeface="Calibri"/>
                <a:sym typeface="Calibri"/>
              </a:rPr>
              <a:t>)=  0.45 X [Taille (Cm)/ créatinine (mg/dl)]</a:t>
            </a:r>
            <a:endParaRPr/>
          </a:p>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chemeClr val="dk1"/>
              </a:solidFill>
              <a:latin typeface="Arial"/>
              <a:ea typeface="Arial"/>
              <a:cs typeface="Arial"/>
              <a:sym typeface="Arial"/>
            </a:endParaRPr>
          </a:p>
        </p:txBody>
      </p:sp>
      <p:sp>
        <p:nvSpPr>
          <p:cNvPr id="307" name="Google Shape;307;p34"/>
          <p:cNvSpPr txBox="1"/>
          <p:nvPr/>
        </p:nvSpPr>
        <p:spPr>
          <a:xfrm>
            <a:off x="500030" y="5072074"/>
            <a:ext cx="564360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3200">
                <a:solidFill>
                  <a:srgbClr val="C00000"/>
                </a:solidFill>
                <a:latin typeface="Times New Roman"/>
                <a:ea typeface="Times New Roman"/>
                <a:cs typeface="Times New Roman"/>
                <a:sym typeface="Times New Roman"/>
              </a:rPr>
              <a:t>GFR : Glomerular Filtration Rate </a:t>
            </a:r>
            <a:endParaRPr sz="3200">
              <a:solidFill>
                <a:srgbClr val="C00000"/>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35"/>
          <p:cNvPicPr preferRelativeResize="0"/>
          <p:nvPr/>
        </p:nvPicPr>
        <p:blipFill rotWithShape="1">
          <a:blip r:embed="rId3">
            <a:alphaModFix/>
          </a:blip>
          <a:srcRect b="0" l="0" r="0" t="0"/>
          <a:stretch/>
        </p:blipFill>
        <p:spPr>
          <a:xfrm>
            <a:off x="214278" y="357166"/>
            <a:ext cx="9787006" cy="614366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p:nvPr/>
        </p:nvSpPr>
        <p:spPr>
          <a:xfrm>
            <a:off x="571468" y="2071678"/>
            <a:ext cx="9429816"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3600">
                <a:solidFill>
                  <a:schemeClr val="dk1"/>
                </a:solidFill>
                <a:latin typeface="Times New Roman"/>
                <a:ea typeface="Times New Roman"/>
                <a:cs typeface="Times New Roman"/>
                <a:sym typeface="Times New Roman"/>
              </a:rPr>
              <a:t>Despite advances in the field of GFR estimation, no equation is perfectly accurate, and GFR measurement by exogenous tracer clearance is still required in specific populations and/or specific clinical situations.</a:t>
            </a:r>
            <a:endParaRPr sz="3600">
              <a:solidFill>
                <a:schemeClr val="dk1"/>
              </a:solidFill>
              <a:latin typeface="Times New Roman"/>
              <a:ea typeface="Times New Roman"/>
              <a:cs typeface="Times New Roman"/>
              <a:sym typeface="Times New Roman"/>
            </a:endParaRPr>
          </a:p>
        </p:txBody>
      </p:sp>
      <p:sp>
        <p:nvSpPr>
          <p:cNvPr id="318" name="Google Shape;318;p36"/>
          <p:cNvSpPr/>
          <p:nvPr/>
        </p:nvSpPr>
        <p:spPr>
          <a:xfrm>
            <a:off x="1357286" y="5857892"/>
            <a:ext cx="3212231" cy="461665"/>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dk1"/>
                </a:solidFill>
                <a:latin typeface="Times New Roman"/>
                <a:ea typeface="Times New Roman"/>
                <a:cs typeface="Times New Roman"/>
                <a:sym typeface="Times New Roman"/>
              </a:rPr>
              <a:t>Pierre Delanaye et al</a:t>
            </a:r>
            <a:endParaRPr b="1" sz="2400">
              <a:solidFill>
                <a:schemeClr val="dk1"/>
              </a:solidFill>
              <a:latin typeface="Times New Roman"/>
              <a:ea typeface="Times New Roman"/>
              <a:cs typeface="Times New Roman"/>
              <a:sym typeface="Times New Roman"/>
            </a:endParaRPr>
          </a:p>
        </p:txBody>
      </p:sp>
      <p:sp>
        <p:nvSpPr>
          <p:cNvPr id="319" name="Google Shape;319;p36"/>
          <p:cNvSpPr/>
          <p:nvPr/>
        </p:nvSpPr>
        <p:spPr>
          <a:xfrm>
            <a:off x="4500558" y="5857892"/>
            <a:ext cx="5429288" cy="461665"/>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fr-FR" sz="2400">
                <a:solidFill>
                  <a:schemeClr val="dk1"/>
                </a:solidFill>
                <a:latin typeface="Times New Roman"/>
                <a:ea typeface="Times New Roman"/>
                <a:cs typeface="Times New Roman"/>
                <a:sym typeface="Times New Roman"/>
              </a:rPr>
              <a:t>Clinical Kidney Journal, 15 MARS 2023 </a:t>
            </a:r>
            <a:endParaRPr b="1" sz="2400">
              <a:solidFill>
                <a:schemeClr val="dk1"/>
              </a:solidFill>
              <a:latin typeface="Times New Roman"/>
              <a:ea typeface="Times New Roman"/>
              <a:cs typeface="Times New Roman"/>
              <a:sym typeface="Times New Roman"/>
            </a:endParaRPr>
          </a:p>
        </p:txBody>
      </p:sp>
      <p:sp>
        <p:nvSpPr>
          <p:cNvPr id="320" name="Google Shape;320;p36"/>
          <p:cNvSpPr/>
          <p:nvPr/>
        </p:nvSpPr>
        <p:spPr>
          <a:xfrm>
            <a:off x="1214410" y="5143512"/>
            <a:ext cx="7429552" cy="461665"/>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dk1"/>
                </a:solidFill>
                <a:latin typeface="Times New Roman"/>
                <a:ea typeface="Times New Roman"/>
                <a:cs typeface="Times New Roman"/>
                <a:sym typeface="Times New Roman"/>
              </a:rPr>
              <a:t>New and old GFR equations: a European perspective</a:t>
            </a:r>
            <a:endParaRPr sz="2400">
              <a:solidFill>
                <a:schemeClr val="dk1"/>
              </a:solidFill>
              <a:latin typeface="Times New Roman"/>
              <a:ea typeface="Times New Roman"/>
              <a:cs typeface="Times New Roman"/>
              <a:sym typeface="Times New Roman"/>
            </a:endParaRPr>
          </a:p>
        </p:txBody>
      </p:sp>
      <p:sp>
        <p:nvSpPr>
          <p:cNvPr id="321" name="Google Shape;321;p36"/>
          <p:cNvSpPr txBox="1"/>
          <p:nvPr/>
        </p:nvSpPr>
        <p:spPr>
          <a:xfrm>
            <a:off x="1071534" y="714356"/>
            <a:ext cx="87154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22" name="Google Shape;322;p36"/>
          <p:cNvSpPr txBox="1"/>
          <p:nvPr/>
        </p:nvSpPr>
        <p:spPr>
          <a:xfrm>
            <a:off x="1214410" y="720850"/>
            <a:ext cx="8072494" cy="707886"/>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chemeClr val="dk1"/>
                </a:solidFill>
                <a:latin typeface="Times New Roman"/>
                <a:ea typeface="Times New Roman"/>
                <a:cs typeface="Times New Roman"/>
                <a:sym typeface="Times New Roman"/>
              </a:rPr>
              <a:t>C-G , MDRD, CKD-EPI, EKFCcc</a:t>
            </a:r>
            <a:endParaRPr b="1" sz="40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7"/>
          <p:cNvSpPr txBox="1"/>
          <p:nvPr/>
        </p:nvSpPr>
        <p:spPr>
          <a:xfrm>
            <a:off x="500030" y="571480"/>
            <a:ext cx="864399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4800">
                <a:solidFill>
                  <a:schemeClr val="dk1"/>
                </a:solidFill>
                <a:latin typeface="Comic Sans MS"/>
                <a:ea typeface="Comic Sans MS"/>
                <a:cs typeface="Comic Sans MS"/>
                <a:sym typeface="Comic Sans MS"/>
              </a:rPr>
              <a:t> </a:t>
            </a:r>
            <a:r>
              <a:rPr b="1" lang="fr-FR" sz="4800">
                <a:solidFill>
                  <a:srgbClr val="002060"/>
                </a:solidFill>
                <a:latin typeface="Comic Sans MS"/>
                <a:ea typeface="Comic Sans MS"/>
                <a:cs typeface="Comic Sans MS"/>
                <a:sym typeface="Comic Sans MS"/>
              </a:rPr>
              <a:t>PATHOLOGIES RENALES </a:t>
            </a:r>
            <a:endParaRPr b="1" sz="4800">
              <a:solidFill>
                <a:srgbClr val="002060"/>
              </a:solidFill>
              <a:latin typeface="Comic Sans MS"/>
              <a:ea typeface="Comic Sans MS"/>
              <a:cs typeface="Comic Sans MS"/>
              <a:sym typeface="Comic Sans MS"/>
            </a:endParaRPr>
          </a:p>
        </p:txBody>
      </p:sp>
      <p:sp>
        <p:nvSpPr>
          <p:cNvPr id="328" name="Google Shape;328;p37"/>
          <p:cNvSpPr txBox="1"/>
          <p:nvPr/>
        </p:nvSpPr>
        <p:spPr>
          <a:xfrm>
            <a:off x="571468" y="2571744"/>
            <a:ext cx="9358342" cy="2554545"/>
          </a:xfrm>
          <a:prstGeom prst="rect">
            <a:avLst/>
          </a:prstGeom>
          <a:noFill/>
          <a:ln>
            <a:noFill/>
          </a:ln>
        </p:spPr>
        <p:txBody>
          <a:bodyPr anchorCtr="0" anchor="t" bIns="45700" lIns="91425" spcFirstLastPara="1" rIns="91425" wrap="square" tIns="45700">
            <a:spAutoFit/>
          </a:bodyPr>
          <a:lstStyle/>
          <a:p>
            <a:pPr indent="-254000" lvl="0" marL="0" marR="0" rtl="0" algn="l">
              <a:spcBef>
                <a:spcPts val="0"/>
              </a:spcBef>
              <a:spcAft>
                <a:spcPts val="0"/>
              </a:spcAft>
              <a:buClr>
                <a:schemeClr val="dk1"/>
              </a:buClr>
              <a:buSzPts val="4000"/>
              <a:buFont typeface="Arial"/>
              <a:buChar char="•"/>
            </a:pPr>
            <a:r>
              <a:rPr lang="fr-FR" sz="4000">
                <a:solidFill>
                  <a:schemeClr val="dk1"/>
                </a:solidFill>
                <a:latin typeface="Times New Roman"/>
                <a:ea typeface="Times New Roman"/>
                <a:cs typeface="Times New Roman"/>
                <a:sym typeface="Times New Roman"/>
              </a:rPr>
              <a:t> </a:t>
            </a:r>
            <a:r>
              <a:rPr b="1" lang="fr-FR" sz="4000">
                <a:solidFill>
                  <a:srgbClr val="C00000"/>
                </a:solidFill>
                <a:latin typeface="Times New Roman"/>
                <a:ea typeface="Times New Roman"/>
                <a:cs typeface="Times New Roman"/>
                <a:sym typeface="Times New Roman"/>
              </a:rPr>
              <a:t>MALADIE  RENALE CHRONIQUE</a:t>
            </a:r>
            <a:endParaRPr/>
          </a:p>
          <a:p>
            <a:pPr indent="0" lvl="0" marL="0" marR="0" rtl="0" algn="l">
              <a:spcBef>
                <a:spcPts val="0"/>
              </a:spcBef>
              <a:spcAft>
                <a:spcPts val="0"/>
              </a:spcAft>
              <a:buClr>
                <a:schemeClr val="dk1"/>
              </a:buClr>
              <a:buSzPts val="4000"/>
              <a:buFont typeface="Arial"/>
              <a:buNone/>
            </a:pPr>
            <a:r>
              <a:t/>
            </a:r>
            <a:endParaRPr sz="4000">
              <a:solidFill>
                <a:schemeClr val="dk1"/>
              </a:solidFill>
              <a:latin typeface="Times New Roman"/>
              <a:ea typeface="Times New Roman"/>
              <a:cs typeface="Times New Roman"/>
              <a:sym typeface="Times New Roman"/>
            </a:endParaRPr>
          </a:p>
          <a:p>
            <a:pPr indent="-254000" lvl="0" marL="0" marR="0" rtl="0" algn="l">
              <a:spcBef>
                <a:spcPts val="0"/>
              </a:spcBef>
              <a:spcAft>
                <a:spcPts val="0"/>
              </a:spcAft>
              <a:buClr>
                <a:schemeClr val="dk1"/>
              </a:buClr>
              <a:buSzPts val="4000"/>
              <a:buFont typeface="Arial"/>
              <a:buChar char="•"/>
            </a:pPr>
            <a:r>
              <a:rPr lang="fr-FR" sz="4000">
                <a:solidFill>
                  <a:schemeClr val="dk1"/>
                </a:solidFill>
                <a:latin typeface="Times New Roman"/>
                <a:ea typeface="Times New Roman"/>
                <a:cs typeface="Times New Roman"/>
                <a:sym typeface="Times New Roman"/>
              </a:rPr>
              <a:t> </a:t>
            </a:r>
            <a:r>
              <a:rPr b="1" lang="fr-FR" sz="4000">
                <a:solidFill>
                  <a:srgbClr val="C00000"/>
                </a:solidFill>
                <a:latin typeface="Times New Roman"/>
                <a:ea typeface="Times New Roman"/>
                <a:cs typeface="Times New Roman"/>
                <a:sym typeface="Times New Roman"/>
              </a:rPr>
              <a:t>MALADIE  RENALE AIGUE</a:t>
            </a:r>
            <a:endParaRPr/>
          </a:p>
          <a:p>
            <a:pPr indent="0" lvl="0" marL="0" marR="0" rtl="0" algn="l">
              <a:spcBef>
                <a:spcPts val="0"/>
              </a:spcBef>
              <a:spcAft>
                <a:spcPts val="0"/>
              </a:spcAft>
              <a:buNone/>
            </a:pPr>
            <a:r>
              <a:t/>
            </a:r>
            <a:endParaRPr sz="4000">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EPIDEMIOLOGY OF CKD</a:t>
            </a:r>
            <a:endParaRPr/>
          </a:p>
        </p:txBody>
      </p:sp>
      <p:pic>
        <p:nvPicPr>
          <p:cNvPr descr="The graphic about the prevalence of chronic kidney disease worldwide shows that about 1 in 5 men and 1 in 4 women between the ages of 65 and 74 have chronic kidney disease." id="335" name="Google Shape;335;p38"/>
          <p:cNvPicPr preferRelativeResize="0"/>
          <p:nvPr/>
        </p:nvPicPr>
        <p:blipFill rotWithShape="1">
          <a:blip r:embed="rId3">
            <a:alphaModFix/>
          </a:blip>
          <a:srcRect b="0" l="0" r="0" t="0"/>
          <a:stretch/>
        </p:blipFill>
        <p:spPr>
          <a:xfrm>
            <a:off x="576861" y="1285860"/>
            <a:ext cx="9388704" cy="468629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9"/>
          <p:cNvSpPr txBox="1"/>
          <p:nvPr>
            <p:ph type="title"/>
          </p:nvPr>
        </p:nvSpPr>
        <p:spPr>
          <a:xfrm>
            <a:off x="2071666" y="71414"/>
            <a:ext cx="6286544"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7200"/>
              <a:buFont typeface="Calibri"/>
              <a:buNone/>
            </a:pPr>
            <a:r>
              <a:rPr b="1" lang="fr-FR" sz="7200"/>
              <a:t>RISK FACTORS </a:t>
            </a:r>
            <a:endParaRPr b="1" sz="7200"/>
          </a:p>
        </p:txBody>
      </p:sp>
      <p:pic>
        <p:nvPicPr>
          <p:cNvPr descr="Building awareness for the risk factors of chronic kidney disease is key for prevention." id="342" name="Google Shape;342;p39"/>
          <p:cNvPicPr preferRelativeResize="0"/>
          <p:nvPr/>
        </p:nvPicPr>
        <p:blipFill rotWithShape="1">
          <a:blip r:embed="rId3">
            <a:alphaModFix/>
          </a:blip>
          <a:srcRect b="0" l="0" r="0" t="0"/>
          <a:stretch/>
        </p:blipFill>
        <p:spPr>
          <a:xfrm>
            <a:off x="214278" y="1071546"/>
            <a:ext cx="9751287" cy="5500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b="0" l="0" r="0" t="0"/>
          <a:stretch/>
        </p:blipFill>
        <p:spPr>
          <a:xfrm>
            <a:off x="428592" y="285728"/>
            <a:ext cx="9644130" cy="621510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0"/>
          <p:cNvSpPr/>
          <p:nvPr/>
        </p:nvSpPr>
        <p:spPr>
          <a:xfrm>
            <a:off x="220905" y="1500174"/>
            <a:ext cx="9825027" cy="4847481"/>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fr-FR" sz="2800" u="sng" cap="none" strike="noStrike">
                <a:solidFill>
                  <a:srgbClr val="C00000"/>
                </a:solidFill>
                <a:latin typeface="Microsoft Yahei"/>
                <a:ea typeface="Microsoft Yahei"/>
                <a:cs typeface="Microsoft Yahei"/>
                <a:sym typeface="Microsoft Yahei"/>
              </a:rPr>
              <a:t>Kidney function </a:t>
            </a:r>
            <a:endParaRPr b="1" i="0" sz="2800" u="sng" cap="none" strike="noStrike">
              <a:solidFill>
                <a:srgbClr val="C00000"/>
              </a:solidFill>
              <a:latin typeface="Microsoft Yahei"/>
              <a:ea typeface="Microsoft Yahei"/>
              <a:cs typeface="Microsoft Yahei"/>
              <a:sym typeface="Microsoft Yahei"/>
            </a:endParaRPr>
          </a:p>
          <a:p>
            <a:pPr indent="0" lvl="1" marL="457200" marR="0" rtl="0" algn="l">
              <a:spcBef>
                <a:spcPts val="0"/>
              </a:spcBef>
              <a:spcAft>
                <a:spcPts val="0"/>
              </a:spcAft>
              <a:buNone/>
            </a:pPr>
            <a:r>
              <a:t/>
            </a:r>
            <a:endParaRPr b="1" i="0" sz="2800" u="sng" cap="none" strike="noStrike">
              <a:solidFill>
                <a:schemeClr val="dk1"/>
              </a:solidFill>
              <a:latin typeface="Microsoft Yahei"/>
              <a:ea typeface="Microsoft Yahei"/>
              <a:cs typeface="Microsoft Yahei"/>
              <a:sym typeface="Microsoft Yahei"/>
            </a:endParaRPr>
          </a:p>
          <a:p>
            <a:pPr indent="0" lvl="2" marL="914400" marR="0" rtl="0" algn="l">
              <a:spcBef>
                <a:spcPts val="0"/>
              </a:spcBef>
              <a:spcAft>
                <a:spcPts val="0"/>
              </a:spcAft>
              <a:buNone/>
            </a:pPr>
            <a:r>
              <a:rPr b="1" i="0" lang="fr-FR" sz="2000" u="none" cap="none" strike="noStrike">
                <a:solidFill>
                  <a:schemeClr val="dk1"/>
                </a:solidFill>
                <a:latin typeface="Microsoft Yahei"/>
                <a:ea typeface="Microsoft Yahei"/>
                <a:cs typeface="Microsoft Yahei"/>
                <a:sym typeface="Microsoft Yahei"/>
              </a:rPr>
              <a:t>Glomerular filtration rate (GFR) &lt; 60 mL/min/1.73 m</a:t>
            </a:r>
            <a:r>
              <a:rPr b="1" baseline="30000" i="0" lang="fr-FR" sz="2000" u="none" cap="none" strike="noStrike">
                <a:solidFill>
                  <a:schemeClr val="dk1"/>
                </a:solidFill>
                <a:latin typeface="Microsoft Yahei"/>
                <a:ea typeface="Microsoft Yahei"/>
                <a:cs typeface="Microsoft Yahei"/>
                <a:sym typeface="Microsoft Yahei"/>
              </a:rPr>
              <a:t>2</a:t>
            </a:r>
            <a:r>
              <a:rPr b="1" i="0" lang="fr-FR" sz="2000" u="none" cap="none" strike="noStrike">
                <a:solidFill>
                  <a:schemeClr val="dk1"/>
                </a:solidFill>
                <a:latin typeface="Microsoft Yahei"/>
                <a:ea typeface="Microsoft Yahei"/>
                <a:cs typeface="Microsoft Yahei"/>
                <a:sym typeface="Microsoft Yahei"/>
              </a:rPr>
              <a:t> for </a:t>
            </a:r>
            <a:r>
              <a:rPr b="1" i="0" lang="fr-FR" sz="2000" u="sng" cap="none" strike="noStrike">
                <a:solidFill>
                  <a:schemeClr val="dk1"/>
                </a:solidFill>
                <a:latin typeface="Microsoft Yahei"/>
                <a:ea typeface="Microsoft Yahei"/>
                <a:cs typeface="Microsoft Yahei"/>
                <a:sym typeface="Microsoft Yahei"/>
              </a:rPr>
              <a:t>&gt;</a:t>
            </a:r>
            <a:r>
              <a:rPr b="1" i="0" lang="fr-FR" sz="2000" u="none" cap="none" strike="noStrike">
                <a:solidFill>
                  <a:schemeClr val="dk1"/>
                </a:solidFill>
                <a:latin typeface="Microsoft Yahei"/>
                <a:ea typeface="Microsoft Yahei"/>
                <a:cs typeface="Microsoft Yahei"/>
                <a:sym typeface="Microsoft Yahei"/>
              </a:rPr>
              <a:t> 3 months with or without kidney damage</a:t>
            </a:r>
            <a:endParaRPr/>
          </a:p>
          <a:p>
            <a:pPr indent="0" lvl="2" marL="919162" marR="0" rtl="0" algn="ctr">
              <a:spcBef>
                <a:spcPts val="0"/>
              </a:spcBef>
              <a:spcAft>
                <a:spcPts val="0"/>
              </a:spcAft>
              <a:buNone/>
            </a:pPr>
            <a:r>
              <a:t/>
            </a:r>
            <a:endParaRPr b="0" i="0" sz="2400" u="none" cap="none" strike="noStrike">
              <a:solidFill>
                <a:schemeClr val="dk1"/>
              </a:solidFill>
              <a:latin typeface="Microsoft Yahei"/>
              <a:ea typeface="Microsoft Yahei"/>
              <a:cs typeface="Microsoft Yahei"/>
              <a:sym typeface="Microsoft Yahei"/>
            </a:endParaRPr>
          </a:p>
          <a:p>
            <a:pPr indent="0" lvl="2" marL="919162" marR="0" rtl="0" algn="ctr">
              <a:spcBef>
                <a:spcPts val="0"/>
              </a:spcBef>
              <a:spcAft>
                <a:spcPts val="0"/>
              </a:spcAft>
              <a:buNone/>
            </a:pPr>
            <a:r>
              <a:rPr b="1" i="0" lang="fr-FR" sz="2400" u="none" cap="none" strike="noStrike">
                <a:solidFill>
                  <a:schemeClr val="dk1"/>
                </a:solidFill>
                <a:latin typeface="Microsoft Yahei"/>
                <a:ea typeface="Microsoft Yahei"/>
                <a:cs typeface="Microsoft Yahei"/>
                <a:sym typeface="Microsoft Yahei"/>
              </a:rPr>
              <a:t>AND/OR</a:t>
            </a:r>
            <a:endParaRPr/>
          </a:p>
          <a:p>
            <a:pPr indent="0" lvl="2" marL="919162" marR="0" rtl="0" algn="ctr">
              <a:spcBef>
                <a:spcPts val="0"/>
              </a:spcBef>
              <a:spcAft>
                <a:spcPts val="0"/>
              </a:spcAft>
              <a:buNone/>
            </a:pPr>
            <a:r>
              <a:t/>
            </a:r>
            <a:endParaRPr b="1" i="0" sz="2400" u="none" cap="none" strike="noStrike">
              <a:solidFill>
                <a:schemeClr val="dk1"/>
              </a:solidFill>
              <a:latin typeface="Microsoft Yahei"/>
              <a:ea typeface="Microsoft Yahei"/>
              <a:cs typeface="Microsoft Yahei"/>
              <a:sym typeface="Microsoft Yahei"/>
            </a:endParaRPr>
          </a:p>
          <a:p>
            <a:pPr indent="0" lvl="2" marL="919162" marR="0" rtl="0" algn="ctr">
              <a:spcBef>
                <a:spcPts val="0"/>
              </a:spcBef>
              <a:spcAft>
                <a:spcPts val="0"/>
              </a:spcAft>
              <a:buNone/>
            </a:pPr>
            <a:r>
              <a:rPr b="0" i="0" lang="fr-FR" sz="500" u="none" cap="none" strike="noStrike">
                <a:solidFill>
                  <a:schemeClr val="dk1"/>
                </a:solidFill>
                <a:latin typeface="Microsoft Yahei"/>
                <a:ea typeface="Microsoft Yahei"/>
                <a:cs typeface="Microsoft Yahei"/>
                <a:sym typeface="Microsoft Yahei"/>
              </a:rPr>
              <a:t> </a:t>
            </a:r>
            <a:endParaRPr/>
          </a:p>
          <a:p>
            <a:pPr indent="0" lvl="1" marL="457200" marR="0" rtl="0" algn="l">
              <a:spcBef>
                <a:spcPts val="0"/>
              </a:spcBef>
              <a:spcAft>
                <a:spcPts val="0"/>
              </a:spcAft>
              <a:buNone/>
            </a:pPr>
            <a:r>
              <a:rPr b="1" i="0" lang="fr-FR" sz="2800" u="sng" cap="none" strike="noStrike">
                <a:solidFill>
                  <a:srgbClr val="C00000"/>
                </a:solidFill>
                <a:latin typeface="Microsoft Yahei"/>
                <a:ea typeface="Microsoft Yahei"/>
                <a:cs typeface="Microsoft Yahei"/>
                <a:sym typeface="Microsoft Yahei"/>
              </a:rPr>
              <a:t>Kidney damage</a:t>
            </a:r>
            <a:endParaRPr/>
          </a:p>
          <a:p>
            <a:pPr indent="0" lvl="1" marL="457200" marR="0" rtl="0" algn="l">
              <a:spcBef>
                <a:spcPts val="0"/>
              </a:spcBef>
              <a:spcAft>
                <a:spcPts val="0"/>
              </a:spcAft>
              <a:buNone/>
            </a:pPr>
            <a:r>
              <a:t/>
            </a:r>
            <a:endParaRPr b="1" i="0" sz="2800" u="sng" cap="none" strike="noStrike">
              <a:solidFill>
                <a:srgbClr val="C00000"/>
              </a:solidFill>
              <a:latin typeface="Microsoft Yahei"/>
              <a:ea typeface="Microsoft Yahei"/>
              <a:cs typeface="Microsoft Yahei"/>
              <a:sym typeface="Microsoft Yahei"/>
            </a:endParaRPr>
          </a:p>
          <a:p>
            <a:pPr indent="0" lvl="2" marL="914400" marR="0" rtl="0" algn="l">
              <a:spcBef>
                <a:spcPts val="0"/>
              </a:spcBef>
              <a:spcAft>
                <a:spcPts val="0"/>
              </a:spcAft>
              <a:buNone/>
            </a:pPr>
            <a:r>
              <a:rPr b="1" i="0" lang="fr-FR" sz="2000" u="none" cap="none" strike="noStrike">
                <a:solidFill>
                  <a:schemeClr val="dk1"/>
                </a:solidFill>
                <a:latin typeface="Microsoft Yahei"/>
                <a:ea typeface="Microsoft Yahei"/>
                <a:cs typeface="Microsoft Yahei"/>
                <a:sym typeface="Microsoft Yahei"/>
              </a:rPr>
              <a:t>&gt;3 months, with or without decreased GFR, manifested by either</a:t>
            </a:r>
            <a:endParaRPr/>
          </a:p>
          <a:p>
            <a:pPr indent="0" lvl="3" marL="1371600" marR="0" rtl="0" algn="l">
              <a:spcBef>
                <a:spcPts val="0"/>
              </a:spcBef>
              <a:spcAft>
                <a:spcPts val="0"/>
              </a:spcAft>
              <a:buNone/>
            </a:pPr>
            <a:r>
              <a:rPr b="1" i="0" lang="fr-FR" sz="2000" u="none" cap="none" strike="noStrike">
                <a:solidFill>
                  <a:schemeClr val="dk1"/>
                </a:solidFill>
                <a:latin typeface="Microsoft Yahei"/>
                <a:ea typeface="Microsoft Yahei"/>
                <a:cs typeface="Microsoft Yahei"/>
                <a:sym typeface="Microsoft Yahei"/>
              </a:rPr>
              <a:t>Pathological abnormalities</a:t>
            </a:r>
            <a:endParaRPr/>
          </a:p>
          <a:p>
            <a:pPr indent="0" lvl="3" marL="1371600" marR="0" rtl="0" algn="l">
              <a:spcBef>
                <a:spcPts val="0"/>
              </a:spcBef>
              <a:spcAft>
                <a:spcPts val="0"/>
              </a:spcAft>
              <a:buNone/>
            </a:pPr>
            <a:r>
              <a:rPr b="1" i="0" lang="fr-FR" sz="2000" u="none" cap="none" strike="noStrike">
                <a:solidFill>
                  <a:schemeClr val="dk1"/>
                </a:solidFill>
                <a:latin typeface="Microsoft Yahei"/>
                <a:ea typeface="Microsoft Yahei"/>
                <a:cs typeface="Microsoft Yahei"/>
                <a:sym typeface="Microsoft Yahei"/>
              </a:rPr>
              <a:t>Markers of kidney damage, i.e., proteinuria (albuminuria)</a:t>
            </a:r>
            <a:endParaRPr/>
          </a:p>
          <a:p>
            <a:pPr indent="0" lvl="3" marL="1371600" marR="0" rtl="0" algn="l">
              <a:spcBef>
                <a:spcPts val="0"/>
              </a:spcBef>
              <a:spcAft>
                <a:spcPts val="0"/>
              </a:spcAft>
              <a:buNone/>
            </a:pPr>
            <a:r>
              <a:rPr b="1" i="0" lang="fr-FR" sz="2000" u="none" cap="none" strike="noStrike">
                <a:solidFill>
                  <a:schemeClr val="dk1"/>
                </a:solidFill>
                <a:latin typeface="Microsoft Yahei"/>
                <a:ea typeface="Microsoft Yahei"/>
                <a:cs typeface="Microsoft Yahei"/>
                <a:sym typeface="Microsoft Yahei"/>
              </a:rPr>
              <a:t>Urine albumin-to-creatinine ratio (UACR) &gt; 30 mg/g</a:t>
            </a:r>
            <a:endParaRPr/>
          </a:p>
        </p:txBody>
      </p:sp>
      <p:sp>
        <p:nvSpPr>
          <p:cNvPr id="349" name="Google Shape;349;p40"/>
          <p:cNvSpPr/>
          <p:nvPr/>
        </p:nvSpPr>
        <p:spPr>
          <a:xfrm>
            <a:off x="1353872" y="285728"/>
            <a:ext cx="7580152" cy="584775"/>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200">
                <a:solidFill>
                  <a:schemeClr val="dk1"/>
                </a:solidFill>
                <a:latin typeface="Microsoft Yahei"/>
                <a:ea typeface="Microsoft Yahei"/>
                <a:cs typeface="Microsoft Yahei"/>
                <a:sym typeface="Microsoft Yahei"/>
              </a:rPr>
              <a:t>Definition of chronic kidney disease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1"/>
          <p:cNvSpPr txBox="1"/>
          <p:nvPr>
            <p:ph type="title"/>
          </p:nvPr>
        </p:nvSpPr>
        <p:spPr>
          <a:xfrm>
            <a:off x="771525" y="71414"/>
            <a:ext cx="874395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C00000"/>
              </a:buClr>
              <a:buSzPts val="5400"/>
              <a:buFont typeface="Georgia"/>
              <a:buNone/>
            </a:pPr>
            <a:r>
              <a:rPr b="1" lang="fr-FR" sz="5400">
                <a:solidFill>
                  <a:srgbClr val="C00000"/>
                </a:solidFill>
                <a:latin typeface="Georgia"/>
                <a:ea typeface="Georgia"/>
                <a:cs typeface="Georgia"/>
                <a:sym typeface="Georgia"/>
              </a:rPr>
              <a:t>CLASSIFICATION</a:t>
            </a:r>
            <a:r>
              <a:rPr lang="fr-FR" sz="5400"/>
              <a:t> </a:t>
            </a:r>
            <a:endParaRPr sz="5400"/>
          </a:p>
        </p:txBody>
      </p:sp>
      <p:sp>
        <p:nvSpPr>
          <p:cNvPr descr="Classification of the glomerular filtration rate (GFR) stages used by... |  Download Scientific Diagram" id="355" name="Google Shape;355;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356" name="Google Shape;356;p41"/>
          <p:cNvPicPr preferRelativeResize="0"/>
          <p:nvPr/>
        </p:nvPicPr>
        <p:blipFill rotWithShape="1">
          <a:blip r:embed="rId3">
            <a:alphaModFix/>
          </a:blip>
          <a:srcRect b="0" l="0" r="0" t="0"/>
          <a:stretch/>
        </p:blipFill>
        <p:spPr>
          <a:xfrm>
            <a:off x="428592" y="1500174"/>
            <a:ext cx="9429816" cy="485778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2"/>
          <p:cNvSpPr txBox="1"/>
          <p:nvPr/>
        </p:nvSpPr>
        <p:spPr>
          <a:xfrm>
            <a:off x="167158" y="179204"/>
            <a:ext cx="99526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800">
                <a:solidFill>
                  <a:schemeClr val="dk1"/>
                </a:solidFill>
                <a:latin typeface="Microsoft Yahei"/>
                <a:ea typeface="Microsoft Yahei"/>
                <a:cs typeface="Microsoft Yahei"/>
                <a:sym typeface="Microsoft Yahei"/>
              </a:rPr>
              <a:t>Stages of  CKD by GFR</a:t>
            </a:r>
            <a:endParaRPr/>
          </a:p>
        </p:txBody>
      </p:sp>
      <p:pic>
        <p:nvPicPr>
          <p:cNvPr descr="Chronic kidney disease | Take Iron Seriously" id="363" name="Google Shape;363;p42"/>
          <p:cNvPicPr preferRelativeResize="0"/>
          <p:nvPr/>
        </p:nvPicPr>
        <p:blipFill rotWithShape="1">
          <a:blip r:embed="rId3">
            <a:alphaModFix/>
          </a:blip>
          <a:srcRect b="0" l="0" r="0" t="0"/>
          <a:stretch/>
        </p:blipFill>
        <p:spPr>
          <a:xfrm>
            <a:off x="218167" y="862013"/>
            <a:ext cx="9185969" cy="5133975"/>
          </a:xfrm>
          <a:prstGeom prst="rect">
            <a:avLst/>
          </a:prstGeom>
          <a:noFill/>
          <a:ln>
            <a:noFill/>
          </a:ln>
        </p:spPr>
      </p:pic>
      <p:sp>
        <p:nvSpPr>
          <p:cNvPr id="364" name="Google Shape;364;p42"/>
          <p:cNvSpPr/>
          <p:nvPr/>
        </p:nvSpPr>
        <p:spPr>
          <a:xfrm>
            <a:off x="349163" y="6306534"/>
            <a:ext cx="958867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Microsoft Yahei"/>
                <a:ea typeface="Microsoft Yahei"/>
                <a:cs typeface="Microsoft Yahei"/>
                <a:sym typeface="Microsoft Yahei"/>
              </a:rPr>
              <a:t>Kidney function is assessed clinically by determining the glomerular filtration rate, or GFR. This is a measure of the volume of liquid filtered from the blood by the kidneys each minute, standardized for the average body surface area of 1.73 m</a:t>
            </a:r>
            <a:r>
              <a:rPr baseline="30000" lang="fr-FR" sz="1400">
                <a:solidFill>
                  <a:schemeClr val="dk1"/>
                </a:solidFill>
                <a:latin typeface="Microsoft Yahei"/>
                <a:ea typeface="Microsoft Yahei"/>
                <a:cs typeface="Microsoft Yahei"/>
                <a:sym typeface="Microsoft Yahei"/>
              </a:rPr>
              <a:t>2</a:t>
            </a:r>
            <a:r>
              <a:rPr lang="fr-FR" sz="1400">
                <a:solidFill>
                  <a:schemeClr val="dk1"/>
                </a:solidFill>
                <a:latin typeface="Microsoft Yahei"/>
                <a:ea typeface="Microsoft Yahei"/>
                <a:cs typeface="Microsoft Yahei"/>
                <a:sym typeface="Microsoft Yahei"/>
              </a:rPr>
              <a:t> .</a:t>
            </a:r>
            <a:endParaRPr sz="1400">
              <a:solidFill>
                <a:schemeClr val="dk1"/>
              </a:solidFill>
              <a:latin typeface="Microsoft Yahei"/>
              <a:ea typeface="Microsoft Yahei"/>
              <a:cs typeface="Microsoft Yahei"/>
              <a:sym typeface="Microsoft Yahe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3"/>
          <p:cNvSpPr txBox="1"/>
          <p:nvPr/>
        </p:nvSpPr>
        <p:spPr>
          <a:xfrm>
            <a:off x="785782" y="1500174"/>
            <a:ext cx="8358246"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7200">
                <a:solidFill>
                  <a:srgbClr val="002060"/>
                </a:solidFill>
                <a:latin typeface="Times New Roman"/>
                <a:ea typeface="Times New Roman"/>
                <a:cs typeface="Times New Roman"/>
                <a:sym typeface="Times New Roman"/>
              </a:rPr>
              <a:t>MALADIE     	RENALE AIGUE </a:t>
            </a:r>
            <a:endParaRPr b="1" sz="7200">
              <a:solidFill>
                <a:srgbClr val="002060"/>
              </a:solidFill>
              <a:latin typeface="Times New Roman"/>
              <a:ea typeface="Times New Roman"/>
              <a:cs typeface="Times New Roman"/>
              <a:sym typeface="Times New Roman"/>
            </a:endParaRPr>
          </a:p>
        </p:txBody>
      </p:sp>
      <p:sp>
        <p:nvSpPr>
          <p:cNvPr id="370" name="Google Shape;370;p43"/>
          <p:cNvSpPr txBox="1"/>
          <p:nvPr/>
        </p:nvSpPr>
        <p:spPr>
          <a:xfrm>
            <a:off x="2285980" y="3929066"/>
            <a:ext cx="671517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5400">
                <a:solidFill>
                  <a:schemeClr val="dk1"/>
                </a:solidFill>
                <a:latin typeface="Times New Roman"/>
                <a:ea typeface="Times New Roman"/>
                <a:cs typeface="Times New Roman"/>
                <a:sym typeface="Times New Roman"/>
              </a:rPr>
              <a:t>( lésion rénale aiguë)</a:t>
            </a:r>
            <a:endParaRPr/>
          </a:p>
          <a:p>
            <a:pPr indent="0" lvl="0" marL="0" marR="0" rtl="0" algn="l">
              <a:spcBef>
                <a:spcPts val="0"/>
              </a:spcBef>
              <a:spcAft>
                <a:spcPts val="0"/>
              </a:spcAft>
              <a:buNone/>
            </a:pPr>
            <a:r>
              <a:rPr lang="fr-FR" sz="5400">
                <a:solidFill>
                  <a:schemeClr val="dk1"/>
                </a:solidFill>
                <a:latin typeface="Times New Roman"/>
                <a:ea typeface="Times New Roman"/>
                <a:cs typeface="Times New Roman"/>
                <a:sym typeface="Times New Roman"/>
              </a:rPr>
              <a:t>  -Acute kidney injury-</a:t>
            </a:r>
            <a:endParaRPr sz="5400">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4"/>
          <p:cNvSpPr/>
          <p:nvPr/>
        </p:nvSpPr>
        <p:spPr>
          <a:xfrm>
            <a:off x="562538" y="1142985"/>
            <a:ext cx="9322659" cy="538609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3200">
                <a:solidFill>
                  <a:schemeClr val="dk1"/>
                </a:solidFill>
                <a:latin typeface="Times New Roman"/>
                <a:ea typeface="Times New Roman"/>
                <a:cs typeface="Times New Roman"/>
                <a:sym typeface="Times New Roman"/>
              </a:rPr>
              <a:t>Données américaines : 5 à 10% des sujets en soins intensifs feront un épisode d’IRA au cours de leur hospitalisation;</a:t>
            </a:r>
            <a:endParaRPr/>
          </a:p>
          <a:p>
            <a:pPr indent="0" lvl="0" marL="0" marR="0" rtl="0" algn="just">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3200"/>
              <a:buFont typeface="Times New Roman"/>
              <a:buNone/>
            </a:pPr>
            <a:r>
              <a:t/>
            </a:r>
            <a:endParaRPr sz="3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1" lang="fr-FR" sz="3200">
                <a:solidFill>
                  <a:srgbClr val="C00000"/>
                </a:solidFill>
                <a:latin typeface="Times New Roman"/>
                <a:ea typeface="Times New Roman"/>
                <a:cs typeface="Times New Roman"/>
                <a:sym typeface="Times New Roman"/>
              </a:rPr>
              <a:t>L’IRA reste mal connue: cause importante </a:t>
            </a:r>
            <a:endParaRPr/>
          </a:p>
          <a:p>
            <a:pPr indent="0" lvl="0" marL="0" marR="0" rtl="0" algn="just">
              <a:spcBef>
                <a:spcPts val="0"/>
              </a:spcBef>
              <a:spcAft>
                <a:spcPts val="0"/>
              </a:spcAft>
              <a:buClr>
                <a:srgbClr val="C00000"/>
              </a:buClr>
              <a:buSzPts val="3200"/>
              <a:buFont typeface="Times New Roman"/>
              <a:buNone/>
            </a:pPr>
            <a:r>
              <a:rPr b="1" lang="fr-FR" sz="3200">
                <a:solidFill>
                  <a:srgbClr val="C00000"/>
                </a:solidFill>
                <a:latin typeface="Times New Roman"/>
                <a:ea typeface="Times New Roman"/>
                <a:cs typeface="Times New Roman"/>
                <a:sym typeface="Times New Roman"/>
              </a:rPr>
              <a:t>d’hospitalisations prolongées ; parfois, risque de  passage à la chronicité et même des décès, et donc un coût important pour la santé.</a:t>
            </a:r>
            <a:endParaRPr b="1" sz="3200">
              <a:solidFill>
                <a:srgbClr val="C00000"/>
              </a:solidFill>
              <a:latin typeface="Times New Roman"/>
              <a:ea typeface="Times New Roman"/>
              <a:cs typeface="Times New Roman"/>
              <a:sym typeface="Times New Roman"/>
            </a:endParaRPr>
          </a:p>
        </p:txBody>
      </p:sp>
      <p:sp>
        <p:nvSpPr>
          <p:cNvPr id="377" name="Google Shape;377;p44"/>
          <p:cNvSpPr txBox="1"/>
          <p:nvPr/>
        </p:nvSpPr>
        <p:spPr>
          <a:xfrm>
            <a:off x="2652100" y="214290"/>
            <a:ext cx="482206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FF0000"/>
                </a:solidFill>
                <a:latin typeface="Comic Sans MS"/>
                <a:ea typeface="Comic Sans MS"/>
                <a:cs typeface="Comic Sans MS"/>
                <a:sym typeface="Comic Sans MS"/>
              </a:rPr>
              <a:t>INTRODUCTION </a:t>
            </a:r>
            <a:endParaRPr/>
          </a:p>
        </p:txBody>
      </p:sp>
      <p:sp>
        <p:nvSpPr>
          <p:cNvPr id="378" name="Google Shape;378;p44"/>
          <p:cNvSpPr txBox="1"/>
          <p:nvPr/>
        </p:nvSpPr>
        <p:spPr>
          <a:xfrm>
            <a:off x="482170" y="2428868"/>
            <a:ext cx="940302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fr-FR" sz="3200">
                <a:solidFill>
                  <a:schemeClr val="dk1"/>
                </a:solidFill>
                <a:latin typeface="Times New Roman"/>
                <a:ea typeface="Times New Roman"/>
                <a:cs typeface="Times New Roman"/>
                <a:sym typeface="Times New Roman"/>
              </a:rPr>
              <a:t>Le sepsis peut se compliquer dans 50% des cas d’une insuffisance rénale aiguë.</a:t>
            </a:r>
            <a:endParaRPr sz="3200">
              <a:solidFill>
                <a:schemeClr val="dk1"/>
              </a:solidFill>
              <a:latin typeface="Times New Roman"/>
              <a:ea typeface="Times New Roman"/>
              <a:cs typeface="Times New Roman"/>
              <a:sym typeface="Times New Roman"/>
            </a:endParaRPr>
          </a:p>
        </p:txBody>
      </p:sp>
      <p:sp>
        <p:nvSpPr>
          <p:cNvPr id="379" name="Google Shape;379;p44"/>
          <p:cNvSpPr/>
          <p:nvPr/>
        </p:nvSpPr>
        <p:spPr>
          <a:xfrm>
            <a:off x="5072062" y="3786190"/>
            <a:ext cx="48131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dk1"/>
                </a:solidFill>
                <a:latin typeface="Times New Roman"/>
                <a:ea typeface="Times New Roman"/>
                <a:cs typeface="Times New Roman"/>
                <a:sym typeface="Times New Roman"/>
              </a:rPr>
              <a:t>(Bastian Abarca Rozasa et al 2020)</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p:nvPr/>
        </p:nvSpPr>
        <p:spPr>
          <a:xfrm>
            <a:off x="357154" y="571480"/>
            <a:ext cx="9572692" cy="1384995"/>
          </a:xfrm>
          <a:prstGeom prst="rect">
            <a:avLst/>
          </a:prstGeom>
          <a:solidFill>
            <a:srgbClr val="CCC0D9"/>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rPr b="1" i="1" lang="fr-FR" sz="2800" u="none" cap="none" strike="noStrike">
                <a:solidFill>
                  <a:schemeClr val="dk1"/>
                </a:solidFill>
                <a:latin typeface="Calibri"/>
                <a:ea typeface="Calibri"/>
                <a:cs typeface="Calibri"/>
                <a:sym typeface="Calibri"/>
              </a:rPr>
              <a:t>Il est impératif de confirmer le caractère aigu de l’insuffisance rénale et de distinguer l’insuffisance rénale aiguë fonctionnelle de l’organique.</a:t>
            </a:r>
            <a:endParaRPr b="0" i="0" sz="4000" u="none" cap="none" strike="noStrike">
              <a:solidFill>
                <a:schemeClr val="dk1"/>
              </a:solidFill>
              <a:latin typeface="Arial"/>
              <a:ea typeface="Arial"/>
              <a:cs typeface="Arial"/>
              <a:sym typeface="Arial"/>
            </a:endParaRPr>
          </a:p>
        </p:txBody>
      </p:sp>
      <p:sp>
        <p:nvSpPr>
          <p:cNvPr id="385" name="Google Shape;385;p45"/>
          <p:cNvSpPr/>
          <p:nvPr/>
        </p:nvSpPr>
        <p:spPr>
          <a:xfrm>
            <a:off x="318964" y="2570421"/>
            <a:ext cx="9649072" cy="3662541"/>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Calibri"/>
              <a:buNone/>
            </a:pPr>
            <a:r>
              <a:rPr b="1" i="0" lang="fr-FR" sz="2800" u="none" cap="none" strike="noStrike">
                <a:solidFill>
                  <a:schemeClr val="dk1"/>
                </a:solidFill>
                <a:latin typeface="Calibri"/>
                <a:ea typeface="Calibri"/>
                <a:cs typeface="Calibri"/>
                <a:sym typeface="Calibri"/>
              </a:rPr>
              <a:t>En faveur du caractère chronique de l’insuffisance rénale : les antécédents de maladie rénale, la petite taille des reins, l’anémie normocytaire normochrome, l’hyperphosphatémie, l’hypocalcémie et l’augmentation de la phosphatase alcaline.</a:t>
            </a:r>
            <a:endParaRPr/>
          </a:p>
          <a:p>
            <a:pPr indent="0" lvl="0" marL="0" marR="0" rtl="0" algn="just">
              <a:lnSpc>
                <a:spcPct val="100000"/>
              </a:lnSpc>
              <a:spcBef>
                <a:spcPts val="0"/>
              </a:spcBef>
              <a:spcAft>
                <a:spcPts val="0"/>
              </a:spcAft>
              <a:buClr>
                <a:schemeClr val="dk1"/>
              </a:buClr>
              <a:buSzPts val="1800"/>
              <a:buFont typeface="Times New Roman"/>
              <a:buNone/>
            </a:pPr>
            <a:r>
              <a:t/>
            </a:r>
            <a:endParaRPr b="1"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Times New Roman"/>
              <a:buNone/>
            </a:pPr>
            <a:r>
              <a:t/>
            </a:r>
            <a:endParaRPr b="1"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800"/>
              <a:buFont typeface="Times New Roman"/>
              <a:buNone/>
            </a:pPr>
            <a:r>
              <a:rPr b="1" i="0" lang="fr-FR" sz="2800" u="none" cap="none" strike="noStrike">
                <a:solidFill>
                  <a:schemeClr val="dk1"/>
                </a:solidFill>
                <a:latin typeface="Times New Roman"/>
                <a:ea typeface="Times New Roman"/>
                <a:cs typeface="Times New Roman"/>
                <a:sym typeface="Times New Roman"/>
              </a:rPr>
              <a:t>Tout retard accus</a:t>
            </a:r>
            <a:r>
              <a:rPr b="1" i="0" lang="fr-FR" sz="2800" u="none" cap="none" strike="noStrike">
                <a:solidFill>
                  <a:schemeClr val="dk1"/>
                </a:solidFill>
                <a:latin typeface="Calibri"/>
                <a:ea typeface="Calibri"/>
                <a:cs typeface="Calibri"/>
                <a:sym typeface="Calibri"/>
              </a:rPr>
              <a:t>é</a:t>
            </a:r>
            <a:r>
              <a:rPr b="1" i="0" lang="fr-FR" sz="2800" u="none" cap="none" strike="noStrike">
                <a:solidFill>
                  <a:schemeClr val="dk1"/>
                </a:solidFill>
                <a:latin typeface="Times New Roman"/>
                <a:ea typeface="Times New Roman"/>
                <a:cs typeface="Times New Roman"/>
                <a:sym typeface="Times New Roman"/>
              </a:rPr>
              <a:t> dans le traitement de l</a:t>
            </a:r>
            <a:r>
              <a:rPr b="1" i="0" lang="fr-FR" sz="2800" u="none" cap="none" strike="noStrike">
                <a:solidFill>
                  <a:schemeClr val="dk1"/>
                </a:solidFill>
                <a:latin typeface="Calibri"/>
                <a:ea typeface="Calibri"/>
                <a:cs typeface="Calibri"/>
                <a:sym typeface="Calibri"/>
              </a:rPr>
              <a:t>’</a:t>
            </a:r>
            <a:r>
              <a:rPr b="1" i="0" lang="fr-FR" sz="2800" u="none" cap="none" strike="noStrike">
                <a:solidFill>
                  <a:schemeClr val="dk1"/>
                </a:solidFill>
                <a:latin typeface="Times New Roman"/>
                <a:ea typeface="Times New Roman"/>
                <a:cs typeface="Times New Roman"/>
                <a:sym typeface="Times New Roman"/>
              </a:rPr>
              <a:t>IRA fonctionnelle pourrait être </a:t>
            </a:r>
            <a:r>
              <a:rPr b="1" i="0" lang="fr-FR" sz="2800" u="none" cap="none" strike="noStrike">
                <a:solidFill>
                  <a:schemeClr val="dk1"/>
                </a:solidFill>
                <a:latin typeface="Calibri"/>
                <a:ea typeface="Calibri"/>
                <a:cs typeface="Calibri"/>
                <a:sym typeface="Calibri"/>
              </a:rPr>
              <a:t>à</a:t>
            </a:r>
            <a:r>
              <a:rPr b="1" i="0" lang="fr-FR" sz="2800" u="none" cap="none" strike="noStrike">
                <a:solidFill>
                  <a:schemeClr val="dk1"/>
                </a:solidFill>
                <a:latin typeface="Times New Roman"/>
                <a:ea typeface="Times New Roman"/>
                <a:cs typeface="Times New Roman"/>
                <a:sym typeface="Times New Roman"/>
              </a:rPr>
              <a:t> l</a:t>
            </a:r>
            <a:r>
              <a:rPr b="1" i="0" lang="fr-FR" sz="2800" u="none" cap="none" strike="noStrike">
                <a:solidFill>
                  <a:schemeClr val="dk1"/>
                </a:solidFill>
                <a:latin typeface="Calibri"/>
                <a:ea typeface="Calibri"/>
                <a:cs typeface="Calibri"/>
                <a:sym typeface="Calibri"/>
              </a:rPr>
              <a:t>’</a:t>
            </a:r>
            <a:r>
              <a:rPr b="1" i="0" lang="fr-FR" sz="2800" u="none" cap="none" strike="noStrike">
                <a:solidFill>
                  <a:schemeClr val="dk1"/>
                </a:solidFill>
                <a:latin typeface="Times New Roman"/>
                <a:ea typeface="Times New Roman"/>
                <a:cs typeface="Times New Roman"/>
                <a:sym typeface="Times New Roman"/>
              </a:rPr>
              <a:t>origine de  l</a:t>
            </a:r>
            <a:r>
              <a:rPr b="1" i="0" lang="fr-FR" sz="2800" u="none" cap="none" strike="noStrike">
                <a:solidFill>
                  <a:schemeClr val="dk1"/>
                </a:solidFill>
                <a:latin typeface="Calibri"/>
                <a:ea typeface="Calibri"/>
                <a:cs typeface="Calibri"/>
                <a:sym typeface="Calibri"/>
              </a:rPr>
              <a:t>é</a:t>
            </a:r>
            <a:r>
              <a:rPr b="1" i="0" lang="fr-FR" sz="2800" u="none" cap="none" strike="noStrike">
                <a:solidFill>
                  <a:schemeClr val="dk1"/>
                </a:solidFill>
                <a:latin typeface="Times New Roman"/>
                <a:ea typeface="Times New Roman"/>
                <a:cs typeface="Times New Roman"/>
                <a:sym typeface="Times New Roman"/>
              </a:rPr>
              <a:t>sions organiques irr</a:t>
            </a:r>
            <a:r>
              <a:rPr b="1" i="0" lang="fr-FR" sz="2800" u="none" cap="none" strike="noStrike">
                <a:solidFill>
                  <a:schemeClr val="dk1"/>
                </a:solidFill>
                <a:latin typeface="Calibri"/>
                <a:ea typeface="Calibri"/>
                <a:cs typeface="Calibri"/>
                <a:sym typeface="Calibri"/>
              </a:rPr>
              <a:t>é</a:t>
            </a:r>
            <a:r>
              <a:rPr b="1" i="0" lang="fr-FR" sz="2800" u="none" cap="none" strike="noStrike">
                <a:solidFill>
                  <a:schemeClr val="dk1"/>
                </a:solidFill>
                <a:latin typeface="Times New Roman"/>
                <a:ea typeface="Times New Roman"/>
                <a:cs typeface="Times New Roman"/>
                <a:sym typeface="Times New Roman"/>
              </a:rPr>
              <a:t>versibles. 	</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6"/>
          <p:cNvSpPr txBox="1"/>
          <p:nvPr/>
        </p:nvSpPr>
        <p:spPr>
          <a:xfrm>
            <a:off x="357154" y="230667"/>
            <a:ext cx="570611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4400">
                <a:solidFill>
                  <a:schemeClr val="dk1"/>
                </a:solidFill>
                <a:latin typeface="Comic Sans MS"/>
                <a:ea typeface="Comic Sans MS"/>
                <a:cs typeface="Comic Sans MS"/>
                <a:sym typeface="Comic Sans MS"/>
              </a:rPr>
              <a:t>DEFINITIONS</a:t>
            </a:r>
            <a:r>
              <a:rPr lang="fr-FR" sz="4400">
                <a:solidFill>
                  <a:srgbClr val="FF0000"/>
                </a:solidFill>
                <a:latin typeface="Times New Roman"/>
                <a:ea typeface="Times New Roman"/>
                <a:cs typeface="Times New Roman"/>
                <a:sym typeface="Times New Roman"/>
              </a:rPr>
              <a:t> </a:t>
            </a:r>
            <a:endParaRPr/>
          </a:p>
        </p:txBody>
      </p:sp>
      <p:sp>
        <p:nvSpPr>
          <p:cNvPr id="392" name="Google Shape;392;p46"/>
          <p:cNvSpPr txBox="1"/>
          <p:nvPr/>
        </p:nvSpPr>
        <p:spPr>
          <a:xfrm>
            <a:off x="642906" y="1571613"/>
            <a:ext cx="9081556" cy="584775"/>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1"/>
              </a:buClr>
              <a:buSzPts val="3200"/>
              <a:buFont typeface="Arial"/>
              <a:buChar char="•"/>
            </a:pPr>
            <a:r>
              <a:rPr lang="fr-FR" sz="3200">
                <a:solidFill>
                  <a:schemeClr val="dk1"/>
                </a:solidFill>
                <a:latin typeface="Times New Roman"/>
                <a:ea typeface="Times New Roman"/>
                <a:cs typeface="Times New Roman"/>
                <a:sym typeface="Times New Roman"/>
              </a:rPr>
              <a:t> Plus de 35 définitions</a:t>
            </a:r>
            <a:endParaRPr sz="3200">
              <a:solidFill>
                <a:srgbClr val="FF0000"/>
              </a:solidFill>
              <a:latin typeface="Times New Roman"/>
              <a:ea typeface="Times New Roman"/>
              <a:cs typeface="Times New Roman"/>
              <a:sym typeface="Times New Roman"/>
            </a:endParaRPr>
          </a:p>
        </p:txBody>
      </p:sp>
      <p:sp>
        <p:nvSpPr>
          <p:cNvPr id="393" name="Google Shape;393;p46"/>
          <p:cNvSpPr/>
          <p:nvPr/>
        </p:nvSpPr>
        <p:spPr>
          <a:xfrm>
            <a:off x="428592" y="2786058"/>
            <a:ext cx="9358378"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2800">
                <a:solidFill>
                  <a:schemeClr val="dk1"/>
                </a:solidFill>
                <a:latin typeface="Times New Roman"/>
                <a:ea typeface="Times New Roman"/>
                <a:cs typeface="Times New Roman"/>
                <a:sym typeface="Times New Roman"/>
              </a:rPr>
              <a:t>Un AKI se définit comme : une augmentation de la </a:t>
            </a:r>
            <a:r>
              <a:rPr b="1" lang="fr-FR" sz="2800">
                <a:solidFill>
                  <a:schemeClr val="dk1"/>
                </a:solidFill>
                <a:latin typeface="Times New Roman"/>
                <a:ea typeface="Times New Roman"/>
                <a:cs typeface="Times New Roman"/>
                <a:sym typeface="Times New Roman"/>
              </a:rPr>
              <a:t>créatinine plasmatique ≥ 26,5 μmol/l (3 mg/L) </a:t>
            </a:r>
            <a:r>
              <a:rPr lang="fr-FR" sz="2800">
                <a:solidFill>
                  <a:schemeClr val="dk1"/>
                </a:solidFill>
                <a:latin typeface="Times New Roman"/>
                <a:ea typeface="Times New Roman"/>
                <a:cs typeface="Times New Roman"/>
                <a:sym typeface="Times New Roman"/>
              </a:rPr>
              <a:t>au cours </a:t>
            </a:r>
            <a:r>
              <a:rPr b="1" lang="fr-FR" sz="2800">
                <a:solidFill>
                  <a:schemeClr val="dk1"/>
                </a:solidFill>
                <a:latin typeface="Times New Roman"/>
                <a:ea typeface="Times New Roman"/>
                <a:cs typeface="Times New Roman"/>
                <a:sym typeface="Times New Roman"/>
              </a:rPr>
              <a:t>des 48 dernières heures </a:t>
            </a:r>
            <a:r>
              <a:rPr lang="fr-FR" sz="2800">
                <a:solidFill>
                  <a:schemeClr val="dk1"/>
                </a:solidFill>
                <a:latin typeface="Times New Roman"/>
                <a:ea typeface="Times New Roman"/>
                <a:cs typeface="Times New Roman"/>
                <a:sym typeface="Times New Roman"/>
              </a:rPr>
              <a:t>OU –une augmentation récente (survenue au cours des 7 derniers jours) de la créatinine plasmatique ≥ 1,5 fois la créatinine de base OU –une diurèse inférieure à 0,5 ml/kg/h pendant au moins 6 h. ( KDIGO, 2012)</a:t>
            </a:r>
            <a:endParaRPr/>
          </a:p>
        </p:txBody>
      </p:sp>
      <p:sp>
        <p:nvSpPr>
          <p:cNvPr id="394" name="Google Shape;394;p46"/>
          <p:cNvSpPr txBox="1"/>
          <p:nvPr/>
        </p:nvSpPr>
        <p:spPr>
          <a:xfrm>
            <a:off x="723274" y="5935824"/>
            <a:ext cx="8679717" cy="707886"/>
          </a:xfrm>
          <a:prstGeom prst="rect">
            <a:avLst/>
          </a:prstGeom>
          <a:noFill/>
          <a:ln cap="flat" cmpd="sng" w="9525">
            <a:solidFill>
              <a:schemeClr val="accent2"/>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C00000"/>
                </a:solidFill>
                <a:latin typeface="Times New Roman"/>
                <a:ea typeface="Times New Roman"/>
                <a:cs typeface="Times New Roman"/>
                <a:sym typeface="Times New Roman"/>
              </a:rPr>
              <a:t>Lésion rénale aiguë ( AKI) </a:t>
            </a:r>
            <a:r>
              <a:rPr lang="fr-FR" sz="2000">
                <a:solidFill>
                  <a:schemeClr val="dk1"/>
                </a:solidFill>
                <a:latin typeface="Times New Roman"/>
                <a:ea typeface="Times New Roman"/>
                <a:cs typeface="Times New Roman"/>
                <a:sym typeface="Times New Roman"/>
              </a:rPr>
              <a:t>englobe toutes les atteintes rénales minimes  jusqu’à l’épuration extrarénale. </a:t>
            </a:r>
            <a:endParaRPr/>
          </a:p>
        </p:txBody>
      </p:sp>
      <p:pic>
        <p:nvPicPr>
          <p:cNvPr id="395" name="Google Shape;395;p46"/>
          <p:cNvPicPr preferRelativeResize="0"/>
          <p:nvPr/>
        </p:nvPicPr>
        <p:blipFill rotWithShape="1">
          <a:blip r:embed="rId3">
            <a:alphaModFix/>
          </a:blip>
          <a:srcRect b="0" l="0" r="0" t="0"/>
          <a:stretch/>
        </p:blipFill>
        <p:spPr>
          <a:xfrm>
            <a:off x="5429252" y="357166"/>
            <a:ext cx="4648200" cy="214314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7"/>
          <p:cNvSpPr txBox="1"/>
          <p:nvPr/>
        </p:nvSpPr>
        <p:spPr>
          <a:xfrm>
            <a:off x="1455513" y="97673"/>
            <a:ext cx="7259887" cy="830997"/>
          </a:xfrm>
          <a:prstGeom prst="rect">
            <a:avLst/>
          </a:prstGeom>
          <a:solidFill>
            <a:srgbClr val="D9959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dk1"/>
                </a:solidFill>
                <a:latin typeface="Times New Roman"/>
                <a:ea typeface="Times New Roman"/>
                <a:cs typeface="Times New Roman"/>
                <a:sym typeface="Times New Roman"/>
              </a:rPr>
              <a:t>Classification de la sévérité de la lésion rénale aiguë                                    ( synthèse de la RIFLE et  AKIN ) </a:t>
            </a:r>
            <a:endParaRPr/>
          </a:p>
        </p:txBody>
      </p:sp>
      <p:pic>
        <p:nvPicPr>
          <p:cNvPr id="402" name="Google Shape;402;p47"/>
          <p:cNvPicPr preferRelativeResize="0"/>
          <p:nvPr/>
        </p:nvPicPr>
        <p:blipFill rotWithShape="1">
          <a:blip r:embed="rId3">
            <a:alphaModFix/>
          </a:blip>
          <a:srcRect b="0" l="0" r="0" t="0"/>
          <a:stretch/>
        </p:blipFill>
        <p:spPr>
          <a:xfrm>
            <a:off x="500030" y="1142984"/>
            <a:ext cx="9536973" cy="53578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Biomarkers and Antibodies Development for Acute Kidney Injury" id="407" name="Google Shape;407;p48"/>
          <p:cNvPicPr preferRelativeResize="0"/>
          <p:nvPr/>
        </p:nvPicPr>
        <p:blipFill rotWithShape="1">
          <a:blip r:embed="rId3">
            <a:alphaModFix/>
          </a:blip>
          <a:srcRect b="0" l="0" r="0" t="0"/>
          <a:stretch/>
        </p:blipFill>
        <p:spPr>
          <a:xfrm>
            <a:off x="120942" y="268430"/>
            <a:ext cx="6670523" cy="6160966"/>
          </a:xfrm>
          <a:prstGeom prst="rect">
            <a:avLst/>
          </a:prstGeom>
          <a:noFill/>
          <a:ln>
            <a:noFill/>
          </a:ln>
        </p:spPr>
      </p:pic>
      <p:sp>
        <p:nvSpPr>
          <p:cNvPr id="408" name="Google Shape;408;p48"/>
          <p:cNvSpPr/>
          <p:nvPr/>
        </p:nvSpPr>
        <p:spPr>
          <a:xfrm>
            <a:off x="5429324" y="5929330"/>
            <a:ext cx="4643398" cy="830997"/>
          </a:xfrm>
          <a:prstGeom prst="rect">
            <a:avLst/>
          </a:prstGeom>
          <a:solidFill>
            <a:srgbClr val="FBFAF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rgbClr val="FF0000"/>
                </a:solidFill>
                <a:latin typeface="Times New Roman"/>
                <a:ea typeface="Times New Roman"/>
                <a:cs typeface="Times New Roman"/>
                <a:sym typeface="Times New Roman"/>
              </a:rPr>
              <a:t>AKI-induced distant organ effects. (Scheel, 2008)</a:t>
            </a:r>
            <a:endParaRPr b="1" sz="2400">
              <a:solidFill>
                <a:srgbClr val="FF0000"/>
              </a:solidFill>
              <a:latin typeface="Times New Roman"/>
              <a:ea typeface="Times New Roman"/>
              <a:cs typeface="Times New Roman"/>
              <a:sym typeface="Times New Roman"/>
            </a:endParaRPr>
          </a:p>
        </p:txBody>
      </p:sp>
      <p:sp>
        <p:nvSpPr>
          <p:cNvPr id="409" name="Google Shape;409;p48"/>
          <p:cNvSpPr txBox="1"/>
          <p:nvPr/>
        </p:nvSpPr>
        <p:spPr>
          <a:xfrm>
            <a:off x="5653862" y="142852"/>
            <a:ext cx="3847356" cy="707886"/>
          </a:xfrm>
          <a:prstGeom prst="rect">
            <a:avLst/>
          </a:prstGeom>
          <a:solidFill>
            <a:srgbClr val="FBFAF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FF0000"/>
                </a:solidFill>
                <a:latin typeface="Times New Roman"/>
                <a:ea typeface="Times New Roman"/>
                <a:cs typeface="Times New Roman"/>
                <a:sym typeface="Times New Roman"/>
              </a:rPr>
              <a:t>Suite à un AKI tous les organes peuvent être touchés.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9"/>
          <p:cNvSpPr txBox="1"/>
          <p:nvPr>
            <p:ph type="title"/>
          </p:nvPr>
        </p:nvSpPr>
        <p:spPr>
          <a:xfrm>
            <a:off x="514350" y="274638"/>
            <a:ext cx="92583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15" name="Google Shape;415;p49"/>
          <p:cNvSpPr txBox="1"/>
          <p:nvPr>
            <p:ph idx="1" type="body"/>
          </p:nvPr>
        </p:nvSpPr>
        <p:spPr>
          <a:xfrm>
            <a:off x="514350" y="1535113"/>
            <a:ext cx="4545212"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t/>
            </a:r>
            <a:endParaRPr/>
          </a:p>
        </p:txBody>
      </p:sp>
      <p:sp>
        <p:nvSpPr>
          <p:cNvPr id="416" name="Google Shape;416;p49"/>
          <p:cNvSpPr txBox="1"/>
          <p:nvPr>
            <p:ph idx="2" type="body"/>
          </p:nvPr>
        </p:nvSpPr>
        <p:spPr>
          <a:xfrm>
            <a:off x="514350" y="2174875"/>
            <a:ext cx="4545212" cy="3951288"/>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p:txBody>
      </p:sp>
      <p:sp>
        <p:nvSpPr>
          <p:cNvPr id="417" name="Google Shape;417;p49"/>
          <p:cNvSpPr txBox="1"/>
          <p:nvPr>
            <p:ph idx="3" type="body"/>
          </p:nvPr>
        </p:nvSpPr>
        <p:spPr>
          <a:xfrm>
            <a:off x="5225655" y="1535113"/>
            <a:ext cx="4546997"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t/>
            </a:r>
            <a:endParaRPr/>
          </a:p>
        </p:txBody>
      </p:sp>
      <p:sp>
        <p:nvSpPr>
          <p:cNvPr id="418" name="Google Shape;418;p49"/>
          <p:cNvSpPr txBox="1"/>
          <p:nvPr>
            <p:ph idx="4" type="body"/>
          </p:nvPr>
        </p:nvSpPr>
        <p:spPr>
          <a:xfrm>
            <a:off x="5225655" y="2174875"/>
            <a:ext cx="4546997" cy="3951288"/>
          </a:xfrm>
          <a:prstGeom prst="rect">
            <a:avLst/>
          </a:prstGeom>
          <a:noFill/>
          <a:ln>
            <a:noFill/>
          </a:ln>
        </p:spPr>
        <p:txBody>
          <a:bodyPr anchorCtr="0" anchor="t" bIns="45700" lIns="91425" spcFirstLastPara="1" rIns="91425" wrap="square" tIns="45700">
            <a:normAutofit/>
          </a:bodyPr>
          <a:lstStyle/>
          <a:p>
            <a:pPr indent="-190500" lvl="0" marL="342900" rtl="0" algn="l">
              <a:spcBef>
                <a:spcPts val="0"/>
              </a:spcBef>
              <a:spcAft>
                <a:spcPts val="0"/>
              </a:spcAft>
              <a:buClr>
                <a:schemeClr val="dk1"/>
              </a:buClr>
              <a:buSzPts val="2400"/>
              <a:buNone/>
            </a:pPr>
            <a:r>
              <a:t/>
            </a:r>
            <a:endParaRPr/>
          </a:p>
        </p:txBody>
      </p:sp>
      <p:pic>
        <p:nvPicPr>
          <p:cNvPr descr="http://image.slidesharecdn.com/akipresentation-130916061904-phpapp02/95/acute-kidney-injury-15-638.jpg?cb=1379330551" id="419" name="Google Shape;419;p49"/>
          <p:cNvPicPr preferRelativeResize="0"/>
          <p:nvPr/>
        </p:nvPicPr>
        <p:blipFill rotWithShape="1">
          <a:blip r:embed="rId3">
            <a:alphaModFix/>
          </a:blip>
          <a:srcRect b="0" l="0" r="0" t="0"/>
          <a:stretch/>
        </p:blipFill>
        <p:spPr>
          <a:xfrm>
            <a:off x="342900" y="533400"/>
            <a:ext cx="9772650" cy="59436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1071534" y="228407"/>
            <a:ext cx="8352928"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4000">
                <a:solidFill>
                  <a:srgbClr val="C00000"/>
                </a:solidFill>
                <a:latin typeface="Comic Sans MS"/>
                <a:ea typeface="Comic Sans MS"/>
                <a:cs typeface="Comic Sans MS"/>
                <a:sym typeface="Comic Sans MS"/>
              </a:rPr>
              <a:t>Exploration biologique de la fonction rénale </a:t>
            </a:r>
            <a:endParaRPr b="1" sz="4000">
              <a:solidFill>
                <a:srgbClr val="C00000"/>
              </a:solidFill>
              <a:latin typeface="Comic Sans MS"/>
              <a:ea typeface="Comic Sans MS"/>
              <a:cs typeface="Comic Sans MS"/>
              <a:sym typeface="Comic Sans MS"/>
            </a:endParaRPr>
          </a:p>
        </p:txBody>
      </p:sp>
      <p:sp>
        <p:nvSpPr>
          <p:cNvPr id="115" name="Google Shape;115;p5"/>
          <p:cNvSpPr/>
          <p:nvPr/>
        </p:nvSpPr>
        <p:spPr>
          <a:xfrm>
            <a:off x="146448" y="1812748"/>
            <a:ext cx="8568952" cy="4616648"/>
          </a:xfrm>
          <a:prstGeom prst="rect">
            <a:avLst/>
          </a:prstGeom>
          <a:noFill/>
          <a:ln>
            <a:noFill/>
          </a:ln>
        </p:spPr>
        <p:txBody>
          <a:bodyPr anchorCtr="0" anchor="ctr" bIns="45700" lIns="91425" spcFirstLastPara="1" rIns="91425" wrap="square" tIns="45700">
            <a:spAutoFit/>
          </a:bodyPr>
          <a:lstStyle/>
          <a:p>
            <a:pPr indent="-152400" lvl="0" marL="0" marR="0" rtl="0" algn="l">
              <a:lnSpc>
                <a:spcPct val="150000"/>
              </a:lnSpc>
              <a:spcBef>
                <a:spcPts val="0"/>
              </a:spcBef>
              <a:spcAft>
                <a:spcPts val="0"/>
              </a:spcAft>
              <a:buClr>
                <a:schemeClr val="dk1"/>
              </a:buClr>
              <a:buSzPts val="2400"/>
              <a:buFont typeface="Georgia"/>
              <a:buChar char="•"/>
            </a:pPr>
            <a:r>
              <a:rPr b="1" i="0" lang="fr-FR" sz="2400" u="none" cap="none" strike="noStrike">
                <a:solidFill>
                  <a:schemeClr val="dk1"/>
                </a:solidFill>
                <a:latin typeface="Georgia"/>
                <a:ea typeface="Georgia"/>
                <a:cs typeface="Georgia"/>
                <a:sym typeface="Georgia"/>
              </a:rPr>
              <a:t>   Examen direct des urines (aspect et odeur)</a:t>
            </a:r>
            <a:endParaRPr b="1" i="0" sz="1400" u="none" cap="none" strike="noStrike">
              <a:solidFill>
                <a:schemeClr val="dk1"/>
              </a:solidFill>
              <a:latin typeface="Georgia"/>
              <a:ea typeface="Georgia"/>
              <a:cs typeface="Georgia"/>
              <a:sym typeface="Georgia"/>
            </a:endParaRPr>
          </a:p>
          <a:p>
            <a:pPr indent="-152400" lvl="0" marL="0" marR="0" rtl="0" algn="l">
              <a:lnSpc>
                <a:spcPct val="150000"/>
              </a:lnSpc>
              <a:spcBef>
                <a:spcPts val="0"/>
              </a:spcBef>
              <a:spcAft>
                <a:spcPts val="0"/>
              </a:spcAft>
              <a:buClr>
                <a:schemeClr val="dk1"/>
              </a:buClr>
              <a:buSzPts val="2400"/>
              <a:buFont typeface="Georgia"/>
              <a:buChar char="•"/>
            </a:pPr>
            <a:r>
              <a:rPr b="1" i="0" lang="fr-FR" sz="2400" u="none" cap="none" strike="noStrike">
                <a:solidFill>
                  <a:schemeClr val="dk1"/>
                </a:solidFill>
                <a:latin typeface="Georgia"/>
                <a:ea typeface="Georgia"/>
                <a:cs typeface="Georgia"/>
                <a:sym typeface="Georgia"/>
              </a:rPr>
              <a:t>   Le dosage de l’urée  sanguine et urinaire ;</a:t>
            </a:r>
            <a:endParaRPr b="1" i="0" sz="1400" u="none" cap="none" strike="noStrike">
              <a:solidFill>
                <a:schemeClr val="dk1"/>
              </a:solidFill>
              <a:latin typeface="Georgia"/>
              <a:ea typeface="Georgia"/>
              <a:cs typeface="Georgia"/>
              <a:sym typeface="Georgia"/>
            </a:endParaRPr>
          </a:p>
          <a:p>
            <a:pPr indent="-152400" lvl="0" marL="0" marR="0" rtl="0" algn="l">
              <a:lnSpc>
                <a:spcPct val="150000"/>
              </a:lnSpc>
              <a:spcBef>
                <a:spcPts val="0"/>
              </a:spcBef>
              <a:spcAft>
                <a:spcPts val="0"/>
              </a:spcAft>
              <a:buClr>
                <a:schemeClr val="dk1"/>
              </a:buClr>
              <a:buSzPts val="2400"/>
              <a:buFont typeface="Georgia"/>
              <a:buChar char="•"/>
            </a:pPr>
            <a:r>
              <a:rPr b="1" i="0" lang="fr-FR" sz="2400" u="none" cap="none" strike="noStrike">
                <a:solidFill>
                  <a:schemeClr val="dk1"/>
                </a:solidFill>
                <a:latin typeface="Georgia"/>
                <a:ea typeface="Georgia"/>
                <a:cs typeface="Georgia"/>
                <a:sym typeface="Georgia"/>
              </a:rPr>
              <a:t>   Le dosage de la créatinine sanguine et urinaire ;</a:t>
            </a:r>
            <a:endParaRPr b="1" i="0" sz="1400" u="none" cap="none" strike="noStrike">
              <a:solidFill>
                <a:schemeClr val="dk1"/>
              </a:solidFill>
              <a:latin typeface="Georgia"/>
              <a:ea typeface="Georgia"/>
              <a:cs typeface="Georgia"/>
              <a:sym typeface="Georgia"/>
            </a:endParaRPr>
          </a:p>
          <a:p>
            <a:pPr indent="-152400" lvl="0" marL="0" marR="0" rtl="0" algn="l">
              <a:spcBef>
                <a:spcPts val="0"/>
              </a:spcBef>
              <a:spcAft>
                <a:spcPts val="0"/>
              </a:spcAft>
              <a:buClr>
                <a:schemeClr val="dk1"/>
              </a:buClr>
              <a:buSzPts val="2400"/>
              <a:buFont typeface="Georgia"/>
              <a:buChar char="•"/>
            </a:pPr>
            <a:r>
              <a:rPr b="1" i="0" lang="fr-FR" sz="2400" u="none" cap="none" strike="noStrike">
                <a:solidFill>
                  <a:schemeClr val="dk1"/>
                </a:solidFill>
                <a:latin typeface="Georgia"/>
                <a:ea typeface="Georgia"/>
                <a:cs typeface="Georgia"/>
                <a:sym typeface="Georgia"/>
              </a:rPr>
              <a:t>   L’estimation du débit de filtration glomérulaire       </a:t>
            </a:r>
            <a:r>
              <a:rPr b="1" i="0" lang="fr-FR" sz="2400" u="none" cap="none" strike="noStrike">
                <a:solidFill>
                  <a:schemeClr val="dk1"/>
                </a:solidFill>
                <a:latin typeface="Georgia"/>
                <a:ea typeface="Georgia"/>
                <a:cs typeface="Georgia"/>
                <a:sym typeface="Georgia"/>
              </a:rPr>
              <a:t>     	 </a:t>
            </a:r>
            <a:r>
              <a:rPr b="1" i="0" lang="fr-FR" sz="2400" u="none" cap="none" strike="noStrike">
                <a:solidFill>
                  <a:schemeClr val="dk1"/>
                </a:solidFill>
                <a:latin typeface="Georgia"/>
                <a:ea typeface="Georgia"/>
                <a:cs typeface="Georgia"/>
                <a:sym typeface="Georgia"/>
              </a:rPr>
              <a:t>( DFG ou GFR) </a:t>
            </a:r>
            <a:endParaRPr b="1" i="0" sz="1400" u="none" cap="none" strike="noStrike">
              <a:solidFill>
                <a:schemeClr val="dk1"/>
              </a:solidFill>
              <a:latin typeface="Georgia"/>
              <a:ea typeface="Georgia"/>
              <a:cs typeface="Georgia"/>
              <a:sym typeface="Georgia"/>
            </a:endParaRPr>
          </a:p>
          <a:p>
            <a:pPr indent="0" lvl="0" marL="0" marR="0" rtl="0" algn="l">
              <a:spcBef>
                <a:spcPts val="0"/>
              </a:spcBef>
              <a:spcAft>
                <a:spcPts val="0"/>
              </a:spcAft>
              <a:buClr>
                <a:schemeClr val="dk1"/>
              </a:buClr>
              <a:buSzPts val="2400"/>
              <a:buFont typeface="Georgia"/>
              <a:buNone/>
            </a:pPr>
            <a:r>
              <a:rPr b="1" i="0" lang="fr-FR" sz="2400" u="none" cap="none" strike="noStrike">
                <a:solidFill>
                  <a:schemeClr val="dk1"/>
                </a:solidFill>
                <a:latin typeface="Georgia"/>
                <a:ea typeface="Georgia"/>
                <a:cs typeface="Georgia"/>
                <a:sym typeface="Georgia"/>
              </a:rPr>
              <a:t>     par  le calcul de la clairance de la créatinine ;</a:t>
            </a:r>
            <a:endParaRPr b="1" i="0" sz="1400" u="none" cap="none" strike="noStrike">
              <a:solidFill>
                <a:schemeClr val="dk1"/>
              </a:solidFill>
              <a:latin typeface="Georgia"/>
              <a:ea typeface="Georgia"/>
              <a:cs typeface="Georgia"/>
              <a:sym typeface="Georgia"/>
            </a:endParaRPr>
          </a:p>
          <a:p>
            <a:pPr indent="-152400" lvl="0" marL="0" marR="0" rtl="0" algn="l">
              <a:lnSpc>
                <a:spcPct val="150000"/>
              </a:lnSpc>
              <a:spcBef>
                <a:spcPts val="0"/>
              </a:spcBef>
              <a:spcAft>
                <a:spcPts val="0"/>
              </a:spcAft>
              <a:buClr>
                <a:schemeClr val="dk1"/>
              </a:buClr>
              <a:buSzPts val="2400"/>
              <a:buFont typeface="Georgia"/>
              <a:buChar char="•"/>
            </a:pPr>
            <a:r>
              <a:rPr b="1" i="0" lang="fr-FR" sz="2400" u="none" cap="none" strike="noStrike">
                <a:solidFill>
                  <a:schemeClr val="dk1"/>
                </a:solidFill>
                <a:latin typeface="Georgia"/>
                <a:ea typeface="Georgia"/>
                <a:cs typeface="Georgia"/>
                <a:sym typeface="Georgia"/>
              </a:rPr>
              <a:t>   L’ionogramme sanguin et urinaire ;</a:t>
            </a:r>
            <a:endParaRPr b="1" i="0" sz="1400" u="none" cap="none" strike="noStrike">
              <a:solidFill>
                <a:schemeClr val="dk1"/>
              </a:solidFill>
              <a:latin typeface="Georgia"/>
              <a:ea typeface="Georgia"/>
              <a:cs typeface="Georgia"/>
              <a:sym typeface="Georgia"/>
            </a:endParaRPr>
          </a:p>
          <a:p>
            <a:pPr indent="-152400" lvl="0" marL="0" marR="0" rtl="0" algn="l">
              <a:lnSpc>
                <a:spcPct val="150000"/>
              </a:lnSpc>
              <a:spcBef>
                <a:spcPts val="0"/>
              </a:spcBef>
              <a:spcAft>
                <a:spcPts val="0"/>
              </a:spcAft>
              <a:buClr>
                <a:schemeClr val="dk1"/>
              </a:buClr>
              <a:buSzPts val="2400"/>
              <a:buFont typeface="Georgia"/>
              <a:buChar char="•"/>
            </a:pPr>
            <a:r>
              <a:rPr b="1" i="0" lang="fr-FR" sz="2400" u="none" cap="none" strike="noStrike">
                <a:solidFill>
                  <a:schemeClr val="dk1"/>
                </a:solidFill>
                <a:latin typeface="Georgia"/>
                <a:ea typeface="Georgia"/>
                <a:cs typeface="Georgia"/>
                <a:sym typeface="Georgia"/>
              </a:rPr>
              <a:t>   La recherche d’une protéinurie ;</a:t>
            </a:r>
            <a:endParaRPr b="1" i="0" sz="1400" u="none" cap="none" strike="noStrike">
              <a:solidFill>
                <a:schemeClr val="dk1"/>
              </a:solidFill>
              <a:latin typeface="Georgia"/>
              <a:ea typeface="Georgia"/>
              <a:cs typeface="Georgia"/>
              <a:sym typeface="Georgia"/>
            </a:endParaRPr>
          </a:p>
          <a:p>
            <a:pPr indent="-152400" lvl="0" marL="0" marR="0" rtl="0" algn="l">
              <a:lnSpc>
                <a:spcPct val="150000"/>
              </a:lnSpc>
              <a:spcBef>
                <a:spcPts val="0"/>
              </a:spcBef>
              <a:spcAft>
                <a:spcPts val="0"/>
              </a:spcAft>
              <a:buClr>
                <a:schemeClr val="dk1"/>
              </a:buClr>
              <a:buSzPts val="2400"/>
              <a:buFont typeface="Georgia"/>
              <a:buChar char="•"/>
            </a:pPr>
            <a:r>
              <a:rPr b="1" i="0" lang="fr-FR" sz="2400" u="none" cap="none" strike="noStrike">
                <a:solidFill>
                  <a:schemeClr val="dk1"/>
                </a:solidFill>
                <a:latin typeface="Georgia"/>
                <a:ea typeface="Georgia"/>
                <a:cs typeface="Georgia"/>
                <a:sym typeface="Georgia"/>
              </a:rPr>
              <a:t>   L’étude du sédiment urinaire. </a:t>
            </a:r>
            <a:endParaRPr b="1" i="0" sz="3200" u="none" cap="none" strike="noStrike">
              <a:solidFill>
                <a:schemeClr val="dk1"/>
              </a:solidFill>
              <a:latin typeface="Georgia"/>
              <a:ea typeface="Georgia"/>
              <a:cs typeface="Georgia"/>
              <a:sym typeface="Georgia"/>
            </a:endParaRPr>
          </a:p>
        </p:txBody>
      </p:sp>
      <p:pic>
        <p:nvPicPr>
          <p:cNvPr descr="Ablation du rein (néphrectomie) : indications, risques, conséquences ?" id="116" name="Google Shape;116;p5"/>
          <p:cNvPicPr preferRelativeResize="0"/>
          <p:nvPr/>
        </p:nvPicPr>
        <p:blipFill rotWithShape="1">
          <a:blip r:embed="rId3">
            <a:alphaModFix/>
          </a:blip>
          <a:srcRect b="0" l="0" r="0" t="0"/>
          <a:stretch/>
        </p:blipFill>
        <p:spPr>
          <a:xfrm>
            <a:off x="7715268" y="4357750"/>
            <a:ext cx="2500330" cy="242883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50"/>
          <p:cNvPicPr preferRelativeResize="0"/>
          <p:nvPr/>
        </p:nvPicPr>
        <p:blipFill rotWithShape="1">
          <a:blip r:embed="rId3">
            <a:alphaModFix/>
          </a:blip>
          <a:srcRect b="0" l="0" r="0" t="0"/>
          <a:stretch/>
        </p:blipFill>
        <p:spPr>
          <a:xfrm>
            <a:off x="714344" y="1000108"/>
            <a:ext cx="8929750" cy="5643602"/>
          </a:xfrm>
          <a:prstGeom prst="rect">
            <a:avLst/>
          </a:prstGeom>
          <a:noFill/>
          <a:ln>
            <a:noFill/>
          </a:ln>
          <a:effectLst>
            <a:outerShdw blurRad="292100" rotWithShape="0" algn="tl" dir="2700000" dist="139700">
              <a:srgbClr val="333333">
                <a:alpha val="64705"/>
              </a:srgbClr>
            </a:outerShdw>
          </a:effectLst>
        </p:spPr>
      </p:pic>
      <p:sp>
        <p:nvSpPr>
          <p:cNvPr id="425" name="Google Shape;425;p50"/>
          <p:cNvSpPr txBox="1"/>
          <p:nvPr/>
        </p:nvSpPr>
        <p:spPr>
          <a:xfrm>
            <a:off x="785782" y="3143248"/>
            <a:ext cx="250033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FF0000"/>
                </a:solidFill>
                <a:latin typeface="Times New Roman"/>
                <a:ea typeface="Times New Roman"/>
                <a:cs typeface="Times New Roman"/>
                <a:sym typeface="Times New Roman"/>
              </a:rPr>
              <a:t>AKI   PRE RENALE </a:t>
            </a:r>
            <a:endParaRPr b="1" sz="2000">
              <a:solidFill>
                <a:srgbClr val="FF0000"/>
              </a:solidFill>
              <a:latin typeface="Times New Roman"/>
              <a:ea typeface="Times New Roman"/>
              <a:cs typeface="Times New Roman"/>
              <a:sym typeface="Times New Roman"/>
            </a:endParaRPr>
          </a:p>
        </p:txBody>
      </p:sp>
      <p:sp>
        <p:nvSpPr>
          <p:cNvPr id="426" name="Google Shape;426;p50"/>
          <p:cNvSpPr txBox="1"/>
          <p:nvPr/>
        </p:nvSpPr>
        <p:spPr>
          <a:xfrm>
            <a:off x="714344" y="1357298"/>
            <a:ext cx="235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FF0000"/>
                </a:solidFill>
                <a:latin typeface="Times New Roman"/>
                <a:ea typeface="Times New Roman"/>
                <a:cs typeface="Times New Roman"/>
                <a:sym typeface="Times New Roman"/>
              </a:rPr>
              <a:t>AKI  POST RENALE </a:t>
            </a:r>
            <a:endParaRPr b="1" sz="1800">
              <a:solidFill>
                <a:srgbClr val="FF0000"/>
              </a:solidFill>
              <a:latin typeface="Times New Roman"/>
              <a:ea typeface="Times New Roman"/>
              <a:cs typeface="Times New Roman"/>
              <a:sym typeface="Times New Roman"/>
            </a:endParaRPr>
          </a:p>
        </p:txBody>
      </p:sp>
      <p:sp>
        <p:nvSpPr>
          <p:cNvPr id="427" name="Google Shape;427;p50"/>
          <p:cNvSpPr txBox="1"/>
          <p:nvPr/>
        </p:nvSpPr>
        <p:spPr>
          <a:xfrm>
            <a:off x="642906" y="4643446"/>
            <a:ext cx="271464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FF0000"/>
                </a:solidFill>
                <a:latin typeface="Times New Roman"/>
                <a:ea typeface="Times New Roman"/>
                <a:cs typeface="Times New Roman"/>
                <a:sym typeface="Times New Roman"/>
              </a:rPr>
              <a:t>AKI  ORGANIQUE</a:t>
            </a:r>
            <a:endParaRPr b="1" sz="2000">
              <a:solidFill>
                <a:srgbClr val="FF0000"/>
              </a:solidFill>
              <a:latin typeface="Times New Roman"/>
              <a:ea typeface="Times New Roman"/>
              <a:cs typeface="Times New Roman"/>
              <a:sym typeface="Times New Roman"/>
            </a:endParaRPr>
          </a:p>
        </p:txBody>
      </p:sp>
      <p:sp>
        <p:nvSpPr>
          <p:cNvPr id="428" name="Google Shape;428;p50"/>
          <p:cNvSpPr txBox="1"/>
          <p:nvPr/>
        </p:nvSpPr>
        <p:spPr>
          <a:xfrm>
            <a:off x="2071666" y="71414"/>
            <a:ext cx="642942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4000">
                <a:solidFill>
                  <a:srgbClr val="C00000"/>
                </a:solidFill>
                <a:latin typeface="Times New Roman"/>
                <a:ea typeface="Times New Roman"/>
                <a:cs typeface="Times New Roman"/>
                <a:sym typeface="Times New Roman"/>
              </a:rPr>
              <a:t>AKI  ETIOLOGIES </a:t>
            </a:r>
            <a:endParaRPr b="1" sz="4000">
              <a:solidFill>
                <a:srgbClr val="C00000"/>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aphicFrame>
        <p:nvGraphicFramePr>
          <p:cNvPr id="433" name="Google Shape;433;p51"/>
          <p:cNvGraphicFramePr/>
          <p:nvPr/>
        </p:nvGraphicFramePr>
        <p:xfrm>
          <a:off x="285716" y="1214422"/>
          <a:ext cx="3000000" cy="3000000"/>
        </p:xfrm>
        <a:graphic>
          <a:graphicData uri="http://schemas.openxmlformats.org/drawingml/2006/table">
            <a:tbl>
              <a:tblPr>
                <a:noFill/>
                <a:tableStyleId>{968C06B2-3CD9-409B-AF2C-86F95869B5AA}</a:tableStyleId>
              </a:tblPr>
              <a:tblGrid>
                <a:gridCol w="4591775"/>
                <a:gridCol w="2334800"/>
                <a:gridCol w="2931875"/>
              </a:tblGrid>
              <a:tr h="979775">
                <a:tc>
                  <a:txBody>
                    <a:bodyPr/>
                    <a:lstStyle/>
                    <a:p>
                      <a:pPr indent="0" lvl="0" marL="0" marR="0" rtl="0" algn="ctr">
                        <a:lnSpc>
                          <a:spcPct val="115000"/>
                        </a:lnSpc>
                        <a:spcBef>
                          <a:spcPts val="0"/>
                        </a:spcBef>
                        <a:spcAft>
                          <a:spcPts val="0"/>
                        </a:spcAft>
                        <a:buNone/>
                      </a:pPr>
                      <a:r>
                        <a:t/>
                      </a:r>
                      <a:endParaRPr sz="1600" u="none" cap="none" strike="noStrike"/>
                    </a:p>
                    <a:p>
                      <a:pPr indent="0" lvl="0" marL="0" marR="0" rtl="0" algn="ctr">
                        <a:lnSpc>
                          <a:spcPct val="115000"/>
                        </a:lnSpc>
                        <a:spcBef>
                          <a:spcPts val="0"/>
                        </a:spcBef>
                        <a:spcAft>
                          <a:spcPts val="0"/>
                        </a:spcAft>
                        <a:buNone/>
                      </a:pPr>
                      <a:r>
                        <a:rPr b="1" lang="fr-FR" sz="2400" u="none" cap="none" strike="noStrike">
                          <a:solidFill>
                            <a:srgbClr val="0070C0"/>
                          </a:solidFill>
                        </a:rPr>
                        <a:t>Paramètres biologiques</a:t>
                      </a:r>
                      <a:endParaRPr b="1" sz="2000" u="none" cap="none" strike="noStrike">
                        <a:solidFill>
                          <a:srgbClr val="0070C0"/>
                        </a:solidFill>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t/>
                      </a:r>
                      <a:endParaRPr sz="1600" u="none" cap="none" strike="noStrike"/>
                    </a:p>
                    <a:p>
                      <a:pPr indent="0" lvl="0" marL="0" marR="0" rtl="0" algn="ctr">
                        <a:lnSpc>
                          <a:spcPct val="115000"/>
                        </a:lnSpc>
                        <a:spcBef>
                          <a:spcPts val="0"/>
                        </a:spcBef>
                        <a:spcAft>
                          <a:spcPts val="0"/>
                        </a:spcAft>
                        <a:buNone/>
                      </a:pPr>
                      <a:r>
                        <a:rPr b="1" lang="fr-FR" sz="2800" u="none" cap="none" strike="noStrike">
                          <a:solidFill>
                            <a:srgbClr val="002060"/>
                          </a:solidFill>
                        </a:rPr>
                        <a:t>IRA Pré rénale</a:t>
                      </a:r>
                      <a:endParaRPr/>
                    </a:p>
                    <a:p>
                      <a:pPr indent="0" lvl="0" marL="0" marR="0" rtl="0" algn="ctr">
                        <a:lnSpc>
                          <a:spcPct val="115000"/>
                        </a:lnSpc>
                        <a:spcBef>
                          <a:spcPts val="0"/>
                        </a:spcBef>
                        <a:spcAft>
                          <a:spcPts val="0"/>
                        </a:spcAft>
                        <a:buNone/>
                      </a:pPr>
                      <a:r>
                        <a:rPr b="1" lang="fr-FR" sz="2800" u="none" cap="none" strike="noStrike">
                          <a:solidFill>
                            <a:srgbClr val="002060"/>
                          </a:solidFill>
                        </a:rPr>
                        <a:t>Fonctionnelle </a:t>
                      </a:r>
                      <a:endParaRPr b="1" sz="2400" u="none" cap="none" strike="noStrike">
                        <a:solidFill>
                          <a:srgbClr val="002060"/>
                        </a:solidFill>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None/>
                      </a:pPr>
                      <a:r>
                        <a:t/>
                      </a:r>
                      <a:endParaRPr sz="1600" u="none" cap="none" strike="noStrike"/>
                    </a:p>
                    <a:p>
                      <a:pPr indent="0" lvl="0" marL="0" marR="0" rtl="0" algn="ctr">
                        <a:lnSpc>
                          <a:spcPct val="115000"/>
                        </a:lnSpc>
                        <a:spcBef>
                          <a:spcPts val="0"/>
                        </a:spcBef>
                        <a:spcAft>
                          <a:spcPts val="0"/>
                        </a:spcAft>
                        <a:buNone/>
                      </a:pPr>
                      <a:r>
                        <a:rPr b="1" lang="fr-FR" sz="2800" u="none" cap="none" strike="noStrike">
                          <a:solidFill>
                            <a:srgbClr val="C00000"/>
                          </a:solidFill>
                        </a:rPr>
                        <a:t>IRA  Organique </a:t>
                      </a:r>
                      <a:endParaRPr b="1" sz="2400" u="none" cap="none" strike="noStrike">
                        <a:solidFill>
                          <a:srgbClr val="C00000"/>
                        </a:solidFill>
                        <a:latin typeface="Calibri"/>
                        <a:ea typeface="Calibri"/>
                        <a:cs typeface="Calibri"/>
                        <a:sym typeface="Calibri"/>
                      </a:endParaRPr>
                    </a:p>
                  </a:txBody>
                  <a:tcPr marT="0" marB="0" marR="68575" marL="68575"/>
                </a:tc>
              </a:tr>
              <a:tr h="3806575">
                <a:tc>
                  <a:txBody>
                    <a:bodyPr/>
                    <a:lstStyle/>
                    <a:p>
                      <a:pPr indent="0" lvl="0" marL="0" marR="0" rtl="0" algn="l">
                        <a:lnSpc>
                          <a:spcPct val="150000"/>
                        </a:lnSpc>
                        <a:spcBef>
                          <a:spcPts val="0"/>
                        </a:spcBef>
                        <a:spcAft>
                          <a:spcPts val="0"/>
                        </a:spcAft>
                        <a:buNone/>
                      </a:pPr>
                      <a:r>
                        <a:rPr b="1" lang="fr-FR" sz="2000" u="none" cap="none" strike="noStrike"/>
                        <a:t>Na urinaire (meq /l ou mmol/l)</a:t>
                      </a:r>
                      <a:endParaRPr b="1" sz="1800" u="none" cap="none" strike="noStrike"/>
                    </a:p>
                    <a:p>
                      <a:pPr indent="0" lvl="0" marL="0" marR="0" rtl="0" algn="l">
                        <a:lnSpc>
                          <a:spcPct val="150000"/>
                        </a:lnSpc>
                        <a:spcBef>
                          <a:spcPts val="0"/>
                        </a:spcBef>
                        <a:spcAft>
                          <a:spcPts val="0"/>
                        </a:spcAft>
                        <a:buNone/>
                      </a:pPr>
                      <a:r>
                        <a:rPr b="1" lang="fr-FR" sz="2000" u="none" cap="none" strike="noStrike"/>
                        <a:t>FENa (%)</a:t>
                      </a:r>
                      <a:endParaRPr/>
                    </a:p>
                    <a:p>
                      <a:pPr indent="0" lvl="0" marL="0" marR="0" rtl="0" algn="l">
                        <a:lnSpc>
                          <a:spcPct val="150000"/>
                        </a:lnSpc>
                        <a:spcBef>
                          <a:spcPts val="0"/>
                        </a:spcBef>
                        <a:spcAft>
                          <a:spcPts val="0"/>
                        </a:spcAft>
                        <a:buNone/>
                      </a:pPr>
                      <a:r>
                        <a:t/>
                      </a:r>
                      <a:endParaRPr b="1" sz="1050" u="none" cap="none" strike="noStrike"/>
                    </a:p>
                    <a:p>
                      <a:pPr indent="0" lvl="0" marL="0" marR="0" rtl="0" algn="l">
                        <a:lnSpc>
                          <a:spcPct val="150000"/>
                        </a:lnSpc>
                        <a:spcBef>
                          <a:spcPts val="0"/>
                        </a:spcBef>
                        <a:spcAft>
                          <a:spcPts val="0"/>
                        </a:spcAft>
                        <a:buNone/>
                      </a:pPr>
                      <a:r>
                        <a:rPr b="1" lang="fr-FR" sz="2000" u="none" cap="none" strike="noStrike"/>
                        <a:t>Osmolalité urinaire (mOsm/Kg d’eau)</a:t>
                      </a:r>
                      <a:endParaRPr b="1" sz="1800" u="none" cap="none" strike="noStrike"/>
                    </a:p>
                    <a:p>
                      <a:pPr indent="0" lvl="0" marL="0" marR="0" rtl="0" algn="l">
                        <a:lnSpc>
                          <a:spcPct val="150000"/>
                        </a:lnSpc>
                        <a:spcBef>
                          <a:spcPts val="0"/>
                        </a:spcBef>
                        <a:spcAft>
                          <a:spcPts val="0"/>
                        </a:spcAft>
                        <a:buNone/>
                      </a:pPr>
                      <a:r>
                        <a:t/>
                      </a:r>
                      <a:endParaRPr b="1" sz="1400" u="none" cap="none" strike="noStrike"/>
                    </a:p>
                    <a:p>
                      <a:pPr indent="0" lvl="0" marL="0" marR="0" rtl="0" algn="l">
                        <a:lnSpc>
                          <a:spcPct val="150000"/>
                        </a:lnSpc>
                        <a:spcBef>
                          <a:spcPts val="0"/>
                        </a:spcBef>
                        <a:spcAft>
                          <a:spcPts val="0"/>
                        </a:spcAft>
                        <a:buNone/>
                      </a:pPr>
                      <a:r>
                        <a:rPr b="1" lang="fr-FR" sz="2000" u="none" cap="none" strike="noStrike"/>
                        <a:t>Densité urinaire</a:t>
                      </a:r>
                      <a:endParaRPr b="1" sz="1800" u="none" cap="none" strike="noStrike"/>
                    </a:p>
                    <a:p>
                      <a:pPr indent="0" lvl="0" marL="0" marR="0" rtl="0" algn="l">
                        <a:lnSpc>
                          <a:spcPct val="150000"/>
                        </a:lnSpc>
                        <a:spcBef>
                          <a:spcPts val="0"/>
                        </a:spcBef>
                        <a:spcAft>
                          <a:spcPts val="0"/>
                        </a:spcAft>
                        <a:buNone/>
                      </a:pPr>
                      <a:r>
                        <a:t/>
                      </a:r>
                      <a:endParaRPr b="1" sz="1600" u="none" cap="none" strike="noStrike"/>
                    </a:p>
                    <a:p>
                      <a:pPr indent="0" lvl="0" marL="0" marR="0" rtl="0" algn="l">
                        <a:lnSpc>
                          <a:spcPct val="150000"/>
                        </a:lnSpc>
                        <a:spcBef>
                          <a:spcPts val="0"/>
                        </a:spcBef>
                        <a:spcAft>
                          <a:spcPts val="0"/>
                        </a:spcAft>
                        <a:buNone/>
                      </a:pPr>
                      <a:r>
                        <a:rPr b="1" lang="fr-FR" sz="2400" u="none" cap="none" strike="noStrike"/>
                        <a:t>Na</a:t>
                      </a:r>
                      <a:r>
                        <a:rPr b="1" baseline="-25000" lang="fr-FR" sz="2400" u="none" cap="none" strike="noStrike"/>
                        <a:t> urinaire</a:t>
                      </a:r>
                      <a:r>
                        <a:rPr b="1" lang="fr-FR" sz="2400" u="none" cap="none" strike="noStrike"/>
                        <a:t>/K </a:t>
                      </a:r>
                      <a:r>
                        <a:rPr b="1" baseline="-25000" lang="fr-FR" sz="2400" u="none" cap="none" strike="noStrike"/>
                        <a:t>urinaire      </a:t>
                      </a:r>
                      <a:r>
                        <a:rPr b="1" lang="fr-FR" sz="2400" u="none" cap="none" strike="noStrike"/>
                        <a:t>                         </a:t>
                      </a:r>
                      <a:endParaRPr b="1" sz="2000" u="none" cap="none" strike="noStrike"/>
                    </a:p>
                    <a:p>
                      <a:pPr indent="0" lvl="0" marL="0" marR="0" rtl="0" algn="l">
                        <a:lnSpc>
                          <a:spcPct val="150000"/>
                        </a:lnSpc>
                        <a:spcBef>
                          <a:spcPts val="0"/>
                        </a:spcBef>
                        <a:spcAft>
                          <a:spcPts val="0"/>
                        </a:spcAft>
                        <a:buNone/>
                      </a:pPr>
                      <a:r>
                        <a:t/>
                      </a:r>
                      <a:endParaRPr b="1" sz="1600" u="none" cap="none" strike="noStrike"/>
                    </a:p>
                    <a:p>
                      <a:pPr indent="0" lvl="0" marL="0" marR="0" rtl="0" algn="l">
                        <a:lnSpc>
                          <a:spcPct val="150000"/>
                        </a:lnSpc>
                        <a:spcBef>
                          <a:spcPts val="0"/>
                        </a:spcBef>
                        <a:spcAft>
                          <a:spcPts val="0"/>
                        </a:spcAft>
                        <a:buNone/>
                      </a:pPr>
                      <a:r>
                        <a:rPr b="1" lang="fr-FR" sz="2000" u="none" cap="none" strike="noStrike"/>
                        <a:t>Urée  </a:t>
                      </a:r>
                      <a:r>
                        <a:rPr b="1" baseline="-25000" lang="fr-FR" sz="2000" u="none" cap="none" strike="noStrike"/>
                        <a:t>plasmatique </a:t>
                      </a:r>
                      <a:r>
                        <a:rPr b="1" lang="fr-FR" sz="2000" u="none" cap="none" strike="noStrike"/>
                        <a:t>/créatinine </a:t>
                      </a:r>
                      <a:r>
                        <a:rPr b="1" baseline="-25000" lang="fr-FR" sz="2000" u="none" cap="none" strike="noStrike"/>
                        <a:t>plasmatique</a:t>
                      </a:r>
                      <a:endParaRPr b="1"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50000"/>
                        </a:lnSpc>
                        <a:spcBef>
                          <a:spcPts val="0"/>
                        </a:spcBef>
                        <a:spcAft>
                          <a:spcPts val="0"/>
                        </a:spcAft>
                        <a:buNone/>
                      </a:pPr>
                      <a:r>
                        <a:rPr b="1" lang="fr-FR" sz="2400" u="none" cap="none" strike="noStrike"/>
                        <a:t>&lt; 10</a:t>
                      </a:r>
                      <a:endParaRPr b="1" sz="2000" u="none" cap="none" strike="noStrike"/>
                    </a:p>
                    <a:p>
                      <a:pPr indent="0" lvl="0" marL="0" marR="0" rtl="0" algn="ctr">
                        <a:lnSpc>
                          <a:spcPct val="150000"/>
                        </a:lnSpc>
                        <a:spcBef>
                          <a:spcPts val="0"/>
                        </a:spcBef>
                        <a:spcAft>
                          <a:spcPts val="0"/>
                        </a:spcAft>
                        <a:buNone/>
                      </a:pPr>
                      <a:r>
                        <a:rPr b="1" lang="fr-FR" sz="2400" u="none" cap="none" strike="noStrike"/>
                        <a:t>&lt; 1</a:t>
                      </a:r>
                      <a:endParaRPr b="1" sz="2000" u="none" cap="none" strike="noStrike"/>
                    </a:p>
                    <a:p>
                      <a:pPr indent="0" lvl="0" marL="0" marR="0" rtl="0" algn="ctr">
                        <a:lnSpc>
                          <a:spcPct val="150000"/>
                        </a:lnSpc>
                        <a:spcBef>
                          <a:spcPts val="0"/>
                        </a:spcBef>
                        <a:spcAft>
                          <a:spcPts val="0"/>
                        </a:spcAft>
                        <a:buNone/>
                      </a:pPr>
                      <a:r>
                        <a:t/>
                      </a:r>
                      <a:endParaRPr b="1" sz="1100" u="none" cap="none" strike="noStrike"/>
                    </a:p>
                    <a:p>
                      <a:pPr indent="0" lvl="0" marL="0" marR="0" rtl="0" algn="ctr">
                        <a:lnSpc>
                          <a:spcPct val="150000"/>
                        </a:lnSpc>
                        <a:spcBef>
                          <a:spcPts val="0"/>
                        </a:spcBef>
                        <a:spcAft>
                          <a:spcPts val="0"/>
                        </a:spcAft>
                        <a:buNone/>
                      </a:pPr>
                      <a:r>
                        <a:rPr b="1" lang="fr-FR" sz="2000" u="none" cap="none" strike="noStrike"/>
                        <a:t>&gt; 500</a:t>
                      </a:r>
                      <a:endParaRPr b="1" sz="1800" u="none" cap="none" strike="noStrike"/>
                    </a:p>
                    <a:p>
                      <a:pPr indent="0" lvl="0" marL="0" marR="0" rtl="0" algn="ctr">
                        <a:lnSpc>
                          <a:spcPct val="150000"/>
                        </a:lnSpc>
                        <a:spcBef>
                          <a:spcPts val="0"/>
                        </a:spcBef>
                        <a:spcAft>
                          <a:spcPts val="0"/>
                        </a:spcAft>
                        <a:buNone/>
                      </a:pPr>
                      <a:r>
                        <a:t/>
                      </a:r>
                      <a:endParaRPr b="1" sz="1050" u="none" cap="none" strike="noStrike"/>
                    </a:p>
                    <a:p>
                      <a:pPr indent="0" lvl="0" marL="0" marR="0" rtl="0" algn="ctr">
                        <a:lnSpc>
                          <a:spcPct val="150000"/>
                        </a:lnSpc>
                        <a:spcBef>
                          <a:spcPts val="0"/>
                        </a:spcBef>
                        <a:spcAft>
                          <a:spcPts val="0"/>
                        </a:spcAft>
                        <a:buNone/>
                      </a:pPr>
                      <a:r>
                        <a:rPr b="1" lang="fr-FR" sz="2000" u="none" cap="none" strike="noStrike"/>
                        <a:t>&gt;1.020</a:t>
                      </a:r>
                      <a:endParaRPr b="1" sz="1800" u="none" cap="none" strike="noStrike"/>
                    </a:p>
                    <a:p>
                      <a:pPr indent="0" lvl="0" marL="0" marR="0" rtl="0" algn="ctr">
                        <a:lnSpc>
                          <a:spcPct val="150000"/>
                        </a:lnSpc>
                        <a:spcBef>
                          <a:spcPts val="0"/>
                        </a:spcBef>
                        <a:spcAft>
                          <a:spcPts val="0"/>
                        </a:spcAft>
                        <a:buNone/>
                      </a:pPr>
                      <a:r>
                        <a:t/>
                      </a:r>
                      <a:endParaRPr b="1" sz="1100" u="none" cap="none" strike="noStrike"/>
                    </a:p>
                    <a:p>
                      <a:pPr indent="0" lvl="0" marL="0" marR="0" rtl="0" algn="ctr">
                        <a:lnSpc>
                          <a:spcPct val="150000"/>
                        </a:lnSpc>
                        <a:spcBef>
                          <a:spcPts val="0"/>
                        </a:spcBef>
                        <a:spcAft>
                          <a:spcPts val="0"/>
                        </a:spcAft>
                        <a:buNone/>
                      </a:pPr>
                      <a:r>
                        <a:rPr b="1" lang="fr-FR" sz="2400" u="none" cap="none" strike="noStrike"/>
                        <a:t>&lt; 1</a:t>
                      </a:r>
                      <a:endParaRPr b="1" sz="2000" u="none" cap="none" strike="noStrike"/>
                    </a:p>
                    <a:p>
                      <a:pPr indent="0" lvl="0" marL="0" marR="0" rtl="0" algn="ctr">
                        <a:lnSpc>
                          <a:spcPct val="150000"/>
                        </a:lnSpc>
                        <a:spcBef>
                          <a:spcPts val="0"/>
                        </a:spcBef>
                        <a:spcAft>
                          <a:spcPts val="0"/>
                        </a:spcAft>
                        <a:buNone/>
                      </a:pPr>
                      <a:r>
                        <a:t/>
                      </a:r>
                      <a:endParaRPr b="1" sz="2000" u="none" cap="none" strike="noStrike"/>
                    </a:p>
                    <a:p>
                      <a:pPr indent="0" lvl="0" marL="0" marR="0" rtl="0" algn="ctr">
                        <a:lnSpc>
                          <a:spcPct val="150000"/>
                        </a:lnSpc>
                        <a:spcBef>
                          <a:spcPts val="0"/>
                        </a:spcBef>
                        <a:spcAft>
                          <a:spcPts val="0"/>
                        </a:spcAft>
                        <a:buNone/>
                      </a:pPr>
                      <a:r>
                        <a:rPr b="1" lang="fr-FR" sz="2000" u="none" cap="none" strike="noStrike"/>
                        <a:t>&gt; 40</a:t>
                      </a:r>
                      <a:endParaRPr b="1" sz="1800" u="none" cap="none" strike="noStrike">
                        <a:latin typeface="Calibri"/>
                        <a:ea typeface="Calibri"/>
                        <a:cs typeface="Calibri"/>
                        <a:sym typeface="Calibri"/>
                      </a:endParaRPr>
                    </a:p>
                  </a:txBody>
                  <a:tcPr marT="0" marB="0" marR="68575" marL="68575"/>
                </a:tc>
                <a:tc>
                  <a:txBody>
                    <a:bodyPr/>
                    <a:lstStyle/>
                    <a:p>
                      <a:pPr indent="0" lvl="0" marL="0" marR="0" rtl="0" algn="ctr">
                        <a:lnSpc>
                          <a:spcPct val="150000"/>
                        </a:lnSpc>
                        <a:spcBef>
                          <a:spcPts val="0"/>
                        </a:spcBef>
                        <a:spcAft>
                          <a:spcPts val="0"/>
                        </a:spcAft>
                        <a:buNone/>
                      </a:pPr>
                      <a:r>
                        <a:rPr b="1" lang="fr-FR" sz="2400" u="none" cap="none" strike="noStrike"/>
                        <a:t>&gt;20</a:t>
                      </a:r>
                      <a:endParaRPr b="1" sz="2000" u="none" cap="none" strike="noStrike"/>
                    </a:p>
                    <a:p>
                      <a:pPr indent="0" lvl="0" marL="0" marR="0" rtl="0" algn="ctr">
                        <a:lnSpc>
                          <a:spcPct val="150000"/>
                        </a:lnSpc>
                        <a:spcBef>
                          <a:spcPts val="0"/>
                        </a:spcBef>
                        <a:spcAft>
                          <a:spcPts val="0"/>
                        </a:spcAft>
                        <a:buNone/>
                      </a:pPr>
                      <a:r>
                        <a:rPr b="1" lang="fr-FR" sz="2400" u="none" cap="none" strike="noStrike"/>
                        <a:t>&gt; 1</a:t>
                      </a:r>
                      <a:endParaRPr b="1" sz="2000" u="none" cap="none" strike="noStrike"/>
                    </a:p>
                    <a:p>
                      <a:pPr indent="0" lvl="0" marL="0" marR="0" rtl="0" algn="ctr">
                        <a:lnSpc>
                          <a:spcPct val="150000"/>
                        </a:lnSpc>
                        <a:spcBef>
                          <a:spcPts val="0"/>
                        </a:spcBef>
                        <a:spcAft>
                          <a:spcPts val="0"/>
                        </a:spcAft>
                        <a:buNone/>
                      </a:pPr>
                      <a:r>
                        <a:t/>
                      </a:r>
                      <a:endParaRPr b="1" sz="1200" u="none" cap="none" strike="noStrike"/>
                    </a:p>
                    <a:p>
                      <a:pPr indent="0" lvl="0" marL="0" marR="0" rtl="0" algn="ctr">
                        <a:lnSpc>
                          <a:spcPct val="150000"/>
                        </a:lnSpc>
                        <a:spcBef>
                          <a:spcPts val="0"/>
                        </a:spcBef>
                        <a:spcAft>
                          <a:spcPts val="0"/>
                        </a:spcAft>
                        <a:buNone/>
                      </a:pPr>
                      <a:r>
                        <a:rPr b="1" lang="fr-FR" sz="2000" u="none" cap="none" strike="noStrike"/>
                        <a:t>300 – 500</a:t>
                      </a:r>
                      <a:endParaRPr b="1" sz="1800" u="none" cap="none" strike="noStrike"/>
                    </a:p>
                    <a:p>
                      <a:pPr indent="0" lvl="0" marL="0" marR="0" rtl="0" algn="ctr">
                        <a:lnSpc>
                          <a:spcPct val="150000"/>
                        </a:lnSpc>
                        <a:spcBef>
                          <a:spcPts val="0"/>
                        </a:spcBef>
                        <a:spcAft>
                          <a:spcPts val="0"/>
                        </a:spcAft>
                        <a:buNone/>
                      </a:pPr>
                      <a:r>
                        <a:t/>
                      </a:r>
                      <a:endParaRPr b="1" sz="1050" u="none" cap="none" strike="noStrike"/>
                    </a:p>
                    <a:p>
                      <a:pPr indent="0" lvl="0" marL="0" marR="0" rtl="0" algn="ctr">
                        <a:lnSpc>
                          <a:spcPct val="150000"/>
                        </a:lnSpc>
                        <a:spcBef>
                          <a:spcPts val="0"/>
                        </a:spcBef>
                        <a:spcAft>
                          <a:spcPts val="0"/>
                        </a:spcAft>
                        <a:buNone/>
                      </a:pPr>
                      <a:r>
                        <a:rPr b="1" lang="fr-FR" sz="2000" u="none" cap="none" strike="noStrike"/>
                        <a:t>1.010 – 1.020</a:t>
                      </a:r>
                      <a:endParaRPr b="1" sz="1800" u="none" cap="none" strike="noStrike"/>
                    </a:p>
                    <a:p>
                      <a:pPr indent="0" lvl="0" marL="0" marR="0" rtl="0" algn="ctr">
                        <a:lnSpc>
                          <a:spcPct val="150000"/>
                        </a:lnSpc>
                        <a:spcBef>
                          <a:spcPts val="0"/>
                        </a:spcBef>
                        <a:spcAft>
                          <a:spcPts val="0"/>
                        </a:spcAft>
                        <a:buNone/>
                      </a:pPr>
                      <a:r>
                        <a:t/>
                      </a:r>
                      <a:endParaRPr b="1" sz="1100" u="none" cap="none" strike="noStrike"/>
                    </a:p>
                    <a:p>
                      <a:pPr indent="0" lvl="0" marL="0" marR="0" rtl="0" algn="ctr">
                        <a:lnSpc>
                          <a:spcPct val="150000"/>
                        </a:lnSpc>
                        <a:spcBef>
                          <a:spcPts val="0"/>
                        </a:spcBef>
                        <a:spcAft>
                          <a:spcPts val="0"/>
                        </a:spcAft>
                        <a:buNone/>
                      </a:pPr>
                      <a:r>
                        <a:rPr b="1" lang="fr-FR" sz="2400" u="none" cap="none" strike="noStrike"/>
                        <a:t>&gt; 1</a:t>
                      </a:r>
                      <a:endParaRPr b="1" sz="2000" u="none" cap="none" strike="noStrike"/>
                    </a:p>
                    <a:p>
                      <a:pPr indent="0" lvl="0" marL="0" marR="0" rtl="0" algn="ctr">
                        <a:lnSpc>
                          <a:spcPct val="150000"/>
                        </a:lnSpc>
                        <a:spcBef>
                          <a:spcPts val="0"/>
                        </a:spcBef>
                        <a:spcAft>
                          <a:spcPts val="0"/>
                        </a:spcAft>
                        <a:buNone/>
                      </a:pPr>
                      <a:r>
                        <a:t/>
                      </a:r>
                      <a:endParaRPr b="1" sz="2000" u="none" cap="none" strike="noStrike"/>
                    </a:p>
                    <a:p>
                      <a:pPr indent="0" lvl="0" marL="0" marR="0" rtl="0" algn="ctr">
                        <a:lnSpc>
                          <a:spcPct val="150000"/>
                        </a:lnSpc>
                        <a:spcBef>
                          <a:spcPts val="0"/>
                        </a:spcBef>
                        <a:spcAft>
                          <a:spcPts val="0"/>
                        </a:spcAft>
                        <a:buNone/>
                      </a:pPr>
                      <a:r>
                        <a:rPr b="1" lang="fr-FR" sz="2000" u="none" cap="none" strike="noStrike"/>
                        <a:t>&lt; 40</a:t>
                      </a:r>
                      <a:endParaRPr b="1" sz="1800" u="none" cap="none" strike="noStrike">
                        <a:latin typeface="Calibri"/>
                        <a:ea typeface="Calibri"/>
                        <a:cs typeface="Calibri"/>
                        <a:sym typeface="Calibri"/>
                      </a:endParaRPr>
                    </a:p>
                  </a:txBody>
                  <a:tcPr marT="0" marB="0" marR="68575" marL="68575"/>
                </a:tc>
              </a:tr>
            </a:tbl>
          </a:graphicData>
        </a:graphic>
      </p:graphicFrame>
      <p:sp>
        <p:nvSpPr>
          <p:cNvPr id="434" name="Google Shape;434;p51"/>
          <p:cNvSpPr/>
          <p:nvPr/>
        </p:nvSpPr>
        <p:spPr>
          <a:xfrm>
            <a:off x="1714476" y="-24"/>
            <a:ext cx="7000924" cy="954107"/>
          </a:xfrm>
          <a:prstGeom prst="rect">
            <a:avLst/>
          </a:prstGeom>
          <a:solidFill>
            <a:srgbClr val="E5DFE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a:solidFill>
                  <a:schemeClr val="dk1"/>
                </a:solidFill>
                <a:latin typeface="Times New Roman"/>
                <a:ea typeface="Times New Roman"/>
                <a:cs typeface="Times New Roman"/>
                <a:sym typeface="Times New Roman"/>
              </a:rPr>
              <a:t>Paramètres biologiques distinguant les différentes formes d’IRA </a:t>
            </a:r>
            <a:endParaRPr b="1" sz="2800">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2"/>
          <p:cNvSpPr/>
          <p:nvPr/>
        </p:nvSpPr>
        <p:spPr>
          <a:xfrm>
            <a:off x="898525" y="828675"/>
            <a:ext cx="10287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440" name="Google Shape;440;p52"/>
          <p:cNvSpPr/>
          <p:nvPr/>
        </p:nvSpPr>
        <p:spPr>
          <a:xfrm>
            <a:off x="360040" y="2401724"/>
            <a:ext cx="1903140" cy="523220"/>
          </a:xfrm>
          <a:prstGeom prst="rect">
            <a:avLst/>
          </a:prstGeom>
          <a:noFill/>
          <a:ln>
            <a:noFill/>
          </a:ln>
        </p:spPr>
        <p:txBody>
          <a:bodyPr anchorCtr="0" anchor="ctr" bIns="45700" lIns="91425" spcFirstLastPara="1" rIns="91425" wrap="square" tIns="45700">
            <a:spAutoFit/>
          </a:bodyPr>
          <a:lstStyle/>
          <a:p>
            <a:pPr indent="449263" lvl="0" marL="0" marR="0" rtl="0" algn="l">
              <a:lnSpc>
                <a:spcPct val="100000"/>
              </a:lnSpc>
              <a:spcBef>
                <a:spcPts val="0"/>
              </a:spcBef>
              <a:spcAft>
                <a:spcPts val="0"/>
              </a:spcAft>
              <a:buClr>
                <a:schemeClr val="dk1"/>
              </a:buClr>
              <a:buSzPts val="2800"/>
              <a:buFont typeface="Century Schoolbook"/>
              <a:buNone/>
            </a:pPr>
            <a:r>
              <a:rPr b="1" i="0" lang="fr-FR" sz="2800" u="none" cap="none" strike="noStrike">
                <a:solidFill>
                  <a:schemeClr val="dk1"/>
                </a:solidFill>
                <a:latin typeface="Century Schoolbook"/>
                <a:ea typeface="Century Schoolbook"/>
                <a:cs typeface="Century Schoolbook"/>
                <a:sym typeface="Century Schoolbook"/>
              </a:rPr>
              <a:t>FENa</a:t>
            </a:r>
            <a:r>
              <a:rPr b="1" i="0" lang="fr-FR" sz="1400" u="none" cap="none" strike="noStrike">
                <a:solidFill>
                  <a:schemeClr val="dk1"/>
                </a:solidFill>
                <a:latin typeface="Century Schoolbook"/>
                <a:ea typeface="Century Schoolbook"/>
                <a:cs typeface="Century Schoolbook"/>
                <a:sym typeface="Century Schoolbook"/>
              </a:rPr>
              <a:t>  </a:t>
            </a:r>
            <a:endParaRPr b="0" i="0" sz="1800" u="none" cap="none" strike="noStrike">
              <a:solidFill>
                <a:schemeClr val="dk1"/>
              </a:solidFill>
              <a:latin typeface="Arial"/>
              <a:ea typeface="Arial"/>
              <a:cs typeface="Arial"/>
              <a:sym typeface="Arial"/>
            </a:endParaRPr>
          </a:p>
        </p:txBody>
      </p:sp>
      <p:pic>
        <p:nvPicPr>
          <p:cNvPr id="441" name="Google Shape;441;p52"/>
          <p:cNvPicPr preferRelativeResize="0"/>
          <p:nvPr/>
        </p:nvPicPr>
        <p:blipFill rotWithShape="1">
          <a:blip r:embed="rId3">
            <a:alphaModFix/>
          </a:blip>
          <a:srcRect b="0" l="0" r="0" t="0"/>
          <a:stretch/>
        </p:blipFill>
        <p:spPr>
          <a:xfrm>
            <a:off x="2047156" y="2132856"/>
            <a:ext cx="7632848" cy="1296144"/>
          </a:xfrm>
          <a:prstGeom prst="rect">
            <a:avLst/>
          </a:prstGeom>
          <a:noFill/>
          <a:ln>
            <a:noFill/>
          </a:ln>
          <a:effectLst>
            <a:outerShdw blurRad="292100" rotWithShape="0" algn="tl" dir="2700000" dist="139700">
              <a:srgbClr val="333333">
                <a:alpha val="64705"/>
              </a:srgbClr>
            </a:outerShdw>
          </a:effectLst>
        </p:spPr>
      </p:pic>
      <p:sp>
        <p:nvSpPr>
          <p:cNvPr id="442" name="Google Shape;442;p52"/>
          <p:cNvSpPr/>
          <p:nvPr/>
        </p:nvSpPr>
        <p:spPr>
          <a:xfrm>
            <a:off x="967036" y="836712"/>
            <a:ext cx="10287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Arial"/>
              <a:ea typeface="Arial"/>
              <a:cs typeface="Arial"/>
              <a:sym typeface="Arial"/>
            </a:endParaRPr>
          </a:p>
        </p:txBody>
      </p:sp>
      <p:sp>
        <p:nvSpPr>
          <p:cNvPr id="443" name="Google Shape;443;p52"/>
          <p:cNvSpPr/>
          <p:nvPr/>
        </p:nvSpPr>
        <p:spPr>
          <a:xfrm>
            <a:off x="823020" y="404664"/>
            <a:ext cx="9463980" cy="120032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1" i="0" lang="fr-FR" sz="2400" u="sng" cap="none" strike="noStrike">
                <a:solidFill>
                  <a:schemeClr val="dk1"/>
                </a:solidFill>
                <a:latin typeface="Calibri"/>
                <a:ea typeface="Calibri"/>
                <a:cs typeface="Calibri"/>
                <a:sym typeface="Calibri"/>
              </a:rPr>
              <a:t>La fraction excrétée de sodium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0" i="0" lang="fr-FR" sz="2400" u="none" cap="none" strike="noStrike">
                <a:solidFill>
                  <a:schemeClr val="dk1"/>
                </a:solidFill>
                <a:latin typeface="Calibri"/>
                <a:ea typeface="Calibri"/>
                <a:cs typeface="Calibri"/>
                <a:sym typeface="Calibri"/>
              </a:rPr>
              <a:t>Elle permet avec d’autres paramètres de distinguer l’IRA fonctionnelle de  l’IRA parenchymateuse. Elle se calcule selon la formule suivante :</a:t>
            </a:r>
            <a:endParaRPr b="0" i="0" sz="3600" u="none" cap="none" strike="noStrike">
              <a:solidFill>
                <a:schemeClr val="dk1"/>
              </a:solidFill>
              <a:latin typeface="Arial"/>
              <a:ea typeface="Arial"/>
              <a:cs typeface="Arial"/>
              <a:sym typeface="Arial"/>
            </a:endParaRPr>
          </a:p>
        </p:txBody>
      </p:sp>
      <p:sp>
        <p:nvSpPr>
          <p:cNvPr id="444" name="Google Shape;444;p52"/>
          <p:cNvSpPr/>
          <p:nvPr/>
        </p:nvSpPr>
        <p:spPr>
          <a:xfrm>
            <a:off x="214278" y="4293096"/>
            <a:ext cx="9572692" cy="1815882"/>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0" i="0" lang="fr-FR" sz="2800" u="none" cap="none" strike="noStrike">
                <a:solidFill>
                  <a:schemeClr val="dk1"/>
                </a:solidFill>
                <a:latin typeface="Times New Roman"/>
                <a:ea typeface="Times New Roman"/>
                <a:cs typeface="Times New Roman"/>
                <a:sym typeface="Times New Roman"/>
              </a:rPr>
              <a:t>Dans l</a:t>
            </a:r>
            <a:r>
              <a:rPr b="0" i="0" lang="fr-FR" sz="2800" u="none" cap="none" strike="noStrike">
                <a:solidFill>
                  <a:schemeClr val="dk1"/>
                </a:solidFill>
                <a:latin typeface="Calibri"/>
                <a:ea typeface="Calibri"/>
                <a:cs typeface="Calibri"/>
                <a:sym typeface="Calibri"/>
              </a:rPr>
              <a:t>’</a:t>
            </a:r>
            <a:r>
              <a:rPr b="0" i="0" lang="fr-FR" sz="2800" u="none" cap="none" strike="noStrike">
                <a:solidFill>
                  <a:schemeClr val="dk1"/>
                </a:solidFill>
                <a:latin typeface="Times New Roman"/>
                <a:ea typeface="Times New Roman"/>
                <a:cs typeface="Times New Roman"/>
                <a:sym typeface="Times New Roman"/>
              </a:rPr>
              <a:t>IRA pr</a:t>
            </a:r>
            <a:r>
              <a:rPr b="0" i="0" lang="fr-FR" sz="2800" u="none" cap="none" strike="noStrike">
                <a:solidFill>
                  <a:schemeClr val="dk1"/>
                </a:solidFill>
                <a:latin typeface="Calibri"/>
                <a:ea typeface="Calibri"/>
                <a:cs typeface="Calibri"/>
                <a:sym typeface="Calibri"/>
              </a:rPr>
              <a:t>é </a:t>
            </a:r>
            <a:r>
              <a:rPr b="0" i="0" lang="fr-FR" sz="2800" u="none" cap="none" strike="noStrike">
                <a:solidFill>
                  <a:schemeClr val="dk1"/>
                </a:solidFill>
                <a:latin typeface="Times New Roman"/>
                <a:ea typeface="Times New Roman"/>
                <a:cs typeface="Times New Roman"/>
                <a:sym typeface="Times New Roman"/>
              </a:rPr>
              <a:t>r</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nale, la FENa est, g</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n</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ralement, inf</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rieure </a:t>
            </a:r>
            <a:r>
              <a:rPr b="0" i="0" lang="fr-FR" sz="2800" u="none" cap="none" strike="noStrike">
                <a:solidFill>
                  <a:schemeClr val="dk1"/>
                </a:solidFill>
                <a:latin typeface="Calibri"/>
                <a:ea typeface="Calibri"/>
                <a:cs typeface="Calibri"/>
                <a:sym typeface="Calibri"/>
              </a:rPr>
              <a:t>à</a:t>
            </a:r>
            <a:r>
              <a:rPr b="0" i="0" lang="fr-FR" sz="2800" u="none" cap="none" strike="noStrike">
                <a:solidFill>
                  <a:schemeClr val="dk1"/>
                </a:solidFill>
                <a:latin typeface="Times New Roman"/>
                <a:ea typeface="Times New Roman"/>
                <a:cs typeface="Times New Roman"/>
                <a:sym typeface="Times New Roman"/>
              </a:rPr>
              <a:t> 1, du fait de l</a:t>
            </a:r>
            <a:r>
              <a:rPr b="0" i="0" lang="fr-FR" sz="2800" u="none" cap="none" strike="noStrike">
                <a:solidFill>
                  <a:schemeClr val="dk1"/>
                </a:solidFill>
                <a:latin typeface="Calibri"/>
                <a:ea typeface="Calibri"/>
                <a:cs typeface="Calibri"/>
                <a:sym typeface="Calibri"/>
              </a:rPr>
              <a:t>’</a:t>
            </a:r>
            <a:r>
              <a:rPr b="0" i="0" lang="fr-FR" sz="2800" u="none" cap="none" strike="noStrike">
                <a:solidFill>
                  <a:schemeClr val="dk1"/>
                </a:solidFill>
                <a:latin typeface="Times New Roman"/>
                <a:ea typeface="Times New Roman"/>
                <a:cs typeface="Times New Roman"/>
                <a:sym typeface="Times New Roman"/>
              </a:rPr>
              <a:t>inexistence de l</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sions tubulaires et de l</a:t>
            </a:r>
            <a:r>
              <a:rPr b="0" i="0" lang="fr-FR" sz="2800" u="none" cap="none" strike="noStrike">
                <a:solidFill>
                  <a:schemeClr val="dk1"/>
                </a:solidFill>
                <a:latin typeface="Calibri"/>
                <a:ea typeface="Calibri"/>
                <a:cs typeface="Calibri"/>
                <a:sym typeface="Calibri"/>
              </a:rPr>
              <a:t>’</a:t>
            </a:r>
            <a:r>
              <a:rPr b="0" i="0" lang="fr-FR" sz="2800" u="none" cap="none" strike="noStrike">
                <a:solidFill>
                  <a:schemeClr val="dk1"/>
                </a:solidFill>
                <a:latin typeface="Times New Roman"/>
                <a:ea typeface="Times New Roman"/>
                <a:cs typeface="Times New Roman"/>
                <a:sym typeface="Times New Roman"/>
              </a:rPr>
              <a:t>augmentation de la r</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absorption tubulaire de l</a:t>
            </a:r>
            <a:r>
              <a:rPr b="0" i="0" lang="fr-FR" sz="2800" u="none" cap="none" strike="noStrike">
                <a:solidFill>
                  <a:schemeClr val="dk1"/>
                </a:solidFill>
                <a:latin typeface="Calibri"/>
                <a:ea typeface="Calibri"/>
                <a:cs typeface="Calibri"/>
                <a:sym typeface="Calibri"/>
              </a:rPr>
              <a:t>’</a:t>
            </a:r>
            <a:r>
              <a:rPr b="0" i="0" lang="fr-FR" sz="2800" u="none" cap="none" strike="noStrike">
                <a:solidFill>
                  <a:schemeClr val="dk1"/>
                </a:solidFill>
                <a:latin typeface="Times New Roman"/>
                <a:ea typeface="Times New Roman"/>
                <a:cs typeface="Times New Roman"/>
                <a:sym typeface="Times New Roman"/>
              </a:rPr>
              <a:t>eau et du  sodium en r</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ponse </a:t>
            </a:r>
            <a:r>
              <a:rPr b="0" i="0" lang="fr-FR" sz="2800" u="none" cap="none" strike="noStrike">
                <a:solidFill>
                  <a:schemeClr val="dk1"/>
                </a:solidFill>
                <a:latin typeface="Calibri"/>
                <a:ea typeface="Calibri"/>
                <a:cs typeface="Calibri"/>
                <a:sym typeface="Calibri"/>
              </a:rPr>
              <a:t>à</a:t>
            </a:r>
            <a:r>
              <a:rPr b="0" i="0" lang="fr-FR" sz="2800" u="none" cap="none" strike="noStrike">
                <a:solidFill>
                  <a:schemeClr val="dk1"/>
                </a:solidFill>
                <a:latin typeface="Times New Roman"/>
                <a:ea typeface="Times New Roman"/>
                <a:cs typeface="Times New Roman"/>
                <a:sym typeface="Times New Roman"/>
              </a:rPr>
              <a:t> l</a:t>
            </a:r>
            <a:r>
              <a:rPr b="0" i="0" lang="fr-FR" sz="2800" u="none" cap="none" strike="noStrike">
                <a:solidFill>
                  <a:schemeClr val="dk1"/>
                </a:solidFill>
                <a:latin typeface="Calibri"/>
                <a:ea typeface="Calibri"/>
                <a:cs typeface="Calibri"/>
                <a:sym typeface="Calibri"/>
              </a:rPr>
              <a:t>’</a:t>
            </a:r>
            <a:r>
              <a:rPr b="0" i="0" lang="fr-FR" sz="2800" u="none" cap="none" strike="noStrike">
                <a:solidFill>
                  <a:schemeClr val="dk1"/>
                </a:solidFill>
                <a:latin typeface="Times New Roman"/>
                <a:ea typeface="Times New Roman"/>
                <a:cs typeface="Times New Roman"/>
                <a:sym typeface="Times New Roman"/>
              </a:rPr>
              <a:t>hypovol</a:t>
            </a:r>
            <a:r>
              <a:rPr b="0" i="0" lang="fr-FR" sz="2800" u="none" cap="none" strike="noStrike">
                <a:solidFill>
                  <a:schemeClr val="dk1"/>
                </a:solidFill>
                <a:latin typeface="Calibri"/>
                <a:ea typeface="Calibri"/>
                <a:cs typeface="Calibri"/>
                <a:sym typeface="Calibri"/>
              </a:rPr>
              <a:t>é</a:t>
            </a:r>
            <a:r>
              <a:rPr b="0" i="0" lang="fr-FR" sz="2800" u="none" cap="none" strike="noStrike">
                <a:solidFill>
                  <a:schemeClr val="dk1"/>
                </a:solidFill>
                <a:latin typeface="Times New Roman"/>
                <a:ea typeface="Times New Roman"/>
                <a:cs typeface="Times New Roman"/>
                <a:sym typeface="Times New Roman"/>
              </a:rPr>
              <a:t>mie.</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3"/>
          <p:cNvSpPr txBox="1"/>
          <p:nvPr/>
        </p:nvSpPr>
        <p:spPr>
          <a:xfrm>
            <a:off x="1071534" y="2643182"/>
            <a:ext cx="7786742" cy="3170099"/>
          </a:xfrm>
          <a:prstGeom prst="rect">
            <a:avLst/>
          </a:prstGeom>
          <a:solidFill>
            <a:srgbClr val="F2DADA"/>
          </a:solidFill>
          <a:ln>
            <a:noFill/>
          </a:ln>
        </p:spPr>
        <p:txBody>
          <a:bodyPr anchorCtr="0" anchor="t" bIns="45700" lIns="91425" spcFirstLastPara="1" rIns="91425" wrap="square" tIns="45700">
            <a:spAutoFit/>
          </a:bodyPr>
          <a:lstStyle/>
          <a:p>
            <a:pPr indent="-254000" lvl="0" marL="0" marR="0" rtl="0" algn="l">
              <a:spcBef>
                <a:spcPts val="0"/>
              </a:spcBef>
              <a:spcAft>
                <a:spcPts val="0"/>
              </a:spcAft>
              <a:buClr>
                <a:srgbClr val="002060"/>
              </a:buClr>
              <a:buSzPts val="4000"/>
              <a:buFont typeface="Arial"/>
              <a:buChar char="•"/>
            </a:pPr>
            <a:r>
              <a:rPr lang="fr-FR" sz="4000">
                <a:solidFill>
                  <a:srgbClr val="002060"/>
                </a:solidFill>
                <a:latin typeface="Times New Roman"/>
                <a:ea typeface="Times New Roman"/>
                <a:cs typeface="Times New Roman"/>
                <a:sym typeface="Times New Roman"/>
              </a:rPr>
              <a:t> RECOVERY ?</a:t>
            </a:r>
            <a:endParaRPr/>
          </a:p>
          <a:p>
            <a:pPr indent="-254000" lvl="0" marL="0" marR="0" rtl="0" algn="l">
              <a:spcBef>
                <a:spcPts val="0"/>
              </a:spcBef>
              <a:spcAft>
                <a:spcPts val="0"/>
              </a:spcAft>
              <a:buClr>
                <a:srgbClr val="002060"/>
              </a:buClr>
              <a:buSzPts val="4000"/>
              <a:buFont typeface="Arial"/>
              <a:buChar char="•"/>
            </a:pPr>
            <a:r>
              <a:rPr lang="fr-FR" sz="4000">
                <a:solidFill>
                  <a:srgbClr val="002060"/>
                </a:solidFill>
                <a:latin typeface="Times New Roman"/>
                <a:ea typeface="Times New Roman"/>
                <a:cs typeface="Times New Roman"/>
                <a:sym typeface="Times New Roman"/>
              </a:rPr>
              <a:t> DEATH </a:t>
            </a:r>
            <a:endParaRPr/>
          </a:p>
          <a:p>
            <a:pPr indent="-254000" lvl="0" marL="0" marR="0" rtl="0" algn="l">
              <a:spcBef>
                <a:spcPts val="0"/>
              </a:spcBef>
              <a:spcAft>
                <a:spcPts val="0"/>
              </a:spcAft>
              <a:buClr>
                <a:srgbClr val="002060"/>
              </a:buClr>
              <a:buSzPts val="4000"/>
              <a:buFont typeface="Arial"/>
              <a:buChar char="•"/>
            </a:pPr>
            <a:r>
              <a:rPr lang="fr-FR" sz="4000">
                <a:solidFill>
                  <a:srgbClr val="002060"/>
                </a:solidFill>
                <a:latin typeface="Times New Roman"/>
                <a:ea typeface="Times New Roman"/>
                <a:cs typeface="Times New Roman"/>
                <a:sym typeface="Times New Roman"/>
              </a:rPr>
              <a:t> DIALYSIS  AND RECOVERY ?</a:t>
            </a:r>
            <a:endParaRPr/>
          </a:p>
          <a:p>
            <a:pPr indent="-254000" lvl="0" marL="0" marR="0" rtl="0" algn="l">
              <a:spcBef>
                <a:spcPts val="0"/>
              </a:spcBef>
              <a:spcAft>
                <a:spcPts val="0"/>
              </a:spcAft>
              <a:buClr>
                <a:srgbClr val="002060"/>
              </a:buClr>
              <a:buSzPts val="4000"/>
              <a:buFont typeface="Arial"/>
              <a:buChar char="•"/>
            </a:pPr>
            <a:r>
              <a:rPr lang="fr-FR" sz="4000">
                <a:solidFill>
                  <a:srgbClr val="002060"/>
                </a:solidFill>
                <a:latin typeface="Times New Roman"/>
                <a:ea typeface="Times New Roman"/>
                <a:cs typeface="Times New Roman"/>
                <a:sym typeface="Times New Roman"/>
              </a:rPr>
              <a:t>CHRONIC KIDNEY DISEASE</a:t>
            </a:r>
            <a:endParaRPr/>
          </a:p>
          <a:p>
            <a:pPr indent="-254000" lvl="0" marL="0" marR="0" rtl="0" algn="l">
              <a:spcBef>
                <a:spcPts val="0"/>
              </a:spcBef>
              <a:spcAft>
                <a:spcPts val="0"/>
              </a:spcAft>
              <a:buClr>
                <a:srgbClr val="002060"/>
              </a:buClr>
              <a:buSzPts val="4000"/>
              <a:buFont typeface="Arial"/>
              <a:buChar char="•"/>
            </a:pPr>
            <a:r>
              <a:rPr lang="fr-FR" sz="4000">
                <a:solidFill>
                  <a:srgbClr val="002060"/>
                </a:solidFill>
                <a:latin typeface="Times New Roman"/>
                <a:ea typeface="Times New Roman"/>
                <a:cs typeface="Times New Roman"/>
                <a:sym typeface="Times New Roman"/>
              </a:rPr>
              <a:t>PERMANENT DIALYSIS  </a:t>
            </a:r>
            <a:endParaRPr/>
          </a:p>
        </p:txBody>
      </p:sp>
      <p:sp>
        <p:nvSpPr>
          <p:cNvPr id="450" name="Google Shape;450;p53"/>
          <p:cNvSpPr txBox="1"/>
          <p:nvPr/>
        </p:nvSpPr>
        <p:spPr>
          <a:xfrm>
            <a:off x="1285848" y="428604"/>
            <a:ext cx="7134870" cy="1200329"/>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fr-FR" sz="3600">
                <a:solidFill>
                  <a:srgbClr val="C00000"/>
                </a:solidFill>
                <a:latin typeface="Comic Sans MS"/>
                <a:ea typeface="Comic Sans MS"/>
                <a:cs typeface="Comic Sans MS"/>
                <a:sym typeface="Comic Sans MS"/>
              </a:rPr>
              <a:t>EVOLUTION DE LA LESION RENALE AIGUE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4"/>
          <p:cNvSpPr txBox="1"/>
          <p:nvPr/>
        </p:nvSpPr>
        <p:spPr>
          <a:xfrm>
            <a:off x="714344" y="2143116"/>
            <a:ext cx="850112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800">
                <a:solidFill>
                  <a:srgbClr val="C00000"/>
                </a:solidFill>
                <a:latin typeface="Georgia"/>
                <a:ea typeface="Georgia"/>
                <a:cs typeface="Georgia"/>
                <a:sym typeface="Georgia"/>
              </a:rPr>
              <a:t>LES NOUVEAUX BIOMARQUEURS DE LA LESION RENALE AIGUE </a:t>
            </a:r>
            <a:endParaRPr b="1" sz="4800">
              <a:solidFill>
                <a:srgbClr val="C00000"/>
              </a:solidFill>
              <a:latin typeface="Georgia"/>
              <a:ea typeface="Georgia"/>
              <a:cs typeface="Georgia"/>
              <a:sym typeface="Georgi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5"/>
          <p:cNvSpPr txBox="1"/>
          <p:nvPr/>
        </p:nvSpPr>
        <p:spPr>
          <a:xfrm>
            <a:off x="1428724" y="285728"/>
            <a:ext cx="8072494"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400">
                <a:solidFill>
                  <a:srgbClr val="FF0000"/>
                </a:solidFill>
                <a:latin typeface="Comic Sans MS"/>
                <a:ea typeface="Comic Sans MS"/>
                <a:cs typeface="Comic Sans MS"/>
                <a:sym typeface="Comic Sans MS"/>
              </a:rPr>
              <a:t>Les nouveaux biomarqueurs</a:t>
            </a:r>
            <a:endParaRPr sz="4400">
              <a:solidFill>
                <a:srgbClr val="FF0000"/>
              </a:solidFill>
              <a:latin typeface="Comic Sans MS"/>
              <a:ea typeface="Comic Sans MS"/>
              <a:cs typeface="Comic Sans MS"/>
              <a:sym typeface="Comic Sans MS"/>
            </a:endParaRPr>
          </a:p>
          <a:p>
            <a:pPr indent="0" lvl="0" marL="0" marR="0" rtl="0" algn="l">
              <a:spcBef>
                <a:spcPts val="0"/>
              </a:spcBef>
              <a:spcAft>
                <a:spcPts val="0"/>
              </a:spcAft>
              <a:buNone/>
            </a:pPr>
            <a:r>
              <a:rPr lang="fr-FR" sz="4400">
                <a:solidFill>
                  <a:srgbClr val="FF0000"/>
                </a:solidFill>
                <a:latin typeface="Comic Sans MS"/>
                <a:ea typeface="Comic Sans MS"/>
                <a:cs typeface="Comic Sans MS"/>
                <a:sym typeface="Comic Sans MS"/>
              </a:rPr>
              <a:t>de la lésion rénale aiguë </a:t>
            </a:r>
            <a:endParaRPr/>
          </a:p>
        </p:txBody>
      </p:sp>
      <p:sp>
        <p:nvSpPr>
          <p:cNvPr id="461" name="Google Shape;461;p55"/>
          <p:cNvSpPr/>
          <p:nvPr/>
        </p:nvSpPr>
        <p:spPr>
          <a:xfrm>
            <a:off x="500030" y="2214554"/>
            <a:ext cx="9429812"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3000">
                <a:solidFill>
                  <a:schemeClr val="dk1"/>
                </a:solidFill>
                <a:latin typeface="Times New Roman"/>
                <a:ea typeface="Times New Roman"/>
                <a:cs typeface="Times New Roman"/>
                <a:sym typeface="Times New Roman"/>
              </a:rPr>
              <a:t>Le diagnostic précoce de l’insuffisance rénale aiguë est important pour débuter une thérapeutique, neutraliser les causes potentiellement réversibles et limiter la progression de l’atteinte rénale, cependant le consensus de diagnostic de l’IRA repose sur deux indicateurs de la fonction rénale qui sont l’oligurie et/ou les taux de créatinine sérique dont </a:t>
            </a:r>
            <a:r>
              <a:rPr b="1" lang="fr-FR" sz="3000">
                <a:solidFill>
                  <a:srgbClr val="A04400"/>
                </a:solidFill>
                <a:latin typeface="Times New Roman"/>
                <a:ea typeface="Times New Roman"/>
                <a:cs typeface="Times New Roman"/>
                <a:sym typeface="Times New Roman"/>
              </a:rPr>
              <a:t>la sensibilité et la spécificité sont limitées.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6"/>
          <p:cNvSpPr txBox="1"/>
          <p:nvPr>
            <p:ph type="title"/>
          </p:nvPr>
        </p:nvSpPr>
        <p:spPr>
          <a:xfrm>
            <a:off x="514350" y="-76200"/>
            <a:ext cx="9258300" cy="6108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t/>
            </a:r>
            <a:endParaRPr/>
          </a:p>
        </p:txBody>
      </p:sp>
      <p:pic>
        <p:nvPicPr>
          <p:cNvPr descr="http://image.slidesharecdn.com/akipresentation-130916061904-phpapp02/95/acute-kidney-injury-33-638.jpg?cb=1379330551" id="467" name="Google Shape;467;p56"/>
          <p:cNvPicPr preferRelativeResize="0"/>
          <p:nvPr/>
        </p:nvPicPr>
        <p:blipFill rotWithShape="1">
          <a:blip r:embed="rId3">
            <a:alphaModFix/>
          </a:blip>
          <a:srcRect b="0" l="0" r="0" t="0"/>
          <a:stretch/>
        </p:blipFill>
        <p:spPr>
          <a:xfrm>
            <a:off x="285716" y="214290"/>
            <a:ext cx="9715568" cy="6357982"/>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descr="Biomarkers in Acute Kidney Injury" id="472" name="Google Shape;472;p57"/>
          <p:cNvPicPr preferRelativeResize="0"/>
          <p:nvPr/>
        </p:nvPicPr>
        <p:blipFill rotWithShape="1">
          <a:blip r:embed="rId3">
            <a:alphaModFix/>
          </a:blip>
          <a:srcRect b="0" l="0" r="0" t="0"/>
          <a:stretch/>
        </p:blipFill>
        <p:spPr>
          <a:xfrm>
            <a:off x="357154" y="214290"/>
            <a:ext cx="9501254" cy="6072230"/>
          </a:xfrm>
          <a:prstGeom prst="rect">
            <a:avLst/>
          </a:prstGeom>
          <a:noFill/>
          <a:ln>
            <a:noFill/>
          </a:ln>
        </p:spPr>
      </p:pic>
      <p:sp>
        <p:nvSpPr>
          <p:cNvPr id="473" name="Google Shape;473;p57"/>
          <p:cNvSpPr txBox="1"/>
          <p:nvPr/>
        </p:nvSpPr>
        <p:spPr>
          <a:xfrm>
            <a:off x="7215202" y="3571876"/>
            <a:ext cx="27860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          créatinine</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8"/>
          <p:cNvSpPr txBox="1"/>
          <p:nvPr/>
        </p:nvSpPr>
        <p:spPr>
          <a:xfrm>
            <a:off x="785782" y="214290"/>
            <a:ext cx="9358378" cy="35086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C00000"/>
                </a:solidFill>
                <a:latin typeface="Georgia"/>
                <a:ea typeface="Georgia"/>
                <a:cs typeface="Georgia"/>
                <a:sym typeface="Georgia"/>
              </a:rPr>
              <a:t>La cystatine C </a:t>
            </a:r>
            <a:r>
              <a:rPr lang="fr-FR" sz="40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t/>
            </a:r>
            <a:endParaRPr sz="26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1" lang="fr-FR" sz="2600">
                <a:solidFill>
                  <a:schemeClr val="dk1"/>
                </a:solidFill>
                <a:latin typeface="Times New Roman"/>
                <a:ea typeface="Times New Roman"/>
                <a:cs typeface="Times New Roman"/>
                <a:sym typeface="Times New Roman"/>
              </a:rPr>
              <a:t>La Cys-C est une protéine de faible poids moléculaire (13 Kda) produite à un taux stable par toutes les cellules nucléées, libérée dans le sang et ensuite librement filtrée par les glomérules et métabolisée dans le tube proximal. Elle a donc été considérée comme un indicateur plus sensible de la fonction rénale que la créatinine. </a:t>
            </a:r>
            <a:endParaRPr b="1" sz="2600">
              <a:solidFill>
                <a:schemeClr val="dk1"/>
              </a:solidFill>
              <a:latin typeface="Times New Roman"/>
              <a:ea typeface="Times New Roman"/>
              <a:cs typeface="Times New Roman"/>
              <a:sym typeface="Times New Roman"/>
            </a:endParaRPr>
          </a:p>
        </p:txBody>
      </p:sp>
      <p:sp>
        <p:nvSpPr>
          <p:cNvPr id="479" name="Google Shape;479;p58"/>
          <p:cNvSpPr txBox="1"/>
          <p:nvPr/>
        </p:nvSpPr>
        <p:spPr>
          <a:xfrm>
            <a:off x="714344" y="3786190"/>
            <a:ext cx="8929750" cy="329320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4000">
                <a:solidFill>
                  <a:srgbClr val="C00000"/>
                </a:solidFill>
                <a:latin typeface="Times New Roman"/>
                <a:ea typeface="Times New Roman"/>
                <a:cs typeface="Times New Roman"/>
                <a:sym typeface="Times New Roman"/>
              </a:rPr>
              <a:t>NGAL </a:t>
            </a:r>
            <a:r>
              <a:rPr b="1" lang="fr-FR" sz="2800">
                <a:solidFill>
                  <a:srgbClr val="C00000"/>
                </a:solidFill>
                <a:latin typeface="Times New Roman"/>
                <a:ea typeface="Times New Roman"/>
                <a:cs typeface="Times New Roman"/>
                <a:sym typeface="Times New Roman"/>
              </a:rPr>
              <a:t>(Neutrophil Gelatinase–Associated Lipocalin)</a:t>
            </a:r>
            <a:endParaRPr/>
          </a:p>
          <a:p>
            <a:pPr indent="0" lvl="0" marL="0" marR="0" rtl="0" algn="just">
              <a:spcBef>
                <a:spcPts val="0"/>
              </a:spcBef>
              <a:spcAft>
                <a:spcPts val="0"/>
              </a:spcAft>
              <a:buNone/>
            </a:pPr>
            <a:r>
              <a:rPr lang="fr-FR" sz="2800">
                <a:solidFill>
                  <a:schemeClr val="dk1"/>
                </a:solidFill>
                <a:latin typeface="Times New Roman"/>
                <a:ea typeface="Times New Roman"/>
                <a:cs typeface="Times New Roman"/>
                <a:sym typeface="Times New Roman"/>
              </a:rPr>
              <a:t>Le NGAL est une petite protéine appartenant à la famille des lipocalines, qui sont spécialisées , dans la liaison et le transport de molécules lipophiles. Il est synthétisé par les polynucléaires circulants et les cellules  tubulaires rénales et épithéliales. Il a un rôle bactériostatique. </a:t>
            </a:r>
            <a:endParaRPr/>
          </a:p>
          <a:p>
            <a:pPr indent="0" lvl="0" marL="0" marR="0" rtl="0" algn="just">
              <a:spcBef>
                <a:spcPts val="0"/>
              </a:spcBef>
              <a:spcAft>
                <a:spcPts val="0"/>
              </a:spcAft>
              <a:buNone/>
            </a:pPr>
            <a:r>
              <a:rPr lang="fr-FR"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descr="FDA Approves First-of-a-Kind Test to Detect Imminent Risk of Acute Kidney  Injury" id="484" name="Google Shape;484;p59"/>
          <p:cNvPicPr preferRelativeResize="0"/>
          <p:nvPr/>
        </p:nvPicPr>
        <p:blipFill rotWithShape="1">
          <a:blip r:embed="rId3">
            <a:alphaModFix/>
          </a:blip>
          <a:srcRect b="0" l="0" r="0" t="0"/>
          <a:stretch/>
        </p:blipFill>
        <p:spPr>
          <a:xfrm>
            <a:off x="428592" y="1857364"/>
            <a:ext cx="6072230" cy="41434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485" name="Google Shape;485;p59"/>
          <p:cNvSpPr/>
          <p:nvPr/>
        </p:nvSpPr>
        <p:spPr>
          <a:xfrm>
            <a:off x="500030" y="156969"/>
            <a:ext cx="921550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chemeClr val="dk1"/>
                </a:solidFill>
                <a:latin typeface="Times New Roman"/>
                <a:ea typeface="Times New Roman"/>
                <a:cs typeface="Times New Roman"/>
                <a:sym typeface="Times New Roman"/>
              </a:rPr>
              <a:t>FDA Approves First-of-a-Kind Test to Detect Imminent Risk of Acute Kidney Injury</a:t>
            </a:r>
            <a:endParaRPr/>
          </a:p>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Dec 22, 2014 | </a:t>
            </a:r>
            <a:r>
              <a:rPr lang="fr-FR" sz="2400" u="sng">
                <a:solidFill>
                  <a:schemeClr val="dk1"/>
                </a:solidFill>
                <a:latin typeface="Times New Roman"/>
                <a:ea typeface="Times New Roman"/>
                <a:cs typeface="Times New Roman"/>
                <a:sym typeface="Times New Roman"/>
                <a:hlinkClick r:id="rId4">
                  <a:extLst>
                    <a:ext uri="{A12FA001-AC4F-418D-AE19-62706E023703}">
                      <ahyp:hlinkClr val="tx"/>
                    </a:ext>
                  </a:extLst>
                </a:hlinkClick>
              </a:rPr>
              <a:t>Kidney Disease</a:t>
            </a:r>
            <a:r>
              <a:rPr lang="fr-FR" sz="2400">
                <a:solidFill>
                  <a:schemeClr val="dk1"/>
                </a:solidFill>
                <a:latin typeface="Times New Roman"/>
                <a:ea typeface="Times New Roman"/>
                <a:cs typeface="Times New Roman"/>
                <a:sym typeface="Times New Roman"/>
              </a:rPr>
              <a:t> |     </a:t>
            </a:r>
            <a:endParaRPr sz="2400">
              <a:solidFill>
                <a:schemeClr val="dk1"/>
              </a:solidFill>
              <a:latin typeface="Times New Roman"/>
              <a:ea typeface="Times New Roman"/>
              <a:cs typeface="Times New Roman"/>
              <a:sym typeface="Times New Roman"/>
            </a:endParaRPr>
          </a:p>
        </p:txBody>
      </p:sp>
      <p:sp>
        <p:nvSpPr>
          <p:cNvPr id="486" name="Google Shape;486;p59"/>
          <p:cNvSpPr/>
          <p:nvPr/>
        </p:nvSpPr>
        <p:spPr>
          <a:xfrm>
            <a:off x="6929450" y="2500306"/>
            <a:ext cx="335755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insulin-like growth-factor binding protein 7 (IGFBP-7)</a:t>
            </a:r>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 tissue inhibitor of metalloproteinases (TIMP-2)</a:t>
            </a:r>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87" name="Google Shape;487;p59"/>
          <p:cNvSpPr txBox="1"/>
          <p:nvPr/>
        </p:nvSpPr>
        <p:spPr>
          <a:xfrm>
            <a:off x="1643038" y="6000768"/>
            <a:ext cx="58579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800">
                <a:solidFill>
                  <a:schemeClr val="dk1"/>
                </a:solidFill>
                <a:latin typeface="Times New Roman"/>
                <a:ea typeface="Times New Roman"/>
                <a:cs typeface="Times New Roman"/>
                <a:sym typeface="Times New Roman"/>
              </a:rPr>
              <a:t>Point of Care Testing </a:t>
            </a:r>
            <a:endParaRPr sz="2800">
              <a:solidFill>
                <a:schemeClr val="dk1"/>
              </a:solidFill>
              <a:latin typeface="Times New Roman"/>
              <a:ea typeface="Times New Roman"/>
              <a:cs typeface="Times New Roman"/>
              <a:sym typeface="Times New Roman"/>
            </a:endParaRPr>
          </a:p>
        </p:txBody>
      </p:sp>
      <p:sp>
        <p:nvSpPr>
          <p:cNvPr id="488" name="Google Shape;488;p59"/>
          <p:cNvSpPr txBox="1"/>
          <p:nvPr/>
        </p:nvSpPr>
        <p:spPr>
          <a:xfrm>
            <a:off x="6429384" y="1214422"/>
            <a:ext cx="38576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Marqueurs de stress rénal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Visiter le Colisée à Rome, Italie - Italie Authentique" id="121" name="Google Shape;121;p6"/>
          <p:cNvPicPr preferRelativeResize="0"/>
          <p:nvPr/>
        </p:nvPicPr>
        <p:blipFill rotWithShape="1">
          <a:blip r:embed="rId3">
            <a:alphaModFix/>
          </a:blip>
          <a:srcRect b="0" l="0" r="0" t="0"/>
          <a:stretch/>
        </p:blipFill>
        <p:spPr>
          <a:xfrm>
            <a:off x="500030" y="842982"/>
            <a:ext cx="9215502" cy="53721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0"/>
          <p:cNvSpPr txBox="1"/>
          <p:nvPr/>
        </p:nvSpPr>
        <p:spPr>
          <a:xfrm>
            <a:off x="1857352" y="214290"/>
            <a:ext cx="621510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5400">
                <a:solidFill>
                  <a:srgbClr val="FFFF00"/>
                </a:solidFill>
                <a:latin typeface="Comic Sans MS"/>
                <a:ea typeface="Comic Sans MS"/>
                <a:cs typeface="Comic Sans MS"/>
                <a:sym typeface="Comic Sans MS"/>
              </a:rPr>
              <a:t>CONCLUSION </a:t>
            </a:r>
            <a:endParaRPr b="1" sz="5400">
              <a:solidFill>
                <a:srgbClr val="FFFF00"/>
              </a:solidFill>
              <a:latin typeface="Comic Sans MS"/>
              <a:ea typeface="Comic Sans MS"/>
              <a:cs typeface="Comic Sans MS"/>
              <a:sym typeface="Comic Sans MS"/>
            </a:endParaRPr>
          </a:p>
        </p:txBody>
      </p:sp>
      <p:sp>
        <p:nvSpPr>
          <p:cNvPr id="494" name="Google Shape;494;p60"/>
          <p:cNvSpPr txBox="1"/>
          <p:nvPr/>
        </p:nvSpPr>
        <p:spPr>
          <a:xfrm>
            <a:off x="642906" y="1500174"/>
            <a:ext cx="9429816"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800">
                <a:solidFill>
                  <a:schemeClr val="dk1"/>
                </a:solidFill>
                <a:latin typeface="Times New Roman"/>
                <a:ea typeface="Times New Roman"/>
                <a:cs typeface="Times New Roman"/>
                <a:sym typeface="Times New Roman"/>
              </a:rPr>
              <a:t>Les insuffisances  rénales  aiguë et chronique sont des pathologies graves qu’il faut diagnostiquer à temps.</a:t>
            </a:r>
            <a:endParaRPr/>
          </a:p>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fr-FR" sz="2800">
                <a:solidFill>
                  <a:schemeClr val="dk1"/>
                </a:solidFill>
                <a:latin typeface="Times New Roman"/>
                <a:ea typeface="Times New Roman"/>
                <a:cs typeface="Times New Roman"/>
                <a:sym typeface="Times New Roman"/>
              </a:rPr>
              <a:t>En effet l’IRA est souvent réversible surtout lorsqu’elle       est fonctionnelle.</a:t>
            </a:r>
            <a:endParaRPr/>
          </a:p>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fr-FR" sz="2800">
                <a:solidFill>
                  <a:schemeClr val="dk1"/>
                </a:solidFill>
                <a:latin typeface="Times New Roman"/>
                <a:ea typeface="Times New Roman"/>
                <a:cs typeface="Times New Roman"/>
                <a:sym typeface="Times New Roman"/>
              </a:rPr>
              <a:t>Les deux première pathologies pourvoyeuses d’IRC sont le diabète et l’hypertension, et donc une surveillance régulière de ces malades devient impérative. </a:t>
            </a:r>
            <a:endParaRPr/>
          </a:p>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Mon top 10 des blagues de mathématiciens - S puissance 3 - S puissance 3" id="499" name="Google Shape;499;p61"/>
          <p:cNvPicPr preferRelativeResize="0"/>
          <p:nvPr/>
        </p:nvPicPr>
        <p:blipFill rotWithShape="1">
          <a:blip r:embed="rId3">
            <a:alphaModFix/>
          </a:blip>
          <a:srcRect b="0" l="0" r="0" t="0"/>
          <a:stretch/>
        </p:blipFill>
        <p:spPr>
          <a:xfrm>
            <a:off x="571468" y="1500150"/>
            <a:ext cx="9215502" cy="5357850"/>
          </a:xfrm>
          <a:prstGeom prst="rect">
            <a:avLst/>
          </a:prstGeom>
          <a:noFill/>
          <a:ln>
            <a:noFill/>
          </a:ln>
        </p:spPr>
      </p:pic>
      <p:pic>
        <p:nvPicPr>
          <p:cNvPr descr="Lol emoji : 3 680 images, photos de stock, objets 3D et images vectorielles  | Shutterstock" id="500" name="Google Shape;500;p61"/>
          <p:cNvPicPr preferRelativeResize="0"/>
          <p:nvPr/>
        </p:nvPicPr>
        <p:blipFill rotWithShape="1">
          <a:blip r:embed="rId4">
            <a:alphaModFix/>
          </a:blip>
          <a:srcRect b="0" l="0" r="0" t="0"/>
          <a:stretch/>
        </p:blipFill>
        <p:spPr>
          <a:xfrm>
            <a:off x="7858144" y="0"/>
            <a:ext cx="2428856" cy="207167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雪地远处有雪山&#10;&#10;描述已自动生成" id="506" name="Google Shape;506;p62"/>
          <p:cNvPicPr preferRelativeResize="0"/>
          <p:nvPr/>
        </p:nvPicPr>
        <p:blipFill rotWithShape="1">
          <a:blip r:embed="rId3">
            <a:alphaModFix/>
          </a:blip>
          <a:srcRect b="0" l="0" r="0" t="19859"/>
          <a:stretch/>
        </p:blipFill>
        <p:spPr>
          <a:xfrm>
            <a:off x="-36" y="-24"/>
            <a:ext cx="10287001" cy="4201449"/>
          </a:xfrm>
          <a:prstGeom prst="rect">
            <a:avLst/>
          </a:prstGeom>
          <a:noFill/>
          <a:ln>
            <a:noFill/>
          </a:ln>
        </p:spPr>
      </p:pic>
      <p:sp>
        <p:nvSpPr>
          <p:cNvPr id="507" name="Google Shape;507;p62"/>
          <p:cNvSpPr/>
          <p:nvPr/>
        </p:nvSpPr>
        <p:spPr>
          <a:xfrm>
            <a:off x="246904" y="4268313"/>
            <a:ext cx="9638294" cy="1862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fr-FR" sz="11500" cap="none">
                <a:solidFill>
                  <a:srgbClr val="CC0000"/>
                </a:solidFill>
                <a:latin typeface="Microsoft Yahei"/>
                <a:ea typeface="Microsoft Yahei"/>
                <a:cs typeface="Microsoft Yahei"/>
                <a:sym typeface="Microsoft Yahei"/>
              </a:rPr>
              <a:t>Thank </a:t>
            </a:r>
            <a:r>
              <a:rPr lang="fr-FR" sz="11500">
                <a:solidFill>
                  <a:srgbClr val="CC0000"/>
                </a:solidFill>
                <a:latin typeface="Microsoft Yahei"/>
                <a:ea typeface="Microsoft Yahei"/>
                <a:cs typeface="Microsoft Yahei"/>
                <a:sym typeface="Microsoft Yahei"/>
              </a:rPr>
              <a:t>You</a:t>
            </a:r>
            <a:r>
              <a:rPr lang="fr-FR" sz="3200">
                <a:solidFill>
                  <a:srgbClr val="CC0000"/>
                </a:solidFill>
                <a:latin typeface="Microsoft Yahei"/>
                <a:ea typeface="Microsoft Yahei"/>
                <a:cs typeface="Microsoft Yahei"/>
                <a:sym typeface="Microsoft Yahei"/>
              </a:rPr>
              <a:t> </a:t>
            </a:r>
            <a:r>
              <a:rPr lang="fr-FR" sz="11500">
                <a:solidFill>
                  <a:srgbClr val="CC0000"/>
                </a:solidFill>
                <a:latin typeface="Microsoft Yahei"/>
                <a:ea typeface="Microsoft Yahei"/>
                <a:cs typeface="Microsoft Yahei"/>
                <a:sym typeface="Microsoft Yahei"/>
              </a:rPr>
              <a:t>!</a:t>
            </a:r>
            <a:endParaRPr b="0" sz="11500" cap="none">
              <a:solidFill>
                <a:srgbClr val="CC0000"/>
              </a:solidFill>
              <a:latin typeface="Microsoft Yahei"/>
              <a:ea typeface="Microsoft Yahei"/>
              <a:cs typeface="Microsoft Yahei"/>
              <a:sym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http://lewebpedagogique.com/latineinstein/files/2021/05/capture-d_c3a9cran-2015-12-20-c3a0-11-27-28-300x202.png" id="126" name="Google Shape;126;p7"/>
          <p:cNvPicPr preferRelativeResize="0"/>
          <p:nvPr/>
        </p:nvPicPr>
        <p:blipFill rotWithShape="1">
          <a:blip r:embed="rId3">
            <a:alphaModFix/>
          </a:blip>
          <a:srcRect b="0" l="0" r="0" t="0"/>
          <a:stretch/>
        </p:blipFill>
        <p:spPr>
          <a:xfrm>
            <a:off x="285716" y="1428736"/>
            <a:ext cx="6715172" cy="4357718"/>
          </a:xfrm>
          <a:prstGeom prst="rect">
            <a:avLst/>
          </a:prstGeom>
          <a:noFill/>
          <a:ln>
            <a:noFill/>
          </a:ln>
        </p:spPr>
      </p:pic>
      <p:sp>
        <p:nvSpPr>
          <p:cNvPr id="127" name="Google Shape;127;p7"/>
          <p:cNvSpPr txBox="1"/>
          <p:nvPr/>
        </p:nvSpPr>
        <p:spPr>
          <a:xfrm>
            <a:off x="2000228" y="428604"/>
            <a:ext cx="58579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800">
                <a:solidFill>
                  <a:schemeClr val="dk1"/>
                </a:solidFill>
                <a:latin typeface="Times New Roman"/>
                <a:ea typeface="Times New Roman"/>
                <a:cs typeface="Times New Roman"/>
                <a:sym typeface="Times New Roman"/>
              </a:rPr>
              <a:t>Importance de l’urine dans l’histoire </a:t>
            </a:r>
            <a:endParaRPr sz="2800">
              <a:solidFill>
                <a:schemeClr val="dk1"/>
              </a:solidFill>
              <a:latin typeface="Times New Roman"/>
              <a:ea typeface="Times New Roman"/>
              <a:cs typeface="Times New Roman"/>
              <a:sym typeface="Times New Roman"/>
            </a:endParaRPr>
          </a:p>
        </p:txBody>
      </p:sp>
      <p:sp>
        <p:nvSpPr>
          <p:cNvPr id="128" name="Google Shape;128;p7"/>
          <p:cNvSpPr txBox="1"/>
          <p:nvPr/>
        </p:nvSpPr>
        <p:spPr>
          <a:xfrm>
            <a:off x="1571600" y="6000768"/>
            <a:ext cx="385765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2400">
                <a:solidFill>
                  <a:schemeClr val="dk1"/>
                </a:solidFill>
                <a:latin typeface="Times New Roman"/>
                <a:ea typeface="Times New Roman"/>
                <a:cs typeface="Times New Roman"/>
                <a:sym typeface="Times New Roman"/>
              </a:rPr>
              <a:t>Urinoir public</a:t>
            </a:r>
            <a:endParaRPr sz="2400">
              <a:solidFill>
                <a:schemeClr val="dk1"/>
              </a:solidFill>
              <a:latin typeface="Times New Roman"/>
              <a:ea typeface="Times New Roman"/>
              <a:cs typeface="Times New Roman"/>
              <a:sym typeface="Times New Roman"/>
            </a:endParaRPr>
          </a:p>
        </p:txBody>
      </p:sp>
      <p:sp>
        <p:nvSpPr>
          <p:cNvPr id="129" name="Google Shape;129;p7"/>
          <p:cNvSpPr txBox="1"/>
          <p:nvPr/>
        </p:nvSpPr>
        <p:spPr>
          <a:xfrm>
            <a:off x="7143764" y="1500174"/>
            <a:ext cx="3143236"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imes New Roman"/>
                <a:ea typeface="Times New Roman"/>
                <a:cs typeface="Times New Roman"/>
                <a:sym typeface="Times New Roman"/>
              </a:rPr>
              <a:t>L’urine était utilisée pour le tannage et le blanchissage  de la   laine à cause de sa forte concentration en ammoniac  ;l’empereur VESPASIEN  a imposé un impôt pour les utilisateurs car les caisses de Rome étaient vides.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Cancer : des scientifiques appellent à observer davantage les urines |  Santé Magazine" id="134" name="Google Shape;134;p8"/>
          <p:cNvPicPr preferRelativeResize="0"/>
          <p:nvPr/>
        </p:nvPicPr>
        <p:blipFill rotWithShape="1">
          <a:blip r:embed="rId3">
            <a:alphaModFix/>
          </a:blip>
          <a:srcRect b="0" l="0" r="0" t="0"/>
          <a:stretch/>
        </p:blipFill>
        <p:spPr>
          <a:xfrm>
            <a:off x="714344" y="862026"/>
            <a:ext cx="8572560" cy="52101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Ce que la couleur de votre urine révèle sur votre santé" id="139" name="Google Shape;139;p9"/>
          <p:cNvPicPr preferRelativeResize="0"/>
          <p:nvPr/>
        </p:nvPicPr>
        <p:blipFill rotWithShape="1">
          <a:blip r:embed="rId3">
            <a:alphaModFix/>
          </a:blip>
          <a:srcRect b="0" l="0" r="0" t="0"/>
          <a:stretch/>
        </p:blipFill>
        <p:spPr>
          <a:xfrm>
            <a:off x="1357286" y="1000108"/>
            <a:ext cx="7572428" cy="46434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2012-09-14T10:09:29Z</dcterms:created>
  <dc:creator>HOME</dc:creator>
</cp:coreProperties>
</file>