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1" d="100"/>
          <a:sy n="91" d="100"/>
        </p:scale>
        <p:origin x="32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uardia OMARI" userId="d5771de91f69d52a" providerId="LiveId" clId="{82A7EEB7-821D-4A2F-8A50-7D73B2B825F9}"/>
    <pc:docChg chg="custSel modSld">
      <pc:chgData name="Ouardia OMARI" userId="d5771de91f69d52a" providerId="LiveId" clId="{82A7EEB7-821D-4A2F-8A50-7D73B2B825F9}" dt="2024-10-15T07:53:04.814" v="29" actId="113"/>
      <pc:docMkLst>
        <pc:docMk/>
      </pc:docMkLst>
      <pc:sldChg chg="modSp mod">
        <pc:chgData name="Ouardia OMARI" userId="d5771de91f69d52a" providerId="LiveId" clId="{82A7EEB7-821D-4A2F-8A50-7D73B2B825F9}" dt="2024-10-15T07:50:33.413" v="6" actId="113"/>
        <pc:sldMkLst>
          <pc:docMk/>
          <pc:sldMk cId="3148931601" sldId="257"/>
        </pc:sldMkLst>
      </pc:sldChg>
      <pc:sldChg chg="modSp mod">
        <pc:chgData name="Ouardia OMARI" userId="d5771de91f69d52a" providerId="LiveId" clId="{82A7EEB7-821D-4A2F-8A50-7D73B2B825F9}" dt="2024-10-15T07:51:07.169" v="22" actId="20577"/>
        <pc:sldMkLst>
          <pc:docMk/>
          <pc:sldMk cId="1715753313" sldId="258"/>
        </pc:sldMkLst>
      </pc:sldChg>
      <pc:sldChg chg="modSp mod">
        <pc:chgData name="Ouardia OMARI" userId="d5771de91f69d52a" providerId="LiveId" clId="{82A7EEB7-821D-4A2F-8A50-7D73B2B825F9}" dt="2024-10-15T07:50:21.188" v="5" actId="20577"/>
        <pc:sldMkLst>
          <pc:docMk/>
          <pc:sldMk cId="2091997245" sldId="259"/>
        </pc:sldMkLst>
      </pc:sldChg>
      <pc:sldChg chg="modSp mod">
        <pc:chgData name="Ouardia OMARI" userId="d5771de91f69d52a" providerId="LiveId" clId="{82A7EEB7-821D-4A2F-8A50-7D73B2B825F9}" dt="2024-10-15T07:52:11.866" v="26" actId="20577"/>
        <pc:sldMkLst>
          <pc:docMk/>
          <pc:sldMk cId="623228386" sldId="264"/>
        </pc:sldMkLst>
      </pc:sldChg>
      <pc:sldChg chg="modSp mod">
        <pc:chgData name="Ouardia OMARI" userId="d5771de91f69d52a" providerId="LiveId" clId="{82A7EEB7-821D-4A2F-8A50-7D73B2B825F9}" dt="2024-10-15T07:53:04.814" v="29" actId="113"/>
        <pc:sldMkLst>
          <pc:docMk/>
          <pc:sldMk cId="3858576716" sldId="265"/>
        </pc:sldMkLst>
      </pc:sldChg>
    </pc:docChg>
  </pc:docChgLst>
  <pc:docChgLst>
    <pc:chgData name="Ouardia OMARI" userId="d5771de91f69d52a" providerId="LiveId" clId="{CCD31B2A-B149-4D77-B79F-A4D007970187}"/>
    <pc:docChg chg="custSel delSld modSld">
      <pc:chgData name="Ouardia OMARI" userId="d5771de91f69d52a" providerId="LiveId" clId="{CCD31B2A-B149-4D77-B79F-A4D007970187}" dt="2025-01-13T21:03:46.694" v="136" actId="20577"/>
      <pc:docMkLst>
        <pc:docMk/>
      </pc:docMkLst>
      <pc:sldChg chg="modSp mod">
        <pc:chgData name="Ouardia OMARI" userId="d5771de91f69d52a" providerId="LiveId" clId="{CCD31B2A-B149-4D77-B79F-A4D007970187}" dt="2025-01-13T20:51:20.983" v="130" actId="1076"/>
        <pc:sldMkLst>
          <pc:docMk/>
          <pc:sldMk cId="296429946" sldId="256"/>
        </pc:sldMkLst>
        <pc:spChg chg="mod">
          <ac:chgData name="Ouardia OMARI" userId="d5771de91f69d52a" providerId="LiveId" clId="{CCD31B2A-B149-4D77-B79F-A4D007970187}" dt="2025-01-13T20:34:44.611" v="12" actId="1076"/>
          <ac:spMkLst>
            <pc:docMk/>
            <pc:sldMk cId="296429946" sldId="256"/>
            <ac:spMk id="2" creationId="{DA69360C-6E4E-A658-1B22-AC6ABA54E0CE}"/>
          </ac:spMkLst>
        </pc:spChg>
        <pc:spChg chg="mod">
          <ac:chgData name="Ouardia OMARI" userId="d5771de91f69d52a" providerId="LiveId" clId="{CCD31B2A-B149-4D77-B79F-A4D007970187}" dt="2025-01-13T20:51:20.983" v="130" actId="1076"/>
          <ac:spMkLst>
            <pc:docMk/>
            <pc:sldMk cId="296429946" sldId="256"/>
            <ac:spMk id="3" creationId="{774DF2DA-D467-6140-9C32-925CF97F4D82}"/>
          </ac:spMkLst>
        </pc:spChg>
        <pc:graphicFrameChg chg="modGraphic">
          <ac:chgData name="Ouardia OMARI" userId="d5771de91f69d52a" providerId="LiveId" clId="{CCD31B2A-B149-4D77-B79F-A4D007970187}" dt="2025-01-13T20:49:59.031" v="127" actId="255"/>
          <ac:graphicFrameMkLst>
            <pc:docMk/>
            <pc:sldMk cId="296429946" sldId="256"/>
            <ac:graphicFrameMk id="4" creationId="{BA5FF113-0DDB-B890-4E98-D0D3C382275C}"/>
          </ac:graphicFrameMkLst>
        </pc:graphicFrameChg>
      </pc:sldChg>
      <pc:sldChg chg="modSp mod">
        <pc:chgData name="Ouardia OMARI" userId="d5771de91f69d52a" providerId="LiveId" clId="{CCD31B2A-B149-4D77-B79F-A4D007970187}" dt="2025-01-13T20:43:52.858" v="109" actId="20577"/>
        <pc:sldMkLst>
          <pc:docMk/>
          <pc:sldMk cId="1715753313" sldId="258"/>
        </pc:sldMkLst>
        <pc:spChg chg="mod">
          <ac:chgData name="Ouardia OMARI" userId="d5771de91f69d52a" providerId="LiveId" clId="{CCD31B2A-B149-4D77-B79F-A4D007970187}" dt="2025-01-13T20:43:52.858" v="109" actId="20577"/>
          <ac:spMkLst>
            <pc:docMk/>
            <pc:sldMk cId="1715753313" sldId="258"/>
            <ac:spMk id="3" creationId="{D5C4B08A-251A-ADC8-1438-474D60BA58FF}"/>
          </ac:spMkLst>
        </pc:spChg>
      </pc:sldChg>
      <pc:sldChg chg="modSp mod">
        <pc:chgData name="Ouardia OMARI" userId="d5771de91f69d52a" providerId="LiveId" clId="{CCD31B2A-B149-4D77-B79F-A4D007970187}" dt="2025-01-13T21:03:46.694" v="136" actId="20577"/>
        <pc:sldMkLst>
          <pc:docMk/>
          <pc:sldMk cId="29812434" sldId="267"/>
        </pc:sldMkLst>
        <pc:spChg chg="mod">
          <ac:chgData name="Ouardia OMARI" userId="d5771de91f69d52a" providerId="LiveId" clId="{CCD31B2A-B149-4D77-B79F-A4D007970187}" dt="2025-01-13T21:03:46.694" v="136" actId="20577"/>
          <ac:spMkLst>
            <pc:docMk/>
            <pc:sldMk cId="29812434" sldId="267"/>
            <ac:spMk id="3" creationId="{80612F19-0F5E-49B3-31DB-2753871B702F}"/>
          </ac:spMkLst>
        </pc:spChg>
      </pc:sldChg>
      <pc:sldChg chg="del">
        <pc:chgData name="Ouardia OMARI" userId="d5771de91f69d52a" providerId="LiveId" clId="{CCD31B2A-B149-4D77-B79F-A4D007970187}" dt="2025-01-13T20:48:46.239" v="110" actId="2696"/>
        <pc:sldMkLst>
          <pc:docMk/>
          <pc:sldMk cId="550275145" sldId="282"/>
        </pc:sldMkLst>
      </pc:sldChg>
      <pc:sldChg chg="modSp mod">
        <pc:chgData name="Ouardia OMARI" userId="d5771de91f69d52a" providerId="LiveId" clId="{CCD31B2A-B149-4D77-B79F-A4D007970187}" dt="2025-01-13T20:49:04.783" v="126" actId="20577"/>
        <pc:sldMkLst>
          <pc:docMk/>
          <pc:sldMk cId="3491984162" sldId="283"/>
        </pc:sldMkLst>
        <pc:spChg chg="mod">
          <ac:chgData name="Ouardia OMARI" userId="d5771de91f69d52a" providerId="LiveId" clId="{CCD31B2A-B149-4D77-B79F-A4D007970187}" dt="2025-01-13T20:49:04.783" v="126" actId="20577"/>
          <ac:spMkLst>
            <pc:docMk/>
            <pc:sldMk cId="3491984162" sldId="283"/>
            <ac:spMk id="3" creationId="{15858A4A-B292-DF12-C668-B8E2D934A47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3DBFCA-2D87-CE6D-55E7-79E7B061362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CDAE49E-0D97-6730-761B-4B61D0812B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6C99862-FFD6-4AA2-E977-0A42AD36AB6C}"/>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5" name="Espace réservé du pied de page 4">
            <a:extLst>
              <a:ext uri="{FF2B5EF4-FFF2-40B4-BE49-F238E27FC236}">
                <a16:creationId xmlns:a16="http://schemas.microsoft.com/office/drawing/2014/main" id="{DD2277F6-7A00-A7FB-B41F-EAF144AC139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BEF468F1-128D-0852-A51F-A26BB23817A8}"/>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1684115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8ECE26-F283-929D-6A26-1D08AC012BA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4B265DF-4DB4-6A43-1CE3-41D28401283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0CD9F5E-E296-3B45-F2E0-D81C2F7F6217}"/>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5" name="Espace réservé du pied de page 4">
            <a:extLst>
              <a:ext uri="{FF2B5EF4-FFF2-40B4-BE49-F238E27FC236}">
                <a16:creationId xmlns:a16="http://schemas.microsoft.com/office/drawing/2014/main" id="{005B2B22-E513-BFD3-BB1E-82564C0FF13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1F73892C-0BD4-9ADE-12C6-4AB837E1CA55}"/>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288474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8D2448A-4E97-6BA6-086B-B8F6662A785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BC4F716-49AF-79CA-E15D-D67765B4C89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4DB087-35B4-EBE6-1326-2A53E4AF358B}"/>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5" name="Espace réservé du pied de page 4">
            <a:extLst>
              <a:ext uri="{FF2B5EF4-FFF2-40B4-BE49-F238E27FC236}">
                <a16:creationId xmlns:a16="http://schemas.microsoft.com/office/drawing/2014/main" id="{439BA9C4-0CEE-B607-8D4C-D33935D33EB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C3E1C771-BC3F-5E44-54B8-F390CA4A1F65}"/>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3070476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399C63-797D-17DE-5450-9D0E4548DE9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8CA67D-CA84-292C-DF37-E630178A8E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ED87FEF-865C-7672-921C-BA93AF25C200}"/>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5" name="Espace réservé du pied de page 4">
            <a:extLst>
              <a:ext uri="{FF2B5EF4-FFF2-40B4-BE49-F238E27FC236}">
                <a16:creationId xmlns:a16="http://schemas.microsoft.com/office/drawing/2014/main" id="{FD344D7C-309C-54CD-1AD7-DF4827543A8E}"/>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3033AE79-40D3-8016-F528-A8152C4AC844}"/>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1413727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2187C4-7CAE-AF9C-C5BE-5FD409990E4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BE202F3-C171-6EFB-CC4A-9CF49E72BA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B49B48B-C0DE-7070-9A4E-1800F78DE04D}"/>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5" name="Espace réservé du pied de page 4">
            <a:extLst>
              <a:ext uri="{FF2B5EF4-FFF2-40B4-BE49-F238E27FC236}">
                <a16:creationId xmlns:a16="http://schemas.microsoft.com/office/drawing/2014/main" id="{CD6F810D-ABFE-AA5D-0C00-660A72E10DD5}"/>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5D437FB7-FD1C-451D-975A-FA2677C5D44C}"/>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3662473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A3BE2-F561-9853-0F96-99046A51270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0851458-E847-26E7-A099-2728EDA2669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E4686D4-A694-5B89-7743-E527DC2E40D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69E5FF1-F219-F34E-8075-21010227FA07}"/>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6" name="Espace réservé du pied de page 5">
            <a:extLst>
              <a:ext uri="{FF2B5EF4-FFF2-40B4-BE49-F238E27FC236}">
                <a16:creationId xmlns:a16="http://schemas.microsoft.com/office/drawing/2014/main" id="{C9B7E6A6-DF2C-22B4-FA19-95B0A03E90A2}"/>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1DD9818C-1CAC-1DDB-643B-658997D6E851}"/>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772317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AE849E-26E1-07DC-EDE7-A398176A836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4EAA91B-A4E5-E8E9-9376-A22139F3C0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D76F520-8C50-10AE-1D21-13671D14D91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151CDCE-4C06-FFAE-B548-9646E25F83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F03338D-80D1-7CEE-03D4-3438E7A16E7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A650670-6850-A47D-27B1-EE248A62E5D8}"/>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8" name="Espace réservé du pied de page 7">
            <a:extLst>
              <a:ext uri="{FF2B5EF4-FFF2-40B4-BE49-F238E27FC236}">
                <a16:creationId xmlns:a16="http://schemas.microsoft.com/office/drawing/2014/main" id="{79B16D68-0B72-686E-3527-DC19CC16062E}"/>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8BD80EEA-EF5A-629F-D5A9-C2FFA0852523}"/>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1036004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DF780D-7BA4-C907-0BD0-9D8F78DA722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D951968-3991-48CF-BF37-B67D8FBD33AE}"/>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4" name="Espace réservé du pied de page 3">
            <a:extLst>
              <a:ext uri="{FF2B5EF4-FFF2-40B4-BE49-F238E27FC236}">
                <a16:creationId xmlns:a16="http://schemas.microsoft.com/office/drawing/2014/main" id="{9665FEB4-F604-E64B-7667-50A77C18C0BC}"/>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4569F97A-6858-8AC6-0BB7-DFE2BD7DC93E}"/>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3559601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B80F21B-1476-1891-D200-5EF6E0F9A64F}"/>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3" name="Espace réservé du pied de page 2">
            <a:extLst>
              <a:ext uri="{FF2B5EF4-FFF2-40B4-BE49-F238E27FC236}">
                <a16:creationId xmlns:a16="http://schemas.microsoft.com/office/drawing/2014/main" id="{8AF929FA-AE17-21CA-BAF6-CECB5E3F3841}"/>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0705850-0008-2B74-46F3-7725CA35514B}"/>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4088601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CCAEB9-68DD-3478-843D-A0D9D4D5545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D03A2AC-E6E5-29A5-0F3F-B1D48A267C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E46140-5432-858F-3D3D-ABD2A1F783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2E9FEB2-FB8E-5730-F6FD-058B6A6CA0AF}"/>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6" name="Espace réservé du pied de page 5">
            <a:extLst>
              <a:ext uri="{FF2B5EF4-FFF2-40B4-BE49-F238E27FC236}">
                <a16:creationId xmlns:a16="http://schemas.microsoft.com/office/drawing/2014/main" id="{BE9A651E-14D5-8CB2-C9DC-457B56C81E4F}"/>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0FEEF074-6A3D-D7B2-AF24-25B455117B9C}"/>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1339989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2C30F7-381C-584E-97FE-4F50CED054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E79A124-96A3-3F92-E066-D4BBBA55D6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8B02B7D0-0374-B286-9B62-4EB4E36DD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8C2F1BA-4919-5EEA-4923-10DD911B1008}"/>
              </a:ext>
            </a:extLst>
          </p:cNvPr>
          <p:cNvSpPr>
            <a:spLocks noGrp="1"/>
          </p:cNvSpPr>
          <p:nvPr>
            <p:ph type="dt" sz="half" idx="10"/>
          </p:nvPr>
        </p:nvSpPr>
        <p:spPr/>
        <p:txBody>
          <a:bodyPr/>
          <a:lstStyle/>
          <a:p>
            <a:fld id="{CB5F0767-9695-4996-B30A-46AF3C407C2D}" type="datetimeFigureOut">
              <a:rPr lang="fr-FR" smtClean="0"/>
              <a:t>13/01/2025</a:t>
            </a:fld>
            <a:endParaRPr lang="fr-FR" dirty="0"/>
          </a:p>
        </p:txBody>
      </p:sp>
      <p:sp>
        <p:nvSpPr>
          <p:cNvPr id="6" name="Espace réservé du pied de page 5">
            <a:extLst>
              <a:ext uri="{FF2B5EF4-FFF2-40B4-BE49-F238E27FC236}">
                <a16:creationId xmlns:a16="http://schemas.microsoft.com/office/drawing/2014/main" id="{969ABB57-7BE3-9044-E40B-51608F23B12D}"/>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EC9B8350-4944-2667-909E-3DE8EB993417}"/>
              </a:ext>
            </a:extLst>
          </p:cNvPr>
          <p:cNvSpPr>
            <a:spLocks noGrp="1"/>
          </p:cNvSpPr>
          <p:nvPr>
            <p:ph type="sldNum" sz="quarter" idx="12"/>
          </p:nvPr>
        </p:nvSpPr>
        <p:spPr/>
        <p:txBody>
          <a:bodyPr/>
          <a:lstStyle/>
          <a:p>
            <a:fld id="{AE2464DA-3FE0-4638-AC9E-BE8008BF56FE}" type="slidenum">
              <a:rPr lang="fr-FR" smtClean="0"/>
              <a:t>‹N°›</a:t>
            </a:fld>
            <a:endParaRPr lang="fr-FR" dirty="0"/>
          </a:p>
        </p:txBody>
      </p:sp>
    </p:spTree>
    <p:extLst>
      <p:ext uri="{BB962C8B-B14F-4D97-AF65-F5344CB8AC3E}">
        <p14:creationId xmlns:p14="http://schemas.microsoft.com/office/powerpoint/2010/main" val="3613538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3B129A7-C860-99F5-188D-E9D5CC4AA6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E0F2985-8881-3B46-06A5-3BC0500E84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1F39764-80BB-1334-FB1E-802BC99283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F0767-9695-4996-B30A-46AF3C407C2D}" type="datetimeFigureOut">
              <a:rPr lang="fr-FR" smtClean="0"/>
              <a:t>13/01/2025</a:t>
            </a:fld>
            <a:endParaRPr lang="fr-FR" dirty="0"/>
          </a:p>
        </p:txBody>
      </p:sp>
      <p:sp>
        <p:nvSpPr>
          <p:cNvPr id="5" name="Espace réservé du pied de page 4">
            <a:extLst>
              <a:ext uri="{FF2B5EF4-FFF2-40B4-BE49-F238E27FC236}">
                <a16:creationId xmlns:a16="http://schemas.microsoft.com/office/drawing/2014/main" id="{0B57C7C0-3A70-BA2C-A802-76090953A9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BD877F09-E334-C36D-641A-050E342109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2464DA-3FE0-4638-AC9E-BE8008BF56FE}" type="slidenum">
              <a:rPr lang="fr-FR" smtClean="0"/>
              <a:t>‹N°›</a:t>
            </a:fld>
            <a:endParaRPr lang="fr-FR" dirty="0"/>
          </a:p>
        </p:txBody>
      </p:sp>
    </p:spTree>
    <p:extLst>
      <p:ext uri="{BB962C8B-B14F-4D97-AF65-F5344CB8AC3E}">
        <p14:creationId xmlns:p14="http://schemas.microsoft.com/office/powerpoint/2010/main" val="2193673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69360C-6E4E-A658-1B22-AC6ABA54E0CE}"/>
              </a:ext>
            </a:extLst>
          </p:cNvPr>
          <p:cNvSpPr>
            <a:spLocks noGrp="1"/>
          </p:cNvSpPr>
          <p:nvPr>
            <p:ph type="ctrTitle"/>
          </p:nvPr>
        </p:nvSpPr>
        <p:spPr>
          <a:xfrm>
            <a:off x="1603131" y="2677371"/>
            <a:ext cx="9144000" cy="1996830"/>
          </a:xfrm>
        </p:spPr>
        <p:txBody>
          <a:bodyPr>
            <a:normAutofit fontScale="90000"/>
          </a:bodyPr>
          <a:lstStyle/>
          <a:p>
            <a:r>
              <a:rPr lang="fr-FR" sz="4800" i="1" dirty="0"/>
              <a:t>Signes fonctionnels cardiaques</a:t>
            </a:r>
            <a:br>
              <a:rPr lang="fr-FR" sz="4800" i="1" dirty="0"/>
            </a:br>
            <a:r>
              <a:rPr lang="fr-FR" sz="4800" b="1" i="1" dirty="0"/>
              <a:t>dyspnée, douleurs précordiales</a:t>
            </a:r>
            <a:br>
              <a:rPr lang="fr-FR" sz="4800" b="1" i="1" dirty="0"/>
            </a:br>
            <a:br>
              <a:rPr lang="fr-FR" sz="4800" b="1" i="1" dirty="0"/>
            </a:br>
            <a:endParaRPr lang="fr-FR" sz="2400" b="1" i="1" dirty="0"/>
          </a:p>
        </p:txBody>
      </p:sp>
      <p:sp>
        <p:nvSpPr>
          <p:cNvPr id="3" name="Sous-titre 2">
            <a:extLst>
              <a:ext uri="{FF2B5EF4-FFF2-40B4-BE49-F238E27FC236}">
                <a16:creationId xmlns:a16="http://schemas.microsoft.com/office/drawing/2014/main" id="{774DF2DA-D467-6140-9C32-925CF97F4D82}"/>
              </a:ext>
            </a:extLst>
          </p:cNvPr>
          <p:cNvSpPr>
            <a:spLocks noGrp="1"/>
          </p:cNvSpPr>
          <p:nvPr>
            <p:ph type="subTitle" idx="1"/>
          </p:nvPr>
        </p:nvSpPr>
        <p:spPr>
          <a:xfrm>
            <a:off x="5295900" y="4563208"/>
            <a:ext cx="6591300" cy="1367264"/>
          </a:xfrm>
        </p:spPr>
        <p:txBody>
          <a:bodyPr>
            <a:normAutofit/>
          </a:bodyPr>
          <a:lstStyle/>
          <a:p>
            <a:r>
              <a:rPr lang="fr-FR" sz="1600" dirty="0"/>
              <a:t>Dr OMARI.O</a:t>
            </a:r>
          </a:p>
          <a:p>
            <a:r>
              <a:rPr lang="fr-FR" sz="1600" dirty="0"/>
              <a:t>Maitre assistante en Médecine Interne</a:t>
            </a:r>
          </a:p>
          <a:p>
            <a:r>
              <a:rPr lang="fr-FR" sz="1600" dirty="0"/>
              <a:t>Service de médecine interne- Pr </a:t>
            </a:r>
            <a:r>
              <a:rPr lang="fr-FR" sz="1600" dirty="0" err="1"/>
              <a:t>Bouali.F</a:t>
            </a:r>
            <a:endParaRPr lang="fr-FR" sz="1600" dirty="0"/>
          </a:p>
          <a:p>
            <a:r>
              <a:rPr lang="fr-FR" sz="1600" dirty="0"/>
              <a:t>CHU Mustapha</a:t>
            </a:r>
          </a:p>
          <a:p>
            <a:endParaRPr lang="fr-FR" dirty="0"/>
          </a:p>
        </p:txBody>
      </p:sp>
      <p:graphicFrame>
        <p:nvGraphicFramePr>
          <p:cNvPr id="4" name="Tableau 3">
            <a:extLst>
              <a:ext uri="{FF2B5EF4-FFF2-40B4-BE49-F238E27FC236}">
                <a16:creationId xmlns:a16="http://schemas.microsoft.com/office/drawing/2014/main" id="{BA5FF113-0DDB-B890-4E98-D0D3C382275C}"/>
              </a:ext>
            </a:extLst>
          </p:cNvPr>
          <p:cNvGraphicFramePr>
            <a:graphicFrameLocks noGrp="1"/>
          </p:cNvGraphicFramePr>
          <p:nvPr>
            <p:extLst>
              <p:ext uri="{D42A27DB-BD31-4B8C-83A1-F6EECF244321}">
                <p14:modId xmlns:p14="http://schemas.microsoft.com/office/powerpoint/2010/main" val="1473631987"/>
              </p:ext>
            </p:extLst>
          </p:nvPr>
        </p:nvGraphicFramePr>
        <p:xfrm>
          <a:off x="1925515" y="294482"/>
          <a:ext cx="7807569" cy="1560695"/>
        </p:xfrm>
        <a:graphic>
          <a:graphicData uri="http://schemas.openxmlformats.org/drawingml/2006/table">
            <a:tbl>
              <a:tblPr firstRow="1" bandRow="1">
                <a:tableStyleId>{5C22544A-7EE6-4342-B048-85BDC9FD1C3A}</a:tableStyleId>
              </a:tblPr>
              <a:tblGrid>
                <a:gridCol w="7807569">
                  <a:extLst>
                    <a:ext uri="{9D8B030D-6E8A-4147-A177-3AD203B41FA5}">
                      <a16:colId xmlns:a16="http://schemas.microsoft.com/office/drawing/2014/main" val="442568259"/>
                    </a:ext>
                  </a:extLst>
                </a:gridCol>
              </a:tblGrid>
              <a:tr h="1560695">
                <a:tc>
                  <a:txBody>
                    <a:bodyPr/>
                    <a:lstStyle/>
                    <a:p>
                      <a:pPr algn="ctr"/>
                      <a: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t>République Algérienne Démocratique et Populaire</a:t>
                      </a:r>
                      <a:b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br>
                      <a: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t>Université d’Alger 1 – Faculté de Médecine</a:t>
                      </a:r>
                      <a:b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br>
                      <a: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t>Enseignement des étudiants en 3</a:t>
                      </a:r>
                      <a:r>
                        <a:rPr kumimoji="0" lang="fr-FR" sz="1600" b="0" i="0" u="none" strike="noStrike" kern="1200" cap="none" spc="-50" normalizeH="0" baseline="30000" noProof="0" dirty="0">
                          <a:ln>
                            <a:noFill/>
                          </a:ln>
                          <a:solidFill>
                            <a:srgbClr val="000000">
                              <a:lumMod val="85000"/>
                              <a:lumOff val="15000"/>
                            </a:srgbClr>
                          </a:solidFill>
                          <a:effectLst/>
                          <a:uLnTx/>
                          <a:uFillTx/>
                          <a:latin typeface="Calibri Light" panose="020F0302020204030204"/>
                          <a:ea typeface="+mj-ea"/>
                          <a:cs typeface="+mj-cs"/>
                        </a:rPr>
                        <a:t>ème</a:t>
                      </a:r>
                      <a: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t> année Médecine</a:t>
                      </a:r>
                    </a:p>
                    <a:p>
                      <a:pPr algn="ctr"/>
                      <a:r>
                        <a:rPr kumimoji="0" lang="fr-FR" sz="1600" b="0" i="0" u="none" strike="noStrike" kern="1200" cap="none" spc="-50" normalizeH="0" baseline="0" noProof="0" dirty="0">
                          <a:ln>
                            <a:noFill/>
                          </a:ln>
                          <a:solidFill>
                            <a:srgbClr val="000000">
                              <a:lumMod val="85000"/>
                              <a:lumOff val="15000"/>
                            </a:srgbClr>
                          </a:solidFill>
                          <a:effectLst/>
                          <a:uLnTx/>
                          <a:uFillTx/>
                          <a:latin typeface="Calibri Light" panose="020F0302020204030204"/>
                          <a:ea typeface="+mj-ea"/>
                          <a:cs typeface="+mj-cs"/>
                        </a:rPr>
                        <a:t>Module de sémiologie </a:t>
                      </a:r>
                      <a:endParaRPr lang="fr-FR" sz="1600" dirty="0"/>
                    </a:p>
                  </a:txBody>
                  <a:tcPr>
                    <a:noFill/>
                  </a:tcPr>
                </a:tc>
                <a:extLst>
                  <a:ext uri="{0D108BD9-81ED-4DB2-BD59-A6C34878D82A}">
                    <a16:rowId xmlns:a16="http://schemas.microsoft.com/office/drawing/2014/main" val="4171340282"/>
                  </a:ext>
                </a:extLst>
              </a:tr>
            </a:tbl>
          </a:graphicData>
        </a:graphic>
      </p:graphicFrame>
    </p:spTree>
    <p:extLst>
      <p:ext uri="{BB962C8B-B14F-4D97-AF65-F5344CB8AC3E}">
        <p14:creationId xmlns:p14="http://schemas.microsoft.com/office/powerpoint/2010/main" val="29642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76259F-F948-3FF0-1BF8-733F0E8E5C35}"/>
              </a:ext>
            </a:extLst>
          </p:cNvPr>
          <p:cNvSpPr>
            <a:spLocks noGrp="1"/>
          </p:cNvSpPr>
          <p:nvPr>
            <p:ph type="title"/>
          </p:nvPr>
        </p:nvSpPr>
        <p:spPr/>
        <p:txBody>
          <a:bodyPr/>
          <a:lstStyle/>
          <a:p>
            <a:r>
              <a:rPr lang="fr-FR" dirty="0"/>
              <a:t>L'œdème aigu du poumon (OAP) </a:t>
            </a:r>
          </a:p>
        </p:txBody>
      </p:sp>
      <p:sp>
        <p:nvSpPr>
          <p:cNvPr id="3" name="Espace réservé du contenu 2">
            <a:extLst>
              <a:ext uri="{FF2B5EF4-FFF2-40B4-BE49-F238E27FC236}">
                <a16:creationId xmlns:a16="http://schemas.microsoft.com/office/drawing/2014/main" id="{030DD949-2D81-3EB4-2922-EC4057F9415E}"/>
              </a:ext>
            </a:extLst>
          </p:cNvPr>
          <p:cNvSpPr>
            <a:spLocks noGrp="1"/>
          </p:cNvSpPr>
          <p:nvPr>
            <p:ph idx="1"/>
          </p:nvPr>
        </p:nvSpPr>
        <p:spPr/>
        <p:txBody>
          <a:bodyPr/>
          <a:lstStyle/>
          <a:p>
            <a:pPr marL="0" indent="0">
              <a:buNone/>
            </a:pPr>
            <a:r>
              <a:rPr lang="fr-FR" dirty="0"/>
              <a:t>     Trois signes fonctionnels principaux sont notés :</a:t>
            </a:r>
          </a:p>
          <a:p>
            <a:pPr marL="0" indent="0">
              <a:buNone/>
            </a:pPr>
            <a:r>
              <a:rPr lang="fr-FR" dirty="0"/>
              <a:t> • </a:t>
            </a:r>
            <a:r>
              <a:rPr lang="fr-FR" b="1" dirty="0"/>
              <a:t>La polypnée </a:t>
            </a:r>
            <a:r>
              <a:rPr lang="fr-FR" dirty="0"/>
              <a:t>: intense, angoissante avec orthopnée, sensation de grésillement laryngé; il n’y a pas de point de côté.</a:t>
            </a:r>
          </a:p>
          <a:p>
            <a:pPr marL="0" indent="0">
              <a:buNone/>
            </a:pPr>
            <a:r>
              <a:rPr lang="fr-FR" dirty="0"/>
              <a:t> • </a:t>
            </a:r>
            <a:r>
              <a:rPr lang="fr-FR" b="1" dirty="0"/>
              <a:t>La toux </a:t>
            </a:r>
            <a:r>
              <a:rPr lang="fr-FR" dirty="0"/>
              <a:t>: incessante, quinteuse, pénible, qui ramène rapidement.</a:t>
            </a:r>
          </a:p>
          <a:p>
            <a:pPr marL="0" indent="0">
              <a:buNone/>
            </a:pPr>
            <a:r>
              <a:rPr lang="fr-FR" dirty="0"/>
              <a:t> • </a:t>
            </a:r>
            <a:r>
              <a:rPr lang="fr-FR" b="1" dirty="0"/>
              <a:t>L'expectoration séreuse </a:t>
            </a:r>
            <a:r>
              <a:rPr lang="fr-FR" dirty="0"/>
              <a:t>caractéristique: qui est mousseuse, rosée dite saumonée, très abondante remplissant plusieurs crachoirs en quelques minutes sans soulager le malade.</a:t>
            </a:r>
          </a:p>
          <a:p>
            <a:endParaRPr lang="fr-FR" dirty="0"/>
          </a:p>
        </p:txBody>
      </p:sp>
    </p:spTree>
    <p:extLst>
      <p:ext uri="{BB962C8B-B14F-4D97-AF65-F5344CB8AC3E}">
        <p14:creationId xmlns:p14="http://schemas.microsoft.com/office/powerpoint/2010/main" val="3858576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9C8A98-CEB6-C901-4B3F-D986000C7540}"/>
              </a:ext>
            </a:extLst>
          </p:cNvPr>
          <p:cNvSpPr>
            <a:spLocks noGrp="1"/>
          </p:cNvSpPr>
          <p:nvPr>
            <p:ph type="title"/>
          </p:nvPr>
        </p:nvSpPr>
        <p:spPr/>
        <p:txBody>
          <a:bodyPr/>
          <a:lstStyle/>
          <a:p>
            <a:r>
              <a:rPr lang="fr-FR" dirty="0"/>
              <a:t>L'œdème aigu du poumon (OAP) </a:t>
            </a:r>
          </a:p>
        </p:txBody>
      </p:sp>
      <p:sp>
        <p:nvSpPr>
          <p:cNvPr id="3" name="Espace réservé du contenu 2">
            <a:extLst>
              <a:ext uri="{FF2B5EF4-FFF2-40B4-BE49-F238E27FC236}">
                <a16:creationId xmlns:a16="http://schemas.microsoft.com/office/drawing/2014/main" id="{CBE8B2E7-FCC5-F867-E884-ED03DB4291A2}"/>
              </a:ext>
            </a:extLst>
          </p:cNvPr>
          <p:cNvSpPr>
            <a:spLocks noGrp="1"/>
          </p:cNvSpPr>
          <p:nvPr>
            <p:ph idx="1"/>
          </p:nvPr>
        </p:nvSpPr>
        <p:spPr>
          <a:xfrm>
            <a:off x="838200" y="1825625"/>
            <a:ext cx="10714892" cy="4351338"/>
          </a:xfrm>
        </p:spPr>
        <p:txBody>
          <a:bodyPr>
            <a:normAutofit fontScale="92500" lnSpcReduction="10000"/>
          </a:bodyPr>
          <a:lstStyle/>
          <a:p>
            <a:r>
              <a:rPr lang="fr-FR" dirty="0"/>
              <a:t>A l'examen clinique : l'auscultation retrouve l'existence de </a:t>
            </a:r>
            <a:r>
              <a:rPr lang="fr-FR" b="1" dirty="0"/>
              <a:t>râles crépitants </a:t>
            </a:r>
            <a:r>
              <a:rPr lang="fr-FR" dirty="0"/>
              <a:t>d'abord aux deux bases pulmonaires, puis remontant vers les sommets réalisant la classique marée montante des râles crépitants.</a:t>
            </a:r>
          </a:p>
          <a:p>
            <a:pPr marL="0" indent="0">
              <a:buNone/>
            </a:pPr>
            <a:r>
              <a:rPr lang="fr-FR" dirty="0"/>
              <a:t>• L'évolution : est fonction de la précocité du traitement qui doit être institué en urgence.</a:t>
            </a:r>
          </a:p>
          <a:p>
            <a:r>
              <a:rPr lang="fr-FR" dirty="0"/>
              <a:t>D'autres formes peuvent être rencontrées : la forme suraiguë, le plus souvent mortelle en quelques minutes par asphyxie ; à l'opposé la forme atténuée se manifestant par une toux quinteuse ramenant quelques crachats mousseux accompagnant une sensation d'oppression thoracique ; dans cette forme les accès ont tendance à se répéter plusieurs nuits de suite.</a:t>
            </a:r>
          </a:p>
          <a:p>
            <a:r>
              <a:rPr lang="fr-FR" dirty="0"/>
              <a:t>Cette forme atténuée peut survenir au cours du rétrécissement mitral serré, elle apparaît alors à l'effort.</a:t>
            </a:r>
          </a:p>
        </p:txBody>
      </p:sp>
    </p:spTree>
    <p:extLst>
      <p:ext uri="{BB962C8B-B14F-4D97-AF65-F5344CB8AC3E}">
        <p14:creationId xmlns:p14="http://schemas.microsoft.com/office/powerpoint/2010/main" val="2546273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5E776A-B204-A95D-63D3-1DAE85AA253C}"/>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80612F19-0F5E-49B3-31DB-2753871B702F}"/>
              </a:ext>
            </a:extLst>
          </p:cNvPr>
          <p:cNvSpPr>
            <a:spLocks noGrp="1"/>
          </p:cNvSpPr>
          <p:nvPr>
            <p:ph idx="1"/>
          </p:nvPr>
        </p:nvSpPr>
        <p:spPr/>
        <p:txBody>
          <a:bodyPr>
            <a:normAutofit fontScale="92500" lnSpcReduction="20000"/>
          </a:bodyPr>
          <a:lstStyle/>
          <a:p>
            <a:pPr marL="0" indent="0">
              <a:buNone/>
            </a:pPr>
            <a:r>
              <a:rPr lang="fr-FR" dirty="0">
                <a:solidFill>
                  <a:srgbClr val="00B050"/>
                </a:solidFill>
              </a:rPr>
              <a:t> 2.2. L'asthme cardiaque:</a:t>
            </a:r>
          </a:p>
          <a:p>
            <a:pPr marL="0" indent="0">
              <a:buNone/>
            </a:pPr>
            <a:r>
              <a:rPr lang="fr-FR" dirty="0"/>
              <a:t>• II s'agit d'une crise dyspnéique à début brutal le plus souvent nocturne réalisant une bradypnée expiratoire avec thorax bloqué en inspiration et soif d'air intense.</a:t>
            </a:r>
          </a:p>
          <a:p>
            <a:pPr marL="0" indent="0">
              <a:buNone/>
            </a:pPr>
            <a:r>
              <a:rPr lang="fr-FR" dirty="0"/>
              <a:t>• L'auscultation retrouve des sifflements expiratoires : les râles sibilants disséminés dans les deux champs pulmonaires.</a:t>
            </a:r>
          </a:p>
          <a:p>
            <a:pPr marL="0" indent="0">
              <a:buNone/>
            </a:pPr>
            <a:r>
              <a:rPr lang="fr-FR" dirty="0"/>
              <a:t>• L'évolution : la crise se termine par quelques secousses de toux qui ramènent quelques crachats muqueux blanchâtres visqueux.</a:t>
            </a:r>
          </a:p>
          <a:p>
            <a:r>
              <a:rPr lang="fr-FR" dirty="0"/>
              <a:t>Le diagnostic entre crise d'asthme bronchique et crise d'asthme cardiaque est posé sur l'examen du cœur et des vaisseaux entre les crises dans le premier cas cet examen est normal, dans le deuxième cas, on retrouve soit une cause cardiaque ou vasculaire d'insuffisance ventriculaire gauche, soit un rétrécissement mitral.</a:t>
            </a:r>
          </a:p>
        </p:txBody>
      </p:sp>
    </p:spTree>
    <p:extLst>
      <p:ext uri="{BB962C8B-B14F-4D97-AF65-F5344CB8AC3E}">
        <p14:creationId xmlns:p14="http://schemas.microsoft.com/office/powerpoint/2010/main" val="29812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99A6-1C0F-85F6-C687-269088081CCE}"/>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DC386BD0-C197-E346-C3A3-BC997B3B7F3A}"/>
              </a:ext>
            </a:extLst>
          </p:cNvPr>
          <p:cNvSpPr>
            <a:spLocks noGrp="1"/>
          </p:cNvSpPr>
          <p:nvPr>
            <p:ph idx="1"/>
          </p:nvPr>
        </p:nvSpPr>
        <p:spPr>
          <a:xfrm>
            <a:off x="653560" y="1825625"/>
            <a:ext cx="11013831" cy="4351338"/>
          </a:xfrm>
        </p:spPr>
        <p:txBody>
          <a:bodyPr>
            <a:normAutofit/>
          </a:bodyPr>
          <a:lstStyle/>
          <a:p>
            <a:pPr marL="0" indent="0">
              <a:buNone/>
            </a:pPr>
            <a:r>
              <a:rPr lang="fr-FR" dirty="0">
                <a:solidFill>
                  <a:srgbClr val="FF0000"/>
                </a:solidFill>
              </a:rPr>
              <a:t> 3. La dyspnée permanente ou dyspnée de repos :</a:t>
            </a:r>
            <a:r>
              <a:rPr lang="fr-FR" dirty="0"/>
              <a:t> elle est l'indice d'une cardiopathie décompensée avec diminution importante du débit cardiaque</a:t>
            </a:r>
          </a:p>
          <a:p>
            <a:r>
              <a:rPr lang="fr-FR" dirty="0"/>
              <a:t>II s'agit d'une dyspnée qui est augmentée par le décubitus à recrudescence nocturne et qui est partiellement soulagée par la position assise ou demi assise réalisant l’orthopnée.</a:t>
            </a:r>
          </a:p>
          <a:p>
            <a:r>
              <a:rPr lang="fr-FR" dirty="0"/>
              <a:t> L'interrogatoire précise son intensité par le nombre d'oreillers nécessaires au malade, au maximum le malade reste assis chaque nuit dans un fauteuil.</a:t>
            </a:r>
          </a:p>
        </p:txBody>
      </p:sp>
    </p:spTree>
    <p:extLst>
      <p:ext uri="{BB962C8B-B14F-4D97-AF65-F5344CB8AC3E}">
        <p14:creationId xmlns:p14="http://schemas.microsoft.com/office/powerpoint/2010/main" val="838381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FAB3C8-302F-0C29-D1C8-201F41F0524F}"/>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864603D3-8CB5-2A9D-E64B-E4A1402C24F0}"/>
              </a:ext>
            </a:extLst>
          </p:cNvPr>
          <p:cNvSpPr>
            <a:spLocks noGrp="1"/>
          </p:cNvSpPr>
          <p:nvPr>
            <p:ph idx="1"/>
          </p:nvPr>
        </p:nvSpPr>
        <p:spPr>
          <a:xfrm>
            <a:off x="659423" y="1887171"/>
            <a:ext cx="10873154" cy="4351338"/>
          </a:xfrm>
        </p:spPr>
        <p:txBody>
          <a:bodyPr/>
          <a:lstStyle/>
          <a:p>
            <a:pPr marL="0" indent="0">
              <a:buNone/>
            </a:pPr>
            <a:r>
              <a:rPr lang="fr-FR" dirty="0">
                <a:solidFill>
                  <a:srgbClr val="FF0000"/>
                </a:solidFill>
              </a:rPr>
              <a:t>   4. La fausse dyspnée ou dyspnée périodique de </a:t>
            </a:r>
            <a:r>
              <a:rPr lang="fr-FR" dirty="0" err="1">
                <a:solidFill>
                  <a:srgbClr val="FF0000"/>
                </a:solidFill>
              </a:rPr>
              <a:t>Cheyne</a:t>
            </a:r>
            <a:r>
              <a:rPr lang="fr-FR" dirty="0">
                <a:solidFill>
                  <a:srgbClr val="FF0000"/>
                </a:solidFill>
              </a:rPr>
              <a:t>-Stokes : </a:t>
            </a:r>
          </a:p>
          <a:p>
            <a:r>
              <a:rPr lang="fr-FR" dirty="0"/>
              <a:t>elle survient surtout pendant le sommeil, elle n'est pas ressentie par le malade sous forme d'une gêne respiratoire.</a:t>
            </a:r>
          </a:p>
          <a:p>
            <a:r>
              <a:rPr lang="fr-FR" dirty="0"/>
              <a:t>Elle est en rapport avec une perturbation profonde de la fonction circulatoire retentissant sur les centres nerveux respiratoires, elle se voit dans la grande insuffisance cardiaque, elle est de fâcheux pronostic.</a:t>
            </a:r>
          </a:p>
        </p:txBody>
      </p:sp>
    </p:spTree>
    <p:extLst>
      <p:ext uri="{BB962C8B-B14F-4D97-AF65-F5344CB8AC3E}">
        <p14:creationId xmlns:p14="http://schemas.microsoft.com/office/powerpoint/2010/main" val="1870705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EE61B2-1BFC-ACDC-72C1-8F740AFE5B3D}"/>
              </a:ext>
            </a:extLst>
          </p:cNvPr>
          <p:cNvSpPr>
            <a:spLocks noGrp="1"/>
          </p:cNvSpPr>
          <p:nvPr>
            <p:ph type="title"/>
          </p:nvPr>
        </p:nvSpPr>
        <p:spPr>
          <a:xfrm>
            <a:off x="720969" y="365125"/>
            <a:ext cx="10796953" cy="1325563"/>
          </a:xfrm>
        </p:spPr>
        <p:txBody>
          <a:bodyPr/>
          <a:lstStyle/>
          <a:p>
            <a:r>
              <a:rPr lang="fr-FR" dirty="0"/>
              <a:t>II. Les douleurs précordiales « </a:t>
            </a:r>
            <a:r>
              <a:rPr lang="fr-FR" dirty="0" err="1"/>
              <a:t>precordial</a:t>
            </a:r>
            <a:r>
              <a:rPr lang="fr-FR" dirty="0"/>
              <a:t> pain »</a:t>
            </a:r>
          </a:p>
        </p:txBody>
      </p:sp>
      <p:sp>
        <p:nvSpPr>
          <p:cNvPr id="3" name="Espace réservé du contenu 2">
            <a:extLst>
              <a:ext uri="{FF2B5EF4-FFF2-40B4-BE49-F238E27FC236}">
                <a16:creationId xmlns:a16="http://schemas.microsoft.com/office/drawing/2014/main" id="{82377B06-866A-9CF1-4663-4B558DBA799D}"/>
              </a:ext>
            </a:extLst>
          </p:cNvPr>
          <p:cNvSpPr>
            <a:spLocks noGrp="1"/>
          </p:cNvSpPr>
          <p:nvPr>
            <p:ph idx="1"/>
          </p:nvPr>
        </p:nvSpPr>
        <p:spPr/>
        <p:txBody>
          <a:bodyPr>
            <a:normAutofit fontScale="77500" lnSpcReduction="20000"/>
          </a:bodyPr>
          <a:lstStyle/>
          <a:p>
            <a:pPr marL="0" indent="0">
              <a:buNone/>
            </a:pPr>
            <a:r>
              <a:rPr lang="fr-FR" dirty="0"/>
              <a:t> On distingue deux types de douleurs précordiales :</a:t>
            </a:r>
          </a:p>
          <a:p>
            <a:pPr marL="0" indent="0">
              <a:buNone/>
            </a:pPr>
            <a:r>
              <a:rPr lang="fr-FR" dirty="0"/>
              <a:t>  1- les douleurs organiques,</a:t>
            </a:r>
          </a:p>
          <a:p>
            <a:pPr marL="0" indent="0">
              <a:buNone/>
            </a:pPr>
            <a:r>
              <a:rPr lang="fr-FR" dirty="0"/>
              <a:t>  2- précordialgies ou les douleurs non organiques </a:t>
            </a:r>
          </a:p>
          <a:p>
            <a:pPr marL="0" indent="0">
              <a:buNone/>
            </a:pPr>
            <a:endParaRPr lang="fr-FR" dirty="0"/>
          </a:p>
          <a:p>
            <a:r>
              <a:rPr lang="fr-FR" dirty="0"/>
              <a:t>L'interrogatoire va préciser les caractères sémiologiques de la douleur:</a:t>
            </a:r>
          </a:p>
          <a:p>
            <a:pPr marL="0" indent="0">
              <a:buNone/>
            </a:pPr>
            <a:r>
              <a:rPr lang="fr-FR" dirty="0"/>
              <a:t>— Les circonstances d'apparition : spontanée ou provoquée.</a:t>
            </a:r>
          </a:p>
          <a:p>
            <a:pPr marL="0" indent="0">
              <a:buNone/>
            </a:pPr>
            <a:r>
              <a:rPr lang="fr-FR" dirty="0"/>
              <a:t>— Le siège et les irradiations.</a:t>
            </a:r>
          </a:p>
          <a:p>
            <a:pPr marL="0" indent="0">
              <a:buNone/>
            </a:pPr>
            <a:r>
              <a:rPr lang="fr-FR" dirty="0"/>
              <a:t>— Le type et l'intensité.</a:t>
            </a:r>
          </a:p>
          <a:p>
            <a:pPr marL="0" indent="0">
              <a:buNone/>
            </a:pPr>
            <a:r>
              <a:rPr lang="fr-FR" dirty="0"/>
              <a:t>— La durée.</a:t>
            </a:r>
          </a:p>
          <a:p>
            <a:pPr marL="0" indent="0">
              <a:buNone/>
            </a:pPr>
            <a:r>
              <a:rPr lang="fr-FR" dirty="0"/>
              <a:t>— Les signes accompagnateurs.</a:t>
            </a:r>
          </a:p>
          <a:p>
            <a:pPr marL="0" indent="0">
              <a:buNone/>
            </a:pPr>
            <a:r>
              <a:rPr lang="fr-FR" dirty="0"/>
              <a:t>— L'évolution dans le temps : permanente ou paroxystique.</a:t>
            </a:r>
          </a:p>
          <a:p>
            <a:pPr marL="0" indent="0">
              <a:buNone/>
            </a:pPr>
            <a:r>
              <a:rPr lang="fr-FR" dirty="0"/>
              <a:t>— Les facteurs sédatifs.</a:t>
            </a:r>
          </a:p>
        </p:txBody>
      </p:sp>
    </p:spTree>
    <p:extLst>
      <p:ext uri="{BB962C8B-B14F-4D97-AF65-F5344CB8AC3E}">
        <p14:creationId xmlns:p14="http://schemas.microsoft.com/office/powerpoint/2010/main" val="2598726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ECC28-6E0F-E267-D0A4-06E2E85FFC10}"/>
              </a:ext>
            </a:extLst>
          </p:cNvPr>
          <p:cNvSpPr>
            <a:spLocks noGrp="1"/>
          </p:cNvSpPr>
          <p:nvPr>
            <p:ph type="title"/>
          </p:nvPr>
        </p:nvSpPr>
        <p:spPr/>
        <p:txBody>
          <a:bodyPr/>
          <a:lstStyle/>
          <a:p>
            <a:r>
              <a:rPr lang="fr-FR" dirty="0"/>
              <a:t>1-Les précordialgies</a:t>
            </a:r>
          </a:p>
        </p:txBody>
      </p:sp>
      <p:sp>
        <p:nvSpPr>
          <p:cNvPr id="3" name="Espace réservé du contenu 2">
            <a:extLst>
              <a:ext uri="{FF2B5EF4-FFF2-40B4-BE49-F238E27FC236}">
                <a16:creationId xmlns:a16="http://schemas.microsoft.com/office/drawing/2014/main" id="{458357B9-060A-5551-98DD-4C6EA8D990A2}"/>
              </a:ext>
            </a:extLst>
          </p:cNvPr>
          <p:cNvSpPr>
            <a:spLocks noGrp="1"/>
          </p:cNvSpPr>
          <p:nvPr>
            <p:ph idx="1"/>
          </p:nvPr>
        </p:nvSpPr>
        <p:spPr/>
        <p:txBody>
          <a:bodyPr>
            <a:normAutofit fontScale="70000" lnSpcReduction="20000"/>
          </a:bodyPr>
          <a:lstStyle/>
          <a:p>
            <a:pPr marL="0" indent="0">
              <a:buNone/>
            </a:pPr>
            <a:r>
              <a:rPr lang="fr-FR" b="1" u="sng" dirty="0">
                <a:solidFill>
                  <a:srgbClr val="FF0000"/>
                </a:solidFill>
              </a:rPr>
              <a:t>2.1. Les précordialgies :</a:t>
            </a:r>
            <a:r>
              <a:rPr lang="fr-FR" dirty="0">
                <a:solidFill>
                  <a:srgbClr val="FF0000"/>
                </a:solidFill>
              </a:rPr>
              <a:t> </a:t>
            </a:r>
            <a:r>
              <a:rPr lang="fr-FR" dirty="0"/>
              <a:t>sont des douleurs anorganiques, le cœur est indemne.</a:t>
            </a:r>
          </a:p>
          <a:p>
            <a:r>
              <a:rPr lang="fr-FR" dirty="0"/>
              <a:t> C'est un signe fonctionnel d'origine névrotique entrant dans le cadre de la névrose cardiaque. </a:t>
            </a:r>
          </a:p>
          <a:p>
            <a:r>
              <a:rPr lang="fr-FR" dirty="0"/>
              <a:t>Il s'agit d'un sujet au profil psychologique particulier, anxieux et émotif cherchant à se réfugier dans la maladie.</a:t>
            </a:r>
          </a:p>
          <a:p>
            <a:r>
              <a:rPr lang="fr-FR" dirty="0"/>
              <a:t>Les précordialgies ont les caractères suivants :</a:t>
            </a:r>
          </a:p>
          <a:p>
            <a:r>
              <a:rPr lang="fr-FR" b="1" dirty="0"/>
              <a:t>2.1.1. Circonstances d'apparition </a:t>
            </a:r>
            <a:r>
              <a:rPr lang="fr-FR" dirty="0"/>
              <a:t>: le plus souvent d'apparition spontanée, parfois déclenchée</a:t>
            </a:r>
          </a:p>
          <a:p>
            <a:pPr marL="0" indent="0">
              <a:buNone/>
            </a:pPr>
            <a:r>
              <a:rPr lang="fr-FR" dirty="0"/>
              <a:t>   par une contrariété ou une émotion ou la fatigue.</a:t>
            </a:r>
          </a:p>
          <a:p>
            <a:r>
              <a:rPr lang="fr-FR" b="1" dirty="0"/>
              <a:t>2.1.2. Siège et irradiations </a:t>
            </a:r>
            <a:r>
              <a:rPr lang="fr-FR" dirty="0"/>
              <a:t>: le siège est localisé, </a:t>
            </a:r>
            <a:r>
              <a:rPr lang="fr-FR" dirty="0" err="1"/>
              <a:t>apexien</a:t>
            </a:r>
            <a:r>
              <a:rPr lang="fr-FR" dirty="0"/>
              <a:t> (sous le sein gauche), punctiforme; sans</a:t>
            </a:r>
          </a:p>
          <a:p>
            <a:pPr marL="0" indent="0">
              <a:buNone/>
            </a:pPr>
            <a:r>
              <a:rPr lang="fr-FR" dirty="0"/>
              <a:t>   irradiation.</a:t>
            </a:r>
          </a:p>
          <a:p>
            <a:r>
              <a:rPr lang="fr-FR" b="1" dirty="0"/>
              <a:t>2.1.3. Type et intensité </a:t>
            </a:r>
            <a:r>
              <a:rPr lang="fr-FR" dirty="0"/>
              <a:t>: elles sont ressenties comme pénibles, permanentes, mais elles</a:t>
            </a:r>
          </a:p>
          <a:p>
            <a:pPr marL="0" indent="0">
              <a:buNone/>
            </a:pPr>
            <a:r>
              <a:rPr lang="fr-FR" dirty="0"/>
              <a:t>   n'empêchent pas le malade de vaquer à ses occupations, de manger et de dormir normalement.</a:t>
            </a:r>
          </a:p>
        </p:txBody>
      </p:sp>
    </p:spTree>
    <p:extLst>
      <p:ext uri="{BB962C8B-B14F-4D97-AF65-F5344CB8AC3E}">
        <p14:creationId xmlns:p14="http://schemas.microsoft.com/office/powerpoint/2010/main" val="158256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6532F4-6E6C-2110-32B0-AC4E9C89AE7B}"/>
              </a:ext>
            </a:extLst>
          </p:cNvPr>
          <p:cNvSpPr>
            <a:spLocks noGrp="1"/>
          </p:cNvSpPr>
          <p:nvPr>
            <p:ph type="title"/>
          </p:nvPr>
        </p:nvSpPr>
        <p:spPr/>
        <p:txBody>
          <a:bodyPr/>
          <a:lstStyle/>
          <a:p>
            <a:r>
              <a:rPr lang="fr-FR" dirty="0"/>
              <a:t>Les précordialgies</a:t>
            </a:r>
          </a:p>
        </p:txBody>
      </p:sp>
      <p:sp>
        <p:nvSpPr>
          <p:cNvPr id="3" name="Espace réservé du contenu 2">
            <a:extLst>
              <a:ext uri="{FF2B5EF4-FFF2-40B4-BE49-F238E27FC236}">
                <a16:creationId xmlns:a16="http://schemas.microsoft.com/office/drawing/2014/main" id="{F6A5708E-BA92-7DD1-EEB6-3F42C918AC01}"/>
              </a:ext>
            </a:extLst>
          </p:cNvPr>
          <p:cNvSpPr>
            <a:spLocks noGrp="1"/>
          </p:cNvSpPr>
          <p:nvPr>
            <p:ph idx="1"/>
          </p:nvPr>
        </p:nvSpPr>
        <p:spPr/>
        <p:txBody>
          <a:bodyPr>
            <a:normAutofit/>
          </a:bodyPr>
          <a:lstStyle/>
          <a:p>
            <a:r>
              <a:rPr lang="fr-FR" sz="2000" b="1" dirty="0"/>
              <a:t>2.1.4. Durée</a:t>
            </a:r>
            <a:r>
              <a:rPr lang="fr-FR" sz="2000" dirty="0"/>
              <a:t>, elle est variable :</a:t>
            </a:r>
          </a:p>
          <a:p>
            <a:pPr marL="0" indent="0">
              <a:buNone/>
            </a:pPr>
            <a:r>
              <a:rPr lang="fr-FR" sz="2000" dirty="0"/>
              <a:t> — Soit brusques et brèves : quelques minutes ou quelques secondes à type de pincement, piqûre d'aiguille ou coup de poignard.</a:t>
            </a:r>
          </a:p>
          <a:p>
            <a:pPr marL="0" indent="0" algn="l">
              <a:buNone/>
            </a:pPr>
            <a:r>
              <a:rPr lang="fr-FR" sz="2000" b="0" i="1" u="none" strike="noStrike" baseline="0" dirty="0"/>
              <a:t> — </a:t>
            </a:r>
            <a:r>
              <a:rPr lang="fr-FR" sz="2000" b="0" i="0" u="none" strike="noStrike" baseline="0" dirty="0"/>
              <a:t>Soit tenaces et durables : plusieurs heures ou plusieurs jours à type de poids, de point ou de douleur sourde.</a:t>
            </a:r>
          </a:p>
          <a:p>
            <a:pPr algn="l"/>
            <a:r>
              <a:rPr lang="fr-FR" sz="2000" b="1" i="0" u="none" strike="noStrike" baseline="0" dirty="0"/>
              <a:t>2.1.5. </a:t>
            </a:r>
            <a:r>
              <a:rPr lang="fr-FR" sz="2000" b="1" i="1" u="none" strike="noStrike" baseline="0" dirty="0"/>
              <a:t>Signes accompagnateurs </a:t>
            </a:r>
            <a:r>
              <a:rPr lang="fr-FR" sz="2000" b="0" i="1" u="none" strike="noStrike" baseline="0" dirty="0"/>
              <a:t>: </a:t>
            </a:r>
            <a:r>
              <a:rPr lang="fr-FR" sz="2000" b="0" i="0" u="none" strike="noStrike" baseline="0" dirty="0"/>
              <a:t>les palpitations à début et fin progressifs.</a:t>
            </a:r>
          </a:p>
          <a:p>
            <a:pPr algn="l"/>
            <a:r>
              <a:rPr lang="fr-FR" sz="2000" b="1" i="0" u="none" strike="noStrike" baseline="0" dirty="0"/>
              <a:t>2.1.6. </a:t>
            </a:r>
            <a:r>
              <a:rPr lang="fr-FR" sz="2000" b="1" i="1" u="none" strike="noStrike" baseline="0" dirty="0"/>
              <a:t>Facteurs sédatifs </a:t>
            </a:r>
            <a:r>
              <a:rPr lang="fr-FR" sz="2000" b="0" i="1" u="none" strike="noStrike" baseline="0" dirty="0"/>
              <a:t>: </a:t>
            </a:r>
            <a:r>
              <a:rPr lang="fr-FR" sz="2000" b="0" i="0" u="none" strike="noStrike" baseline="0" dirty="0"/>
              <a:t>il n'existe </a:t>
            </a:r>
            <a:r>
              <a:rPr lang="fr-FR" sz="2000" b="0" i="1" u="none" strike="noStrike" baseline="0" dirty="0"/>
              <a:t>aucun/acteur sédatif évident. </a:t>
            </a:r>
            <a:r>
              <a:rPr lang="fr-FR" sz="2000" b="0" i="0" u="none" strike="noStrike" baseline="0" dirty="0"/>
              <a:t>Parfois, le repos peut avoir une influence favorable sur les précordialgies, mais leur disparition est lente et souvent incomplète. La trinitrine peut faire céder la douleur, mais toujours au bout d'un temps prolongé de 15 à 30 minutes.</a:t>
            </a:r>
          </a:p>
          <a:p>
            <a:pPr algn="l"/>
            <a:r>
              <a:rPr lang="fr-FR" sz="2000" b="1" i="0" u="none" strike="noStrike" baseline="0" dirty="0"/>
              <a:t>2.1.7. L'ECG </a:t>
            </a:r>
            <a:r>
              <a:rPr lang="fr-FR" sz="2000" b="0" i="0" u="none" strike="noStrike" baseline="0" dirty="0"/>
              <a:t>est toujours normal.</a:t>
            </a:r>
            <a:endParaRPr lang="fr-FR" sz="2000" dirty="0"/>
          </a:p>
        </p:txBody>
      </p:sp>
    </p:spTree>
    <p:extLst>
      <p:ext uri="{BB962C8B-B14F-4D97-AF65-F5344CB8AC3E}">
        <p14:creationId xmlns:p14="http://schemas.microsoft.com/office/powerpoint/2010/main" val="2130351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E76FBC-9FFC-788F-FF99-BD6121D32D16}"/>
              </a:ext>
            </a:extLst>
          </p:cNvPr>
          <p:cNvSpPr>
            <a:spLocks noGrp="1"/>
          </p:cNvSpPr>
          <p:nvPr>
            <p:ph type="title"/>
          </p:nvPr>
        </p:nvSpPr>
        <p:spPr/>
        <p:txBody>
          <a:bodyPr/>
          <a:lstStyle/>
          <a:p>
            <a:r>
              <a:rPr lang="fr-FR" dirty="0"/>
              <a:t>2. Les douleurs précordiales organiques</a:t>
            </a:r>
          </a:p>
        </p:txBody>
      </p:sp>
      <p:sp>
        <p:nvSpPr>
          <p:cNvPr id="3" name="Espace réservé du contenu 2">
            <a:extLst>
              <a:ext uri="{FF2B5EF4-FFF2-40B4-BE49-F238E27FC236}">
                <a16:creationId xmlns:a16="http://schemas.microsoft.com/office/drawing/2014/main" id="{4D857DB6-3C5C-D6BE-57B1-4D907AD32485}"/>
              </a:ext>
            </a:extLst>
          </p:cNvPr>
          <p:cNvSpPr>
            <a:spLocks noGrp="1"/>
          </p:cNvSpPr>
          <p:nvPr>
            <p:ph idx="1"/>
          </p:nvPr>
        </p:nvSpPr>
        <p:spPr/>
        <p:txBody>
          <a:bodyPr/>
          <a:lstStyle/>
          <a:p>
            <a:pPr marL="0" indent="0">
              <a:buNone/>
            </a:pPr>
            <a:r>
              <a:rPr lang="fr-FR" b="1" u="sng" dirty="0">
                <a:solidFill>
                  <a:srgbClr val="FF0000"/>
                </a:solidFill>
              </a:rPr>
              <a:t>2. Les douleurs précordiales organiques</a:t>
            </a:r>
          </a:p>
          <a:p>
            <a:pPr marL="0" indent="0">
              <a:buNone/>
            </a:pPr>
            <a:r>
              <a:rPr lang="fr-FR" dirty="0">
                <a:solidFill>
                  <a:schemeClr val="accent6"/>
                </a:solidFill>
              </a:rPr>
              <a:t>2.1. L'angine de poitrine: </a:t>
            </a:r>
            <a:r>
              <a:rPr lang="fr-FR" dirty="0"/>
              <a:t>est une douleur thoracique en rapport avec des troubles de la circulation coronaire.</a:t>
            </a:r>
          </a:p>
          <a:p>
            <a:r>
              <a:rPr lang="fr-FR" dirty="0"/>
              <a:t> Le plus souvent, il s'agit d'une diminution du débit coronaire due à une diminution du calibre des artères coronaires atteintes d'athérosclérose, mais elle peut aussi être fonctionnelle, secondaire à une cardiopathie. Exemple, le rétrécissement aortique.</a:t>
            </a:r>
          </a:p>
        </p:txBody>
      </p:sp>
    </p:spTree>
    <p:extLst>
      <p:ext uri="{BB962C8B-B14F-4D97-AF65-F5344CB8AC3E}">
        <p14:creationId xmlns:p14="http://schemas.microsoft.com/office/powerpoint/2010/main" val="2561345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AE4191-76AA-029D-C99E-2454BD485B59}"/>
              </a:ext>
            </a:extLst>
          </p:cNvPr>
          <p:cNvSpPr>
            <a:spLocks noGrp="1"/>
          </p:cNvSpPr>
          <p:nvPr>
            <p:ph type="title"/>
          </p:nvPr>
        </p:nvSpPr>
        <p:spPr/>
        <p:txBody>
          <a:bodyPr/>
          <a:lstStyle/>
          <a:p>
            <a:r>
              <a:rPr lang="fr-FR" dirty="0"/>
              <a:t> Angine de poitrine</a:t>
            </a:r>
          </a:p>
        </p:txBody>
      </p:sp>
      <p:sp>
        <p:nvSpPr>
          <p:cNvPr id="3" name="Espace réservé du contenu 2">
            <a:extLst>
              <a:ext uri="{FF2B5EF4-FFF2-40B4-BE49-F238E27FC236}">
                <a16:creationId xmlns:a16="http://schemas.microsoft.com/office/drawing/2014/main" id="{A0C02BFF-7B49-255F-5687-8A060D982E28}"/>
              </a:ext>
            </a:extLst>
          </p:cNvPr>
          <p:cNvSpPr>
            <a:spLocks noGrp="1"/>
          </p:cNvSpPr>
          <p:nvPr>
            <p:ph idx="1"/>
          </p:nvPr>
        </p:nvSpPr>
        <p:spPr/>
        <p:txBody>
          <a:bodyPr>
            <a:normAutofit lnSpcReduction="10000"/>
          </a:bodyPr>
          <a:lstStyle/>
          <a:p>
            <a:r>
              <a:rPr lang="fr-FR" dirty="0"/>
              <a:t>Le débit coronaire suffisant au repos, devient insuffisant à l'effort ce qui a pour conséquence une diminution de l'apport d'oxygène au myocarde et l'apparition de la douleur à l'effort.</a:t>
            </a:r>
          </a:p>
          <a:p>
            <a:r>
              <a:rPr lang="fr-FR" dirty="0"/>
              <a:t>Les caractères sémiologiques de la douleur de l'angine de poitrine sont les suivants :</a:t>
            </a:r>
          </a:p>
          <a:p>
            <a:pPr marL="0" indent="0">
              <a:buNone/>
            </a:pPr>
            <a:r>
              <a:rPr lang="fr-FR" dirty="0"/>
              <a:t>  — Circonstances d'apparition : la douleur apparaît à l'effort :</a:t>
            </a:r>
          </a:p>
          <a:p>
            <a:pPr>
              <a:buFont typeface="Wingdings" panose="05000000000000000000" pitchFamily="2" charset="2"/>
              <a:buChar char="ü"/>
            </a:pPr>
            <a:r>
              <a:rPr lang="fr-FR" dirty="0"/>
              <a:t> La marche : surtout si elle est rapide, contre le vent ou dans le froid, après un repas copieux.</a:t>
            </a:r>
          </a:p>
          <a:p>
            <a:pPr>
              <a:buFont typeface="Wingdings" panose="05000000000000000000" pitchFamily="2" charset="2"/>
              <a:buChar char="ü"/>
            </a:pPr>
            <a:r>
              <a:rPr lang="fr-FR" dirty="0"/>
              <a:t> La montée d'escalier.</a:t>
            </a:r>
          </a:p>
          <a:p>
            <a:pPr>
              <a:buFont typeface="Wingdings" panose="05000000000000000000" pitchFamily="2" charset="2"/>
              <a:buChar char="ü"/>
            </a:pPr>
            <a:r>
              <a:rPr lang="fr-FR" dirty="0"/>
              <a:t> L'effort inhabituel.</a:t>
            </a:r>
          </a:p>
        </p:txBody>
      </p:sp>
    </p:spTree>
    <p:extLst>
      <p:ext uri="{BB962C8B-B14F-4D97-AF65-F5344CB8AC3E}">
        <p14:creationId xmlns:p14="http://schemas.microsoft.com/office/powerpoint/2010/main" val="288412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90ECDB-07F4-BFF9-9D06-1280183B3684}"/>
              </a:ext>
            </a:extLst>
          </p:cNvPr>
          <p:cNvSpPr>
            <a:spLocks noGrp="1"/>
          </p:cNvSpPr>
          <p:nvPr>
            <p:ph type="title"/>
          </p:nvPr>
        </p:nvSpPr>
        <p:spPr/>
        <p:txBody>
          <a:bodyPr/>
          <a:lstStyle/>
          <a:p>
            <a:r>
              <a:rPr lang="fr-FR" dirty="0"/>
              <a:t>Introduction </a:t>
            </a:r>
          </a:p>
        </p:txBody>
      </p:sp>
      <p:sp>
        <p:nvSpPr>
          <p:cNvPr id="3" name="Espace réservé du contenu 2">
            <a:extLst>
              <a:ext uri="{FF2B5EF4-FFF2-40B4-BE49-F238E27FC236}">
                <a16:creationId xmlns:a16="http://schemas.microsoft.com/office/drawing/2014/main" id="{99A70821-65A3-DE40-314B-EDFEC027BF1A}"/>
              </a:ext>
            </a:extLst>
          </p:cNvPr>
          <p:cNvSpPr>
            <a:spLocks noGrp="1"/>
          </p:cNvSpPr>
          <p:nvPr>
            <p:ph idx="1"/>
          </p:nvPr>
        </p:nvSpPr>
        <p:spPr/>
        <p:txBody>
          <a:bodyPr/>
          <a:lstStyle/>
          <a:p>
            <a:pPr algn="l"/>
            <a:endParaRPr lang="fr-FR" sz="1800" b="0" i="0" u="none" strike="noStrike" baseline="0" dirty="0">
              <a:latin typeface="Times New Roman" panose="02020603050405020304" pitchFamily="18" charset="0"/>
            </a:endParaRPr>
          </a:p>
          <a:p>
            <a:pPr algn="l"/>
            <a:r>
              <a:rPr lang="fr-FR" sz="1800" b="0" i="0" u="none" strike="noStrike" baseline="0" dirty="0">
                <a:latin typeface="Times New Roman" panose="02020603050405020304" pitchFamily="18" charset="0"/>
              </a:rPr>
              <a:t>L'interrogatoire du malade rev</a:t>
            </a:r>
            <a:r>
              <a:rPr lang="fr-FR" sz="1800" b="0" i="0" u="none" strike="noStrike" baseline="0" dirty="0">
                <a:latin typeface="TimesNewRoman"/>
              </a:rPr>
              <a:t>ê</a:t>
            </a:r>
            <a:r>
              <a:rPr lang="fr-FR" sz="1800" b="0" i="0" u="none" strike="noStrike" baseline="0" dirty="0">
                <a:latin typeface="Times New Roman" panose="02020603050405020304" pitchFamily="18" charset="0"/>
              </a:rPr>
              <a:t>t une tr</a:t>
            </a:r>
            <a:r>
              <a:rPr lang="fr-FR" sz="1800" b="0" i="0" u="none" strike="noStrike" baseline="0" dirty="0">
                <a:latin typeface="TimesNewRoman"/>
              </a:rPr>
              <a:t>è</a:t>
            </a:r>
            <a:r>
              <a:rPr lang="fr-FR" sz="1800" b="0" i="0" u="none" strike="noStrike" baseline="0" dirty="0">
                <a:latin typeface="Times New Roman" panose="02020603050405020304" pitchFamily="18" charset="0"/>
              </a:rPr>
              <a:t>s grande importance, il permet de retrouver les signes</a:t>
            </a:r>
          </a:p>
          <a:p>
            <a:pPr marL="0" indent="0" algn="l">
              <a:buNone/>
            </a:pPr>
            <a:r>
              <a:rPr lang="fr-FR" sz="1800" b="0" i="0" u="none" strike="noStrike" baseline="0" dirty="0">
                <a:latin typeface="Times New Roman" panose="02020603050405020304" pitchFamily="18" charset="0"/>
              </a:rPr>
              <a:t>   subjectifs ou fonctionnels qui t</a:t>
            </a:r>
            <a:r>
              <a:rPr lang="fr-FR" sz="1800" b="0" i="0" u="none" strike="noStrike" baseline="0" dirty="0">
                <a:latin typeface="TimesNewRoman"/>
              </a:rPr>
              <a:t>é</a:t>
            </a:r>
            <a:r>
              <a:rPr lang="fr-FR" sz="1800" b="0" i="0" u="none" strike="noStrike" baseline="0" dirty="0">
                <a:latin typeface="Times New Roman" panose="02020603050405020304" pitchFamily="18" charset="0"/>
              </a:rPr>
              <a:t>moignent d'une atteinte cardiaque.</a:t>
            </a:r>
          </a:p>
          <a:p>
            <a:pPr marL="0" indent="0" algn="l">
              <a:buNone/>
            </a:pPr>
            <a:endParaRPr lang="fr-FR" sz="1800" b="0" i="0" u="none" strike="noStrike" baseline="0" dirty="0">
              <a:latin typeface="Times New Roman" panose="02020603050405020304" pitchFamily="18" charset="0"/>
            </a:endParaRPr>
          </a:p>
          <a:p>
            <a:pPr algn="l"/>
            <a:r>
              <a:rPr lang="fr-FR" sz="1800" b="0" i="0" u="none" strike="noStrike" baseline="0" dirty="0">
                <a:latin typeface="Times New Roman" panose="02020603050405020304" pitchFamily="18" charset="0"/>
              </a:rPr>
              <a:t>Les trois signes fonctionnels les plus importants sont :</a:t>
            </a:r>
          </a:p>
          <a:p>
            <a:pPr algn="l">
              <a:buFont typeface="Wingdings" panose="05000000000000000000" pitchFamily="2" charset="2"/>
              <a:buChar char="ü"/>
            </a:pPr>
            <a:r>
              <a:rPr lang="fr-FR" sz="1800" b="0" i="0" u="none" strike="noStrike" baseline="0" dirty="0">
                <a:latin typeface="Times New Roman" panose="02020603050405020304" pitchFamily="18" charset="0"/>
              </a:rPr>
              <a:t> </a:t>
            </a:r>
            <a:r>
              <a:rPr lang="fr-FR" sz="1800" b="0" i="1" u="none" strike="noStrike" baseline="0" dirty="0">
                <a:latin typeface="Times New Roman" panose="02020603050405020304" pitchFamily="18" charset="0"/>
              </a:rPr>
              <a:t>la dyspnée, </a:t>
            </a:r>
          </a:p>
          <a:p>
            <a:pPr algn="l">
              <a:buFont typeface="Wingdings" panose="05000000000000000000" pitchFamily="2" charset="2"/>
              <a:buChar char="ü"/>
            </a:pPr>
            <a:r>
              <a:rPr lang="fr-FR" sz="1800" b="0" i="1" u="none" strike="noStrike" baseline="0" dirty="0">
                <a:latin typeface="Times New Roman" panose="02020603050405020304" pitchFamily="18" charset="0"/>
              </a:rPr>
              <a:t>les douleurs précordiales</a:t>
            </a:r>
            <a:r>
              <a:rPr lang="fr-FR" sz="1800" i="1" dirty="0">
                <a:latin typeface="Times New Roman" panose="02020603050405020304" pitchFamily="18" charset="0"/>
              </a:rPr>
              <a:t>,</a:t>
            </a:r>
            <a:endParaRPr lang="fr-FR" sz="1800" b="0" i="0" u="none" strike="noStrike" baseline="0" dirty="0">
              <a:latin typeface="Times New Roman" panose="02020603050405020304" pitchFamily="18" charset="0"/>
            </a:endParaRPr>
          </a:p>
          <a:p>
            <a:pPr algn="l">
              <a:buFont typeface="Wingdings" panose="05000000000000000000" pitchFamily="2" charset="2"/>
              <a:buChar char="ü"/>
            </a:pPr>
            <a:r>
              <a:rPr lang="fr-FR" sz="1800" b="0" i="1" u="none" strike="noStrike" baseline="0" dirty="0">
                <a:latin typeface="Times New Roman" panose="02020603050405020304" pitchFamily="18" charset="0"/>
              </a:rPr>
              <a:t>les palpitations.</a:t>
            </a:r>
            <a:endParaRPr lang="fr-FR" dirty="0"/>
          </a:p>
        </p:txBody>
      </p:sp>
    </p:spTree>
    <p:extLst>
      <p:ext uri="{BB962C8B-B14F-4D97-AF65-F5344CB8AC3E}">
        <p14:creationId xmlns:p14="http://schemas.microsoft.com/office/powerpoint/2010/main" val="20919972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C661DF-1DA8-DA23-1116-F19D795B74CA}"/>
              </a:ext>
            </a:extLst>
          </p:cNvPr>
          <p:cNvSpPr>
            <a:spLocks noGrp="1"/>
          </p:cNvSpPr>
          <p:nvPr>
            <p:ph type="title"/>
          </p:nvPr>
        </p:nvSpPr>
        <p:spPr/>
        <p:txBody>
          <a:bodyPr/>
          <a:lstStyle/>
          <a:p>
            <a:r>
              <a:rPr lang="fr-FR" dirty="0"/>
              <a:t>Angine de poitrine </a:t>
            </a:r>
          </a:p>
        </p:txBody>
      </p:sp>
      <p:sp>
        <p:nvSpPr>
          <p:cNvPr id="3" name="Espace réservé du contenu 2">
            <a:extLst>
              <a:ext uri="{FF2B5EF4-FFF2-40B4-BE49-F238E27FC236}">
                <a16:creationId xmlns:a16="http://schemas.microsoft.com/office/drawing/2014/main" id="{0F2079E2-2BE3-3867-06E5-885E3E5CF2F1}"/>
              </a:ext>
            </a:extLst>
          </p:cNvPr>
          <p:cNvSpPr>
            <a:spLocks noGrp="1"/>
          </p:cNvSpPr>
          <p:nvPr>
            <p:ph idx="1"/>
          </p:nvPr>
        </p:nvSpPr>
        <p:spPr>
          <a:xfrm>
            <a:off x="838199" y="1825625"/>
            <a:ext cx="10626969" cy="4351338"/>
          </a:xfrm>
        </p:spPr>
        <p:txBody>
          <a:bodyPr>
            <a:normAutofit fontScale="92500" lnSpcReduction="10000"/>
          </a:bodyPr>
          <a:lstStyle/>
          <a:p>
            <a:pPr marL="0" indent="0">
              <a:buNone/>
            </a:pPr>
            <a:r>
              <a:rPr lang="fr-FR" dirty="0"/>
              <a:t>—Siège et irradiations : la douleur est rétrosternale localisée; les irradiations classiques sont au niveau du bras gauche, le long du bord interne jusqu'aux derniers doigts avec une sensation de striction du poignet. Parfois, la douleur peut avoir des irradiations bilatérales aux deux membres supérieurs et aux deux mâchoires.</a:t>
            </a:r>
          </a:p>
          <a:p>
            <a:pPr marL="0" indent="0">
              <a:buNone/>
            </a:pPr>
            <a:r>
              <a:rPr lang="fr-FR" dirty="0"/>
              <a:t>— Type et intensité : elle est constrictive : sensation d'étau enserrant le cœur; elle est intense imposant l'arrêt de l'effort.</a:t>
            </a:r>
          </a:p>
          <a:p>
            <a:pPr marL="0" indent="0">
              <a:buNone/>
            </a:pPr>
            <a:r>
              <a:rPr lang="fr-FR" dirty="0"/>
              <a:t>— Durée : elle est brève, elle dure quelques secondes à 2 minutes après l'arrêt de l'effort. </a:t>
            </a:r>
          </a:p>
          <a:p>
            <a:r>
              <a:rPr lang="fr-FR" dirty="0"/>
              <a:t>Sa fin peut être marquée par des phénomènes postcritiques : éructations bâillements.</a:t>
            </a:r>
          </a:p>
        </p:txBody>
      </p:sp>
    </p:spTree>
    <p:extLst>
      <p:ext uri="{BB962C8B-B14F-4D97-AF65-F5344CB8AC3E}">
        <p14:creationId xmlns:p14="http://schemas.microsoft.com/office/powerpoint/2010/main" val="2002313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DD77D9-D901-74B2-ED09-11DD9BA81ECD}"/>
              </a:ext>
            </a:extLst>
          </p:cNvPr>
          <p:cNvSpPr>
            <a:spLocks noGrp="1"/>
          </p:cNvSpPr>
          <p:nvPr>
            <p:ph type="title"/>
          </p:nvPr>
        </p:nvSpPr>
        <p:spPr/>
        <p:txBody>
          <a:bodyPr/>
          <a:lstStyle/>
          <a:p>
            <a:r>
              <a:rPr lang="fr-FR" dirty="0"/>
              <a:t>Angine de poitrine </a:t>
            </a:r>
          </a:p>
        </p:txBody>
      </p:sp>
      <p:sp>
        <p:nvSpPr>
          <p:cNvPr id="3" name="Espace réservé du contenu 2">
            <a:extLst>
              <a:ext uri="{FF2B5EF4-FFF2-40B4-BE49-F238E27FC236}">
                <a16:creationId xmlns:a16="http://schemas.microsoft.com/office/drawing/2014/main" id="{86F23EEA-9434-3248-EA2B-FD344CAA5B19}"/>
              </a:ext>
            </a:extLst>
          </p:cNvPr>
          <p:cNvSpPr>
            <a:spLocks noGrp="1"/>
          </p:cNvSpPr>
          <p:nvPr>
            <p:ph idx="1"/>
          </p:nvPr>
        </p:nvSpPr>
        <p:spPr/>
        <p:txBody>
          <a:bodyPr/>
          <a:lstStyle/>
          <a:p>
            <a:pPr marL="0" indent="0">
              <a:buNone/>
            </a:pPr>
            <a:r>
              <a:rPr lang="fr-FR" dirty="0"/>
              <a:t>— Signes accompagnateurs : aucun.</a:t>
            </a:r>
          </a:p>
          <a:p>
            <a:pPr marL="0" indent="0">
              <a:buNone/>
            </a:pPr>
            <a:r>
              <a:rPr lang="fr-FR" dirty="0"/>
              <a:t>— Facteurs sédatifs : le repos ou la prise de Trinitrine. Cette dernière fait céder la douleur en moins d'une minute, si elle est croquée et gardée sous la langue; ce caractère est utilisé comme test diagnostic.</a:t>
            </a:r>
          </a:p>
          <a:p>
            <a:pPr marL="0" indent="0">
              <a:buNone/>
            </a:pPr>
            <a:r>
              <a:rPr lang="fr-FR" dirty="0"/>
              <a:t>—L'ECG doit être systématique, il sera soit normal, soit il montrera des troubles de la repolarisation localisés portant sur le segment ST et l'onde T.</a:t>
            </a:r>
          </a:p>
        </p:txBody>
      </p:sp>
    </p:spTree>
    <p:extLst>
      <p:ext uri="{BB962C8B-B14F-4D97-AF65-F5344CB8AC3E}">
        <p14:creationId xmlns:p14="http://schemas.microsoft.com/office/powerpoint/2010/main" val="1700775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83745C-BC1A-3276-57CA-C337A37DF990}"/>
              </a:ext>
            </a:extLst>
          </p:cNvPr>
          <p:cNvSpPr>
            <a:spLocks noGrp="1"/>
          </p:cNvSpPr>
          <p:nvPr>
            <p:ph type="title"/>
          </p:nvPr>
        </p:nvSpPr>
        <p:spPr/>
        <p:txBody>
          <a:bodyPr/>
          <a:lstStyle/>
          <a:p>
            <a:r>
              <a:rPr lang="fr-FR" dirty="0"/>
              <a:t>Les douleurs précordiales organiques</a:t>
            </a:r>
          </a:p>
        </p:txBody>
      </p:sp>
      <p:sp>
        <p:nvSpPr>
          <p:cNvPr id="3" name="Espace réservé du contenu 2">
            <a:extLst>
              <a:ext uri="{FF2B5EF4-FFF2-40B4-BE49-F238E27FC236}">
                <a16:creationId xmlns:a16="http://schemas.microsoft.com/office/drawing/2014/main" id="{5A85F8C5-AF22-1DDB-14A7-DE331102516B}"/>
              </a:ext>
            </a:extLst>
          </p:cNvPr>
          <p:cNvSpPr>
            <a:spLocks noGrp="1"/>
          </p:cNvSpPr>
          <p:nvPr>
            <p:ph idx="1"/>
          </p:nvPr>
        </p:nvSpPr>
        <p:spPr>
          <a:xfrm>
            <a:off x="360485" y="1825625"/>
            <a:ext cx="11693769" cy="4351338"/>
          </a:xfrm>
        </p:spPr>
        <p:txBody>
          <a:bodyPr>
            <a:normAutofit lnSpcReduction="10000"/>
          </a:bodyPr>
          <a:lstStyle/>
          <a:p>
            <a:r>
              <a:rPr lang="fr-FR" b="1" dirty="0">
                <a:solidFill>
                  <a:schemeClr val="accent6"/>
                </a:solidFill>
              </a:rPr>
              <a:t>2.2. L'infarctus du myocarde </a:t>
            </a:r>
            <a:r>
              <a:rPr lang="fr-FR" dirty="0"/>
              <a:t>: est une nécrose de la paroi myocardique d'au moins 2 cm2 correspondant au territoire d'une artère coronaire obstruée.</a:t>
            </a:r>
          </a:p>
          <a:p>
            <a:r>
              <a:rPr lang="fr-FR" dirty="0"/>
              <a:t>Il se manifeste essentiellement par une douleur thoracique qui possède les caractères suivants :</a:t>
            </a:r>
          </a:p>
          <a:p>
            <a:pPr marL="0" indent="0">
              <a:buNone/>
            </a:pPr>
            <a:r>
              <a:rPr lang="fr-FR" dirty="0"/>
              <a:t> — Circonstances d'apparition : elles sont variables, la douleur apparaît soit spontanément, soit après effort.</a:t>
            </a:r>
          </a:p>
          <a:p>
            <a:pPr marL="0" indent="0">
              <a:buNone/>
            </a:pPr>
            <a:r>
              <a:rPr lang="fr-FR" dirty="0"/>
              <a:t>— Siège et irradiations : c'est une douleur rétrosternale souvent diffuse, intéressant toute la partie antérieure du thorax. Les irradiations sont bilatérales et symétriques : mâchoires, membres supérieurs; parfois épigastrique.</a:t>
            </a:r>
          </a:p>
          <a:p>
            <a:pPr marL="0" indent="0">
              <a:buNone/>
            </a:pPr>
            <a:r>
              <a:rPr lang="fr-FR" dirty="0"/>
              <a:t>— Type et intensité : elle est constrictive, atroce, angoissante.</a:t>
            </a:r>
          </a:p>
        </p:txBody>
      </p:sp>
    </p:spTree>
    <p:extLst>
      <p:ext uri="{BB962C8B-B14F-4D97-AF65-F5344CB8AC3E}">
        <p14:creationId xmlns:p14="http://schemas.microsoft.com/office/powerpoint/2010/main" val="22677175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F43924-9473-810E-23BD-6CC78E7D6F07}"/>
              </a:ext>
            </a:extLst>
          </p:cNvPr>
          <p:cNvSpPr>
            <a:spLocks noGrp="1"/>
          </p:cNvSpPr>
          <p:nvPr>
            <p:ph type="title"/>
          </p:nvPr>
        </p:nvSpPr>
        <p:spPr/>
        <p:txBody>
          <a:bodyPr/>
          <a:lstStyle/>
          <a:p>
            <a:r>
              <a:rPr lang="fr-FR" dirty="0"/>
              <a:t>L'infarctus du myocarde </a:t>
            </a:r>
          </a:p>
        </p:txBody>
      </p:sp>
      <p:sp>
        <p:nvSpPr>
          <p:cNvPr id="3" name="Espace réservé du contenu 2">
            <a:extLst>
              <a:ext uri="{FF2B5EF4-FFF2-40B4-BE49-F238E27FC236}">
                <a16:creationId xmlns:a16="http://schemas.microsoft.com/office/drawing/2014/main" id="{89C932D8-8874-728B-18DF-A311FBAE0C66}"/>
              </a:ext>
            </a:extLst>
          </p:cNvPr>
          <p:cNvSpPr>
            <a:spLocks noGrp="1"/>
          </p:cNvSpPr>
          <p:nvPr>
            <p:ph idx="1"/>
          </p:nvPr>
        </p:nvSpPr>
        <p:spPr/>
        <p:txBody>
          <a:bodyPr>
            <a:normAutofit fontScale="92500" lnSpcReduction="20000"/>
          </a:bodyPr>
          <a:lstStyle/>
          <a:p>
            <a:pPr marL="0" indent="0">
              <a:buNone/>
            </a:pPr>
            <a:r>
              <a:rPr lang="fr-FR" dirty="0"/>
              <a:t>— Durée : prolongée au-delà de 5 minutes.</a:t>
            </a:r>
          </a:p>
          <a:p>
            <a:pPr marL="0" indent="0">
              <a:buNone/>
            </a:pPr>
            <a:r>
              <a:rPr lang="fr-FR" dirty="0"/>
              <a:t>— Facteurs sédatifs : elle résiste à la trinitrine, elle est soulagée par les opiacés. </a:t>
            </a:r>
          </a:p>
          <a:p>
            <a:pPr marL="0" indent="0">
              <a:buNone/>
            </a:pPr>
            <a:r>
              <a:rPr lang="fr-FR" dirty="0"/>
              <a:t>— Signes accompagnateurs : la douleur est accompagnée d'agitation, de malaise profond avec angoisse, de pâleur, de sueurs froides, de troubles digestifs : nausées, vomissements, éructations.</a:t>
            </a:r>
          </a:p>
          <a:p>
            <a:r>
              <a:rPr lang="fr-FR" dirty="0"/>
              <a:t>A l'examen clinique, il existe parfois une tendance au collapsus avec chute de la tension artérielle et une insuffisance ventriculaire gauche aiguë avec OAP.</a:t>
            </a:r>
          </a:p>
          <a:p>
            <a:r>
              <a:rPr lang="fr-FR" dirty="0"/>
              <a:t>L'ECG va montrer dans les premières heures des signes de lésion, puis des signes de nécrose.</a:t>
            </a:r>
          </a:p>
          <a:p>
            <a:r>
              <a:rPr lang="fr-FR" dirty="0"/>
              <a:t>Les transaminases sériques </a:t>
            </a:r>
            <a:r>
              <a:rPr lang="fr-FR" dirty="0" err="1"/>
              <a:t>glutamino</a:t>
            </a:r>
            <a:r>
              <a:rPr lang="fr-FR" dirty="0"/>
              <a:t>-</a:t>
            </a:r>
            <a:r>
              <a:rPr lang="fr-FR" dirty="0" err="1"/>
              <a:t>oxalo-acétiques</a:t>
            </a:r>
            <a:r>
              <a:rPr lang="fr-FR" dirty="0"/>
              <a:t> seront élevées.</a:t>
            </a:r>
          </a:p>
        </p:txBody>
      </p:sp>
    </p:spTree>
    <p:extLst>
      <p:ext uri="{BB962C8B-B14F-4D97-AF65-F5344CB8AC3E}">
        <p14:creationId xmlns:p14="http://schemas.microsoft.com/office/powerpoint/2010/main" val="2284161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DACFAF-EA35-7EED-F85A-5E66EA39BD75}"/>
              </a:ext>
            </a:extLst>
          </p:cNvPr>
          <p:cNvSpPr>
            <a:spLocks noGrp="1"/>
          </p:cNvSpPr>
          <p:nvPr>
            <p:ph type="title"/>
          </p:nvPr>
        </p:nvSpPr>
        <p:spPr/>
        <p:txBody>
          <a:bodyPr/>
          <a:lstStyle/>
          <a:p>
            <a:r>
              <a:rPr lang="fr-FR" dirty="0"/>
              <a:t>Les douleurs précordiales organiques</a:t>
            </a:r>
          </a:p>
        </p:txBody>
      </p:sp>
      <p:sp>
        <p:nvSpPr>
          <p:cNvPr id="3" name="Espace réservé du contenu 2">
            <a:extLst>
              <a:ext uri="{FF2B5EF4-FFF2-40B4-BE49-F238E27FC236}">
                <a16:creationId xmlns:a16="http://schemas.microsoft.com/office/drawing/2014/main" id="{D1744B49-668C-07A1-0E1A-C1ECB78EAD69}"/>
              </a:ext>
            </a:extLst>
          </p:cNvPr>
          <p:cNvSpPr>
            <a:spLocks noGrp="1"/>
          </p:cNvSpPr>
          <p:nvPr>
            <p:ph idx="1"/>
          </p:nvPr>
        </p:nvSpPr>
        <p:spPr/>
        <p:txBody>
          <a:bodyPr>
            <a:normAutofit/>
          </a:bodyPr>
          <a:lstStyle/>
          <a:p>
            <a:r>
              <a:rPr lang="fr-FR" b="1" dirty="0">
                <a:solidFill>
                  <a:schemeClr val="accent6"/>
                </a:solidFill>
              </a:rPr>
              <a:t>2.3. La péricardite aiguë </a:t>
            </a:r>
            <a:r>
              <a:rPr lang="fr-FR" dirty="0"/>
              <a:t>: est l'inflammation du péricarde, elle peut être sèche ou bien s'accompagner d'un épanchement, elle entraîne une douleur thoracique qui possède les caractères suivants :</a:t>
            </a:r>
          </a:p>
          <a:p>
            <a:pPr marL="0" indent="0">
              <a:buNone/>
            </a:pPr>
            <a:r>
              <a:rPr lang="fr-FR" dirty="0"/>
              <a:t>— Circonstances d'apparition : elle est d'apparition spontanée.</a:t>
            </a:r>
          </a:p>
          <a:p>
            <a:pPr marL="0" indent="0">
              <a:buNone/>
            </a:pPr>
            <a:r>
              <a:rPr lang="fr-FR" dirty="0"/>
              <a:t>— Siège et irradiations : elle est de topographie </a:t>
            </a:r>
            <a:r>
              <a:rPr lang="fr-FR" dirty="0" err="1"/>
              <a:t>anginoïde</a:t>
            </a:r>
            <a:r>
              <a:rPr lang="fr-FR" dirty="0"/>
              <a:t>, c'est-à-dire rétro-sternale localisée; sans irradiations.</a:t>
            </a:r>
          </a:p>
          <a:p>
            <a:pPr marL="0" indent="0">
              <a:buNone/>
            </a:pPr>
            <a:r>
              <a:rPr lang="fr-FR" dirty="0"/>
              <a:t>— Type et intensité : c'est une douleur vive, exagérée par les mouvements respiratoires.</a:t>
            </a:r>
          </a:p>
          <a:p>
            <a:pPr marL="0" indent="0">
              <a:buNone/>
            </a:pPr>
            <a:r>
              <a:rPr lang="fr-FR" dirty="0"/>
              <a:t>— Durée : sa durée est </a:t>
            </a:r>
            <a:r>
              <a:rPr lang="fr-FR" dirty="0" err="1"/>
              <a:t>infarctoïde</a:t>
            </a:r>
            <a:r>
              <a:rPr lang="fr-FR" dirty="0"/>
              <a:t>, c'est-à-dire qu'elle est prolongée.</a:t>
            </a:r>
          </a:p>
        </p:txBody>
      </p:sp>
    </p:spTree>
    <p:extLst>
      <p:ext uri="{BB962C8B-B14F-4D97-AF65-F5344CB8AC3E}">
        <p14:creationId xmlns:p14="http://schemas.microsoft.com/office/powerpoint/2010/main" val="1304087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AFE268-F8AA-3E32-5A34-C3451C7204FD}"/>
              </a:ext>
            </a:extLst>
          </p:cNvPr>
          <p:cNvSpPr>
            <a:spLocks noGrp="1"/>
          </p:cNvSpPr>
          <p:nvPr>
            <p:ph type="title"/>
          </p:nvPr>
        </p:nvSpPr>
        <p:spPr/>
        <p:txBody>
          <a:bodyPr/>
          <a:lstStyle/>
          <a:p>
            <a:r>
              <a:rPr lang="fr-FR" dirty="0"/>
              <a:t>La péricardite aiguë </a:t>
            </a:r>
          </a:p>
        </p:txBody>
      </p:sp>
      <p:sp>
        <p:nvSpPr>
          <p:cNvPr id="3" name="Espace réservé du contenu 2">
            <a:extLst>
              <a:ext uri="{FF2B5EF4-FFF2-40B4-BE49-F238E27FC236}">
                <a16:creationId xmlns:a16="http://schemas.microsoft.com/office/drawing/2014/main" id="{CFA81841-7636-47EA-5839-C125BB185790}"/>
              </a:ext>
            </a:extLst>
          </p:cNvPr>
          <p:cNvSpPr>
            <a:spLocks noGrp="1"/>
          </p:cNvSpPr>
          <p:nvPr>
            <p:ph idx="1"/>
          </p:nvPr>
        </p:nvSpPr>
        <p:spPr/>
        <p:txBody>
          <a:bodyPr>
            <a:normAutofit lnSpcReduction="10000"/>
          </a:bodyPr>
          <a:lstStyle/>
          <a:p>
            <a:pPr marL="0" indent="0">
              <a:buNone/>
            </a:pPr>
            <a:r>
              <a:rPr lang="fr-FR" dirty="0"/>
              <a:t>— Signes accompagnateurs : la fièvre; </a:t>
            </a:r>
          </a:p>
          <a:p>
            <a:pPr marL="0" indent="0">
              <a:buNone/>
            </a:pPr>
            <a:r>
              <a:rPr lang="fr-FR" dirty="0"/>
              <a:t>— Facteurs sédatifs : la douleur est calmée par la position penchée en avant; elle résiste à la trinitrine.</a:t>
            </a:r>
          </a:p>
          <a:p>
            <a:r>
              <a:rPr lang="fr-FR" dirty="0"/>
              <a:t>l'auscultation retrouve un frottement péricardique en cas de péricardite sèche; un assourdissement des bruits du cœur en cas de péricardite avec épanchement.</a:t>
            </a:r>
          </a:p>
          <a:p>
            <a:r>
              <a:rPr lang="fr-FR" dirty="0"/>
              <a:t>L'ECG montre des troubles diffus de la repolarisation portant sur le segment ST et l'onde T.</a:t>
            </a:r>
          </a:p>
          <a:p>
            <a:r>
              <a:rPr lang="fr-FR" dirty="0"/>
              <a:t>Le </a:t>
            </a:r>
            <a:r>
              <a:rPr lang="fr-FR" dirty="0" err="1"/>
              <a:t>téléthorax</a:t>
            </a:r>
            <a:r>
              <a:rPr lang="fr-FR" dirty="0"/>
              <a:t> peut montrer un cœur augmenté de volume, surtout en cas de péricardite avec épanchement</a:t>
            </a:r>
          </a:p>
        </p:txBody>
      </p:sp>
    </p:spTree>
    <p:extLst>
      <p:ext uri="{BB962C8B-B14F-4D97-AF65-F5344CB8AC3E}">
        <p14:creationId xmlns:p14="http://schemas.microsoft.com/office/powerpoint/2010/main" val="2823943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8C6AE9-9560-7091-71D6-0FEE6F0581AC}"/>
              </a:ext>
            </a:extLst>
          </p:cNvPr>
          <p:cNvSpPr>
            <a:spLocks noGrp="1"/>
          </p:cNvSpPr>
          <p:nvPr>
            <p:ph type="title"/>
          </p:nvPr>
        </p:nvSpPr>
        <p:spPr>
          <a:xfrm>
            <a:off x="240323" y="131445"/>
            <a:ext cx="11711354" cy="777875"/>
          </a:xfrm>
        </p:spPr>
        <p:txBody>
          <a:bodyPr>
            <a:normAutofit/>
          </a:bodyPr>
          <a:lstStyle/>
          <a:p>
            <a:r>
              <a:rPr lang="fr-FR" sz="3600" dirty="0"/>
              <a:t>CARACTÈRES SÉMIOLOGIQUES DES DOULEURS PRÉCORDIALES</a:t>
            </a:r>
          </a:p>
        </p:txBody>
      </p:sp>
      <p:graphicFrame>
        <p:nvGraphicFramePr>
          <p:cNvPr id="4" name="Espace réservé du contenu 3">
            <a:extLst>
              <a:ext uri="{FF2B5EF4-FFF2-40B4-BE49-F238E27FC236}">
                <a16:creationId xmlns:a16="http://schemas.microsoft.com/office/drawing/2014/main" id="{0BE17749-1F6E-C5B3-7B82-F2302EBA238F}"/>
              </a:ext>
            </a:extLst>
          </p:cNvPr>
          <p:cNvGraphicFramePr>
            <a:graphicFrameLocks noGrp="1"/>
          </p:cNvGraphicFramePr>
          <p:nvPr>
            <p:ph idx="1"/>
            <p:extLst>
              <p:ext uri="{D42A27DB-BD31-4B8C-83A1-F6EECF244321}">
                <p14:modId xmlns:p14="http://schemas.microsoft.com/office/powerpoint/2010/main" val="4164218958"/>
              </p:ext>
            </p:extLst>
          </p:nvPr>
        </p:nvGraphicFramePr>
        <p:xfrm>
          <a:off x="240323" y="1049997"/>
          <a:ext cx="11796345" cy="5405120"/>
        </p:xfrm>
        <a:graphic>
          <a:graphicData uri="http://schemas.openxmlformats.org/drawingml/2006/table">
            <a:tbl>
              <a:tblPr firstRow="1" bandRow="1">
                <a:tableStyleId>{5C22544A-7EE6-4342-B048-85BDC9FD1C3A}</a:tableStyleId>
              </a:tblPr>
              <a:tblGrid>
                <a:gridCol w="1957324">
                  <a:extLst>
                    <a:ext uri="{9D8B030D-6E8A-4147-A177-3AD203B41FA5}">
                      <a16:colId xmlns:a16="http://schemas.microsoft.com/office/drawing/2014/main" val="2174053508"/>
                    </a:ext>
                  </a:extLst>
                </a:gridCol>
                <a:gridCol w="2265563">
                  <a:extLst>
                    <a:ext uri="{9D8B030D-6E8A-4147-A177-3AD203B41FA5}">
                      <a16:colId xmlns:a16="http://schemas.microsoft.com/office/drawing/2014/main" val="4087599445"/>
                    </a:ext>
                  </a:extLst>
                </a:gridCol>
                <a:gridCol w="2854920">
                  <a:extLst>
                    <a:ext uri="{9D8B030D-6E8A-4147-A177-3AD203B41FA5}">
                      <a16:colId xmlns:a16="http://schemas.microsoft.com/office/drawing/2014/main" val="3829347284"/>
                    </a:ext>
                  </a:extLst>
                </a:gridCol>
                <a:gridCol w="2359269">
                  <a:extLst>
                    <a:ext uri="{9D8B030D-6E8A-4147-A177-3AD203B41FA5}">
                      <a16:colId xmlns:a16="http://schemas.microsoft.com/office/drawing/2014/main" val="26997963"/>
                    </a:ext>
                  </a:extLst>
                </a:gridCol>
                <a:gridCol w="2359269">
                  <a:extLst>
                    <a:ext uri="{9D8B030D-6E8A-4147-A177-3AD203B41FA5}">
                      <a16:colId xmlns:a16="http://schemas.microsoft.com/office/drawing/2014/main" val="3316213004"/>
                    </a:ext>
                  </a:extLst>
                </a:gridCol>
              </a:tblGrid>
              <a:tr h="370840">
                <a:tc>
                  <a:txBody>
                    <a:bodyPr/>
                    <a:lstStyle/>
                    <a:p>
                      <a:r>
                        <a:rPr lang="fr-FR" dirty="0"/>
                        <a:t>Caractères</a:t>
                      </a:r>
                    </a:p>
                    <a:p>
                      <a:r>
                        <a:rPr lang="fr-FR" dirty="0"/>
                        <a:t>sémiologiques</a:t>
                      </a:r>
                    </a:p>
                  </a:txBody>
                  <a:tcPr/>
                </a:tc>
                <a:tc>
                  <a:txBody>
                    <a:bodyPr/>
                    <a:lstStyle/>
                    <a:p>
                      <a:r>
                        <a:rPr lang="fr-FR" dirty="0"/>
                        <a:t>précordialgies</a:t>
                      </a:r>
                    </a:p>
                  </a:txBody>
                  <a:tcPr/>
                </a:tc>
                <a:tc>
                  <a:txBody>
                    <a:bodyPr/>
                    <a:lstStyle/>
                    <a:p>
                      <a:r>
                        <a:rPr lang="fr-FR" dirty="0"/>
                        <a:t>Angine de poitrine</a:t>
                      </a:r>
                    </a:p>
                  </a:txBody>
                  <a:tcPr/>
                </a:tc>
                <a:tc>
                  <a:txBody>
                    <a:bodyPr/>
                    <a:lstStyle/>
                    <a:p>
                      <a:r>
                        <a:rPr lang="fr-FR" dirty="0"/>
                        <a:t>Infarctus du myocarde</a:t>
                      </a:r>
                    </a:p>
                  </a:txBody>
                  <a:tcPr/>
                </a:tc>
                <a:tc>
                  <a:txBody>
                    <a:bodyPr/>
                    <a:lstStyle/>
                    <a:p>
                      <a:r>
                        <a:rPr lang="fr-FR" dirty="0"/>
                        <a:t>péricardite</a:t>
                      </a:r>
                    </a:p>
                  </a:txBody>
                  <a:tcPr/>
                </a:tc>
                <a:extLst>
                  <a:ext uri="{0D108BD9-81ED-4DB2-BD59-A6C34878D82A}">
                    <a16:rowId xmlns:a16="http://schemas.microsoft.com/office/drawing/2014/main" val="2940324884"/>
                  </a:ext>
                </a:extLst>
              </a:tr>
              <a:tr h="370840">
                <a:tc>
                  <a:txBody>
                    <a:bodyPr/>
                    <a:lstStyle/>
                    <a:p>
                      <a:r>
                        <a:rPr lang="fr-FR" dirty="0"/>
                        <a:t>Circonstances</a:t>
                      </a:r>
                    </a:p>
                    <a:p>
                      <a:r>
                        <a:rPr lang="fr-FR" dirty="0"/>
                        <a:t>d'apparition</a:t>
                      </a:r>
                    </a:p>
                  </a:txBody>
                  <a:tcPr/>
                </a:tc>
                <a:tc>
                  <a:txBody>
                    <a:bodyPr/>
                    <a:lstStyle/>
                    <a:p>
                      <a:r>
                        <a:rPr lang="fr-FR" dirty="0"/>
                        <a:t>variable</a:t>
                      </a:r>
                    </a:p>
                  </a:txBody>
                  <a:tcPr/>
                </a:tc>
                <a:tc>
                  <a:txBody>
                    <a:bodyPr/>
                    <a:lstStyle/>
                    <a:p>
                      <a:r>
                        <a:rPr lang="fr-FR" dirty="0"/>
                        <a:t>effort</a:t>
                      </a:r>
                    </a:p>
                  </a:txBody>
                  <a:tcPr/>
                </a:tc>
                <a:tc>
                  <a:txBody>
                    <a:bodyPr/>
                    <a:lstStyle/>
                    <a:p>
                      <a:r>
                        <a:rPr lang="fr-FR" dirty="0"/>
                        <a:t>variable</a:t>
                      </a:r>
                    </a:p>
                  </a:txBody>
                  <a:tcPr/>
                </a:tc>
                <a:tc>
                  <a:txBody>
                    <a:bodyPr/>
                    <a:lstStyle/>
                    <a:p>
                      <a:r>
                        <a:rPr lang="fr-FR" dirty="0"/>
                        <a:t>spontanée</a:t>
                      </a:r>
                    </a:p>
                  </a:txBody>
                  <a:tcPr/>
                </a:tc>
                <a:extLst>
                  <a:ext uri="{0D108BD9-81ED-4DB2-BD59-A6C34878D82A}">
                    <a16:rowId xmlns:a16="http://schemas.microsoft.com/office/drawing/2014/main" val="695573591"/>
                  </a:ext>
                </a:extLst>
              </a:tr>
              <a:tr h="370840">
                <a:tc>
                  <a:txBody>
                    <a:bodyPr/>
                    <a:lstStyle/>
                    <a:p>
                      <a:r>
                        <a:rPr lang="fr-FR" dirty="0"/>
                        <a:t>Siège</a:t>
                      </a:r>
                    </a:p>
                  </a:txBody>
                  <a:tcPr/>
                </a:tc>
                <a:tc>
                  <a:txBody>
                    <a:bodyPr/>
                    <a:lstStyle/>
                    <a:p>
                      <a:r>
                        <a:rPr lang="fr-FR" dirty="0" err="1"/>
                        <a:t>Apexien</a:t>
                      </a:r>
                      <a:r>
                        <a:rPr lang="fr-FR" dirty="0"/>
                        <a:t> -punctiforme</a:t>
                      </a:r>
                    </a:p>
                  </a:txBody>
                  <a:tcPr/>
                </a:tc>
                <a:tc>
                  <a:txBody>
                    <a:bodyPr/>
                    <a:lstStyle/>
                    <a:p>
                      <a:r>
                        <a:rPr lang="fr-FR" dirty="0"/>
                        <a:t>Rétro-sternale localisée</a:t>
                      </a:r>
                    </a:p>
                  </a:txBody>
                  <a:tcPr/>
                </a:tc>
                <a:tc>
                  <a:txBody>
                    <a:bodyPr/>
                    <a:lstStyle/>
                    <a:p>
                      <a:r>
                        <a:rPr lang="fr-FR" dirty="0"/>
                        <a:t>Rétro-sternale diffuse</a:t>
                      </a:r>
                    </a:p>
                  </a:txBody>
                  <a:tcPr/>
                </a:tc>
                <a:tc>
                  <a:txBody>
                    <a:bodyPr/>
                    <a:lstStyle/>
                    <a:p>
                      <a:r>
                        <a:rPr lang="fr-FR" dirty="0" err="1"/>
                        <a:t>AnginoÏde</a:t>
                      </a:r>
                      <a:endParaRPr lang="fr-FR" dirty="0"/>
                    </a:p>
                  </a:txBody>
                  <a:tcPr/>
                </a:tc>
                <a:extLst>
                  <a:ext uri="{0D108BD9-81ED-4DB2-BD59-A6C34878D82A}">
                    <a16:rowId xmlns:a16="http://schemas.microsoft.com/office/drawing/2014/main" val="1304323264"/>
                  </a:ext>
                </a:extLst>
              </a:tr>
              <a:tr h="370840">
                <a:tc>
                  <a:txBody>
                    <a:bodyPr/>
                    <a:lstStyle/>
                    <a:p>
                      <a:r>
                        <a:rPr lang="fr-FR" dirty="0"/>
                        <a:t>irradiations</a:t>
                      </a:r>
                    </a:p>
                  </a:txBody>
                  <a:tcPr/>
                </a:tc>
                <a:tc>
                  <a:txBody>
                    <a:bodyPr/>
                    <a:lstStyle/>
                    <a:p>
                      <a:r>
                        <a:rPr lang="fr-FR" dirty="0"/>
                        <a:t>aucune</a:t>
                      </a:r>
                    </a:p>
                  </a:txBody>
                  <a:tcPr/>
                </a:tc>
                <a:tc>
                  <a:txBody>
                    <a:bodyPr/>
                    <a:lstStyle/>
                    <a:p>
                      <a:r>
                        <a:rPr lang="fr-FR" dirty="0"/>
                        <a:t>Bras gauche ou mâchoires</a:t>
                      </a:r>
                    </a:p>
                    <a:p>
                      <a:r>
                        <a:rPr lang="fr-FR" dirty="0"/>
                        <a:t>et 2 MS</a:t>
                      </a:r>
                    </a:p>
                  </a:txBody>
                  <a:tcPr/>
                </a:tc>
                <a:tc>
                  <a:txBody>
                    <a:bodyPr/>
                    <a:lstStyle/>
                    <a:p>
                      <a:r>
                        <a:rPr lang="fr-FR" dirty="0"/>
                        <a:t>Mâchoires et 2 MS,</a:t>
                      </a:r>
                    </a:p>
                    <a:p>
                      <a:r>
                        <a:rPr lang="fr-FR" dirty="0"/>
                        <a:t>épigastre</a:t>
                      </a:r>
                    </a:p>
                  </a:txBody>
                  <a:tcPr/>
                </a:tc>
                <a:tc>
                  <a:txBody>
                    <a:bodyPr/>
                    <a:lstStyle/>
                    <a:p>
                      <a:r>
                        <a:rPr lang="fr-FR" dirty="0"/>
                        <a:t>Aucune </a:t>
                      </a:r>
                    </a:p>
                  </a:txBody>
                  <a:tcPr/>
                </a:tc>
                <a:extLst>
                  <a:ext uri="{0D108BD9-81ED-4DB2-BD59-A6C34878D82A}">
                    <a16:rowId xmlns:a16="http://schemas.microsoft.com/office/drawing/2014/main" val="2615444522"/>
                  </a:ext>
                </a:extLst>
              </a:tr>
              <a:tr h="370840">
                <a:tc>
                  <a:txBody>
                    <a:bodyPr/>
                    <a:lstStyle/>
                    <a:p>
                      <a:r>
                        <a:rPr lang="fr-FR" dirty="0"/>
                        <a:t>durée</a:t>
                      </a:r>
                    </a:p>
                  </a:txBody>
                  <a:tcPr/>
                </a:tc>
                <a:tc>
                  <a:txBody>
                    <a:bodyPr/>
                    <a:lstStyle/>
                    <a:p>
                      <a:r>
                        <a:rPr lang="fr-FR" dirty="0"/>
                        <a:t>Variable </a:t>
                      </a:r>
                    </a:p>
                  </a:txBody>
                  <a:tcPr/>
                </a:tc>
                <a:tc>
                  <a:txBody>
                    <a:bodyPr/>
                    <a:lstStyle/>
                    <a:p>
                      <a:r>
                        <a:rPr lang="fr-FR" dirty="0"/>
                        <a:t>Inférieure ou égale à 2 min </a:t>
                      </a:r>
                    </a:p>
                  </a:txBody>
                  <a:tcPr/>
                </a:tc>
                <a:tc>
                  <a:txBody>
                    <a:bodyPr/>
                    <a:lstStyle/>
                    <a:p>
                      <a:r>
                        <a:rPr lang="fr-FR" dirty="0"/>
                        <a:t>Supérieure à 5 minutes</a:t>
                      </a:r>
                    </a:p>
                  </a:txBody>
                  <a:tcPr/>
                </a:tc>
                <a:tc>
                  <a:txBody>
                    <a:bodyPr/>
                    <a:lstStyle/>
                    <a:p>
                      <a:r>
                        <a:rPr lang="fr-FR" dirty="0" err="1"/>
                        <a:t>infractoide</a:t>
                      </a:r>
                      <a:endParaRPr lang="fr-FR" dirty="0"/>
                    </a:p>
                  </a:txBody>
                  <a:tcPr/>
                </a:tc>
                <a:extLst>
                  <a:ext uri="{0D108BD9-81ED-4DB2-BD59-A6C34878D82A}">
                    <a16:rowId xmlns:a16="http://schemas.microsoft.com/office/drawing/2014/main" val="1417811077"/>
                  </a:ext>
                </a:extLst>
              </a:tr>
              <a:tr h="370840">
                <a:tc>
                  <a:txBody>
                    <a:bodyPr/>
                    <a:lstStyle/>
                    <a:p>
                      <a:r>
                        <a:rPr lang="fr-FR" dirty="0"/>
                        <a:t>Signes accompagnateurs</a:t>
                      </a:r>
                    </a:p>
                  </a:txBody>
                  <a:tcPr/>
                </a:tc>
                <a:tc>
                  <a:txBody>
                    <a:bodyPr/>
                    <a:lstStyle/>
                    <a:p>
                      <a:r>
                        <a:rPr lang="fr-FR" dirty="0"/>
                        <a:t>Palpitations</a:t>
                      </a:r>
                    </a:p>
                  </a:txBody>
                  <a:tcPr/>
                </a:tc>
                <a:tc>
                  <a:txBody>
                    <a:bodyPr/>
                    <a:lstStyle/>
                    <a:p>
                      <a:r>
                        <a:rPr lang="fr-FR" dirty="0"/>
                        <a:t>Aucun </a:t>
                      </a:r>
                    </a:p>
                  </a:txBody>
                  <a:tcPr/>
                </a:tc>
                <a:tc>
                  <a:txBody>
                    <a:bodyPr/>
                    <a:lstStyle/>
                    <a:p>
                      <a:r>
                        <a:rPr lang="fr-FR" dirty="0"/>
                        <a:t>Agitation -Malaise</a:t>
                      </a:r>
                    </a:p>
                    <a:p>
                      <a:r>
                        <a:rPr lang="fr-FR" dirty="0"/>
                        <a:t>Angoisse -Signes digestifs</a:t>
                      </a:r>
                    </a:p>
                  </a:txBody>
                  <a:tcPr/>
                </a:tc>
                <a:tc>
                  <a:txBody>
                    <a:bodyPr/>
                    <a:lstStyle/>
                    <a:p>
                      <a:r>
                        <a:rPr lang="fr-FR" dirty="0"/>
                        <a:t>Fièvre -Frottement</a:t>
                      </a:r>
                    </a:p>
                    <a:p>
                      <a:r>
                        <a:rPr lang="fr-FR" dirty="0"/>
                        <a:t>péricardique ou</a:t>
                      </a:r>
                    </a:p>
                    <a:p>
                      <a:r>
                        <a:rPr lang="fr-FR" dirty="0"/>
                        <a:t>assourdissement des bruits du </a:t>
                      </a:r>
                      <a:r>
                        <a:rPr lang="fr-FR" dirty="0" err="1"/>
                        <a:t>coeur</a:t>
                      </a:r>
                      <a:endParaRPr lang="fr-FR" dirty="0"/>
                    </a:p>
                  </a:txBody>
                  <a:tcPr/>
                </a:tc>
                <a:extLst>
                  <a:ext uri="{0D108BD9-81ED-4DB2-BD59-A6C34878D82A}">
                    <a16:rowId xmlns:a16="http://schemas.microsoft.com/office/drawing/2014/main" val="160255429"/>
                  </a:ext>
                </a:extLst>
              </a:tr>
              <a:tr h="370840">
                <a:tc>
                  <a:txBody>
                    <a:bodyPr/>
                    <a:lstStyle/>
                    <a:p>
                      <a:r>
                        <a:rPr lang="fr-FR" dirty="0"/>
                        <a:t>Facteur sédatif</a:t>
                      </a:r>
                    </a:p>
                  </a:txBody>
                  <a:tcPr/>
                </a:tc>
                <a:tc>
                  <a:txBody>
                    <a:bodyPr/>
                    <a:lstStyle/>
                    <a:p>
                      <a:r>
                        <a:rPr lang="fr-FR" dirty="0"/>
                        <a:t>Aucun </a:t>
                      </a:r>
                    </a:p>
                  </a:txBody>
                  <a:tcPr/>
                </a:tc>
                <a:tc>
                  <a:txBody>
                    <a:bodyPr/>
                    <a:lstStyle/>
                    <a:p>
                      <a:r>
                        <a:rPr lang="fr-FR" dirty="0"/>
                        <a:t>Repos - Trinitrine</a:t>
                      </a:r>
                    </a:p>
                  </a:txBody>
                  <a:tcPr/>
                </a:tc>
                <a:tc>
                  <a:txBody>
                    <a:bodyPr/>
                    <a:lstStyle/>
                    <a:p>
                      <a:r>
                        <a:rPr lang="fr-FR" dirty="0"/>
                        <a:t>opiacés</a:t>
                      </a:r>
                    </a:p>
                  </a:txBody>
                  <a:tcPr/>
                </a:tc>
                <a:tc>
                  <a:txBody>
                    <a:bodyPr/>
                    <a:lstStyle/>
                    <a:p>
                      <a:r>
                        <a:rPr lang="fr-FR" dirty="0"/>
                        <a:t>Position penchée en avant</a:t>
                      </a:r>
                    </a:p>
                  </a:txBody>
                  <a:tcPr/>
                </a:tc>
                <a:extLst>
                  <a:ext uri="{0D108BD9-81ED-4DB2-BD59-A6C34878D82A}">
                    <a16:rowId xmlns:a16="http://schemas.microsoft.com/office/drawing/2014/main" val="1123577440"/>
                  </a:ext>
                </a:extLst>
              </a:tr>
              <a:tr h="370840">
                <a:tc>
                  <a:txBody>
                    <a:bodyPr/>
                    <a:lstStyle/>
                    <a:p>
                      <a:r>
                        <a:rPr lang="fr-FR" dirty="0"/>
                        <a:t>Examens complémentaires</a:t>
                      </a:r>
                    </a:p>
                  </a:txBody>
                  <a:tcPr/>
                </a:tc>
                <a:tc>
                  <a:txBody>
                    <a:bodyPr/>
                    <a:lstStyle/>
                    <a:p>
                      <a:r>
                        <a:rPr lang="fr-FR" dirty="0"/>
                        <a:t>ECG normal</a:t>
                      </a:r>
                    </a:p>
                  </a:txBody>
                  <a:tcPr/>
                </a:tc>
                <a:tc>
                  <a:txBody>
                    <a:bodyPr/>
                    <a:lstStyle/>
                    <a:p>
                      <a:r>
                        <a:rPr lang="fr-FR" dirty="0"/>
                        <a:t>ECG normal ou troubles</a:t>
                      </a:r>
                    </a:p>
                    <a:p>
                      <a:r>
                        <a:rPr lang="fr-FR" dirty="0"/>
                        <a:t>de la repolarisation</a:t>
                      </a:r>
                    </a:p>
                  </a:txBody>
                  <a:tcPr/>
                </a:tc>
                <a:tc>
                  <a:txBody>
                    <a:bodyPr/>
                    <a:lstStyle/>
                    <a:p>
                      <a:r>
                        <a:rPr lang="fr-FR" dirty="0"/>
                        <a:t>ECG pathologique et</a:t>
                      </a:r>
                    </a:p>
                    <a:p>
                      <a:r>
                        <a:rPr lang="fr-FR" dirty="0"/>
                        <a:t>transaminases élevées</a:t>
                      </a:r>
                    </a:p>
                  </a:txBody>
                  <a:tcPr/>
                </a:tc>
                <a:tc>
                  <a:txBody>
                    <a:bodyPr/>
                    <a:lstStyle/>
                    <a:p>
                      <a:r>
                        <a:rPr lang="fr-FR" dirty="0"/>
                        <a:t>ECG pathologique</a:t>
                      </a:r>
                    </a:p>
                    <a:p>
                      <a:r>
                        <a:rPr lang="fr-FR" dirty="0" err="1"/>
                        <a:t>téléthorax</a:t>
                      </a:r>
                      <a:r>
                        <a:rPr lang="fr-FR" dirty="0"/>
                        <a:t> : cardiomégalie</a:t>
                      </a:r>
                    </a:p>
                  </a:txBody>
                  <a:tcPr/>
                </a:tc>
                <a:extLst>
                  <a:ext uri="{0D108BD9-81ED-4DB2-BD59-A6C34878D82A}">
                    <a16:rowId xmlns:a16="http://schemas.microsoft.com/office/drawing/2014/main" val="1706416373"/>
                  </a:ext>
                </a:extLst>
              </a:tr>
            </a:tbl>
          </a:graphicData>
        </a:graphic>
      </p:graphicFrame>
    </p:spTree>
    <p:extLst>
      <p:ext uri="{BB962C8B-B14F-4D97-AF65-F5344CB8AC3E}">
        <p14:creationId xmlns:p14="http://schemas.microsoft.com/office/powerpoint/2010/main" val="1621543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858A4A-B292-DF12-C668-B8E2D934A477}"/>
              </a:ext>
            </a:extLst>
          </p:cNvPr>
          <p:cNvSpPr>
            <a:spLocks noGrp="1"/>
          </p:cNvSpPr>
          <p:nvPr>
            <p:ph idx="1"/>
          </p:nvPr>
        </p:nvSpPr>
        <p:spPr/>
        <p:txBody>
          <a:bodyPr/>
          <a:lstStyle/>
          <a:p>
            <a:pPr marL="0" indent="0">
              <a:buNone/>
            </a:pPr>
            <a:r>
              <a:rPr lang="fr-FR" dirty="0"/>
              <a:t>                          </a:t>
            </a:r>
          </a:p>
          <a:p>
            <a:pPr marL="0" indent="0">
              <a:buNone/>
            </a:pPr>
            <a:r>
              <a:rPr lang="fr-FR" dirty="0"/>
              <a:t>                  </a:t>
            </a:r>
          </a:p>
          <a:p>
            <a:pPr marL="0" indent="0">
              <a:buNone/>
            </a:pPr>
            <a:r>
              <a:rPr lang="fr-FR" dirty="0"/>
              <a:t>                     </a:t>
            </a:r>
            <a:r>
              <a:rPr lang="fr-FR" sz="5400" dirty="0"/>
              <a:t>Merci de votre attention </a:t>
            </a:r>
          </a:p>
        </p:txBody>
      </p:sp>
    </p:spTree>
    <p:extLst>
      <p:ext uri="{BB962C8B-B14F-4D97-AF65-F5344CB8AC3E}">
        <p14:creationId xmlns:p14="http://schemas.microsoft.com/office/powerpoint/2010/main" val="349198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572FFD-F656-C3C2-BA8A-F0AB9649CA3D}"/>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279D692E-EBED-0832-F314-0A12B1B1724F}"/>
              </a:ext>
            </a:extLst>
          </p:cNvPr>
          <p:cNvSpPr>
            <a:spLocks noGrp="1"/>
          </p:cNvSpPr>
          <p:nvPr>
            <p:ph idx="1"/>
          </p:nvPr>
        </p:nvSpPr>
        <p:spPr/>
        <p:txBody>
          <a:bodyPr>
            <a:normAutofit/>
          </a:bodyPr>
          <a:lstStyle/>
          <a:p>
            <a:pPr marL="0" indent="0" algn="l">
              <a:buNone/>
            </a:pPr>
            <a:r>
              <a:rPr lang="fr-FR" sz="1800" b="0" i="0" u="none" strike="noStrike" baseline="0" dirty="0">
                <a:latin typeface="Times New Roman" panose="02020603050405020304" pitchFamily="18" charset="0"/>
              </a:rPr>
              <a:t>  L'existence de ces signes fonctionnels et leur degr</a:t>
            </a:r>
            <a:r>
              <a:rPr lang="fr-FR" sz="1800" b="0" i="0" u="none" strike="noStrike" baseline="0" dirty="0">
                <a:latin typeface="TimesNewRoman"/>
              </a:rPr>
              <a:t>é </a:t>
            </a:r>
            <a:r>
              <a:rPr lang="fr-FR" sz="1800" b="0" i="0" u="none" strike="noStrike" baseline="0" dirty="0">
                <a:latin typeface="Times New Roman" panose="02020603050405020304" pitchFamily="18" charset="0"/>
              </a:rPr>
              <a:t>d'intensit</a:t>
            </a:r>
            <a:r>
              <a:rPr lang="fr-FR" sz="1800" b="0" i="0" u="none" strike="noStrike" baseline="0" dirty="0">
                <a:latin typeface="TimesNewRoman"/>
              </a:rPr>
              <a:t>é </a:t>
            </a:r>
            <a:r>
              <a:rPr lang="fr-FR" sz="1800" b="0" i="0" u="none" strike="noStrike" baseline="0" dirty="0">
                <a:latin typeface="Times New Roman" panose="02020603050405020304" pitchFamily="18" charset="0"/>
              </a:rPr>
              <a:t>est </a:t>
            </a:r>
            <a:r>
              <a:rPr lang="fr-FR" sz="1800" b="0" i="0" u="none" strike="noStrike" baseline="0" dirty="0">
                <a:latin typeface="TimesNewRoman"/>
              </a:rPr>
              <a:t>à </a:t>
            </a:r>
            <a:r>
              <a:rPr lang="fr-FR" sz="1800" b="0" i="0" u="none" strike="noStrike" baseline="0" dirty="0">
                <a:latin typeface="Times New Roman" panose="02020603050405020304" pitchFamily="18" charset="0"/>
              </a:rPr>
              <a:t>la base de la classification fonctionnelle de la </a:t>
            </a:r>
            <a:r>
              <a:rPr lang="fr-FR" sz="1800" b="1" i="0" u="none" strike="noStrike" baseline="0" dirty="0">
                <a:latin typeface="Times New Roman" panose="02020603050405020304" pitchFamily="18" charset="0"/>
              </a:rPr>
              <a:t>New York Heart Association « NYHA » </a:t>
            </a:r>
            <a:r>
              <a:rPr lang="fr-FR" sz="1800" b="0" i="0" u="none" strike="noStrike" baseline="0" dirty="0">
                <a:latin typeface="Times New Roman" panose="02020603050405020304" pitchFamily="18" charset="0"/>
              </a:rPr>
              <a:t>qui permet d'appr</a:t>
            </a:r>
            <a:r>
              <a:rPr lang="fr-FR" sz="1800" b="0" i="0" u="none" strike="noStrike" baseline="0" dirty="0">
                <a:latin typeface="TimesNewRoman"/>
              </a:rPr>
              <a:t>é</a:t>
            </a:r>
            <a:r>
              <a:rPr lang="fr-FR" sz="1800" b="0" i="0" u="none" strike="noStrike" baseline="0" dirty="0">
                <a:latin typeface="Times New Roman" panose="02020603050405020304" pitchFamily="18" charset="0"/>
              </a:rPr>
              <a:t>cier le degr</a:t>
            </a:r>
            <a:r>
              <a:rPr lang="fr-FR" sz="1800" b="0" i="0" u="none" strike="noStrike" baseline="0" dirty="0">
                <a:latin typeface="TimesNewRoman"/>
              </a:rPr>
              <a:t>é </a:t>
            </a:r>
            <a:r>
              <a:rPr lang="fr-FR" sz="1800" b="0" i="0" u="none" strike="noStrike" baseline="0" dirty="0">
                <a:latin typeface="Times New Roman" panose="02020603050405020304" pitchFamily="18" charset="0"/>
              </a:rPr>
              <a:t>de tol</a:t>
            </a:r>
            <a:r>
              <a:rPr lang="fr-FR" sz="1800" b="0" i="0" u="none" strike="noStrike" baseline="0" dirty="0">
                <a:latin typeface="TimesNewRoman"/>
              </a:rPr>
              <a:t>é</a:t>
            </a:r>
            <a:r>
              <a:rPr lang="fr-FR" sz="1800" b="0" i="0" u="none" strike="noStrike" baseline="0" dirty="0">
                <a:latin typeface="Times New Roman" panose="02020603050405020304" pitchFamily="18" charset="0"/>
              </a:rPr>
              <a:t>rance d'une cardiopathie, donc de d</a:t>
            </a:r>
            <a:r>
              <a:rPr lang="fr-FR" sz="1800" b="0" i="0" u="none" strike="noStrike" baseline="0" dirty="0">
                <a:latin typeface="TimesNewRoman"/>
              </a:rPr>
              <a:t>é</a:t>
            </a:r>
            <a:r>
              <a:rPr lang="fr-FR" sz="1800" b="0" i="0" u="none" strike="noStrike" baseline="0" dirty="0">
                <a:latin typeface="Times New Roman" panose="02020603050405020304" pitchFamily="18" charset="0"/>
              </a:rPr>
              <a:t>cider d'une attitude th</a:t>
            </a:r>
            <a:r>
              <a:rPr lang="fr-FR" sz="1800" b="0" i="0" u="none" strike="noStrike" baseline="0" dirty="0">
                <a:latin typeface="TimesNewRoman"/>
              </a:rPr>
              <a:t>é</a:t>
            </a:r>
            <a:r>
              <a:rPr lang="fr-FR" sz="1800" b="0" i="0" u="none" strike="noStrike" baseline="0" dirty="0">
                <a:latin typeface="Times New Roman" panose="02020603050405020304" pitchFamily="18" charset="0"/>
              </a:rPr>
              <a:t>rapeutique et de pr</a:t>
            </a:r>
            <a:r>
              <a:rPr lang="fr-FR" sz="1800" b="0" i="0" u="none" strike="noStrike" baseline="0" dirty="0">
                <a:latin typeface="TimesNewRoman"/>
              </a:rPr>
              <a:t>é</a:t>
            </a:r>
            <a:r>
              <a:rPr lang="fr-FR" sz="1800" b="0" i="0" u="none" strike="noStrike" baseline="0" dirty="0">
                <a:latin typeface="Times New Roman" panose="02020603050405020304" pitchFamily="18" charset="0"/>
              </a:rPr>
              <a:t>voir le pronostic.</a:t>
            </a:r>
          </a:p>
          <a:p>
            <a:pPr algn="l">
              <a:buFont typeface="Wingdings" panose="05000000000000000000" pitchFamily="2" charset="2"/>
              <a:buChar char="v"/>
            </a:pPr>
            <a:r>
              <a:rPr lang="fr-FR" sz="1800" b="0" i="1" u="none" strike="noStrike" baseline="0" dirty="0">
                <a:latin typeface="Times New Roman" panose="02020603050405020304" pitchFamily="18" charset="0"/>
              </a:rPr>
              <a:t>Stade 1 : </a:t>
            </a:r>
            <a:r>
              <a:rPr lang="fr-FR" sz="1800" b="0" i="0" u="none" strike="noStrike" baseline="0" dirty="0">
                <a:latin typeface="Times New Roman" panose="02020603050405020304" pitchFamily="18" charset="0"/>
              </a:rPr>
              <a:t>Absence de signes fonctionnels lors de l'activit</a:t>
            </a:r>
            <a:r>
              <a:rPr lang="fr-FR" sz="1800" b="0" i="0" u="none" strike="noStrike" baseline="0" dirty="0">
                <a:latin typeface="TimesNewRoman"/>
              </a:rPr>
              <a:t>é </a:t>
            </a:r>
            <a:r>
              <a:rPr lang="fr-FR" sz="1800" b="0" i="0" u="none" strike="noStrike" baseline="0" dirty="0">
                <a:latin typeface="Times New Roman" panose="02020603050405020304" pitchFamily="18" charset="0"/>
              </a:rPr>
              <a:t>physique habituelle.</a:t>
            </a:r>
          </a:p>
          <a:p>
            <a:pPr algn="l">
              <a:buFont typeface="Wingdings" panose="05000000000000000000" pitchFamily="2" charset="2"/>
              <a:buChar char="v"/>
            </a:pPr>
            <a:r>
              <a:rPr lang="fr-FR" sz="1800" b="0" i="1" u="none" strike="noStrike" baseline="0" dirty="0">
                <a:latin typeface="Times New Roman" panose="02020603050405020304" pitchFamily="18" charset="0"/>
              </a:rPr>
              <a:t>Stade II : </a:t>
            </a:r>
            <a:r>
              <a:rPr lang="fr-FR" sz="1800" b="0" i="0" u="none" strike="noStrike" baseline="0" dirty="0">
                <a:latin typeface="Times New Roman" panose="02020603050405020304" pitchFamily="18" charset="0"/>
              </a:rPr>
              <a:t>Pr</a:t>
            </a:r>
            <a:r>
              <a:rPr lang="fr-FR" sz="1800" b="0" i="0" u="none" strike="noStrike" baseline="0" dirty="0">
                <a:latin typeface="TimesNewRoman"/>
              </a:rPr>
              <a:t>é</a:t>
            </a:r>
            <a:r>
              <a:rPr lang="fr-FR" sz="1800" b="0" i="0" u="none" strike="noStrike" baseline="0" dirty="0">
                <a:latin typeface="Times New Roman" panose="02020603050405020304" pitchFamily="18" charset="0"/>
              </a:rPr>
              <a:t>sence de signes fonctionnels lors des efforts habituels.</a:t>
            </a:r>
          </a:p>
          <a:p>
            <a:pPr algn="l">
              <a:buFont typeface="Wingdings" panose="05000000000000000000" pitchFamily="2" charset="2"/>
              <a:buChar char="v"/>
            </a:pPr>
            <a:r>
              <a:rPr lang="fr-FR" sz="1800" b="0" i="1" u="none" strike="noStrike" baseline="0" dirty="0">
                <a:latin typeface="Times New Roman" panose="02020603050405020304" pitchFamily="18" charset="0"/>
              </a:rPr>
              <a:t>Stade III : </a:t>
            </a:r>
            <a:r>
              <a:rPr lang="fr-FR" sz="1800" b="0" i="0" u="none" strike="noStrike" baseline="0" dirty="0">
                <a:latin typeface="Times New Roman" panose="02020603050405020304" pitchFamily="18" charset="0"/>
              </a:rPr>
              <a:t>Pr</a:t>
            </a:r>
            <a:r>
              <a:rPr lang="fr-FR" sz="1800" b="0" i="0" u="none" strike="noStrike" baseline="0" dirty="0">
                <a:latin typeface="TimesNewRoman"/>
              </a:rPr>
              <a:t>é</a:t>
            </a:r>
            <a:r>
              <a:rPr lang="fr-FR" sz="1800" b="0" i="0" u="none" strike="noStrike" baseline="0" dirty="0">
                <a:latin typeface="Times New Roman" panose="02020603050405020304" pitchFamily="18" charset="0"/>
              </a:rPr>
              <a:t>sence de signes fonctionnels pour des efforts l</a:t>
            </a:r>
            <a:r>
              <a:rPr lang="fr-FR" sz="1800" b="0" i="0" u="none" strike="noStrike" baseline="0" dirty="0">
                <a:latin typeface="TimesNewRoman"/>
              </a:rPr>
              <a:t>é</a:t>
            </a:r>
            <a:r>
              <a:rPr lang="fr-FR" sz="1800" b="0" i="0" u="none" strike="noStrike" baseline="0" dirty="0">
                <a:latin typeface="Times New Roman" panose="02020603050405020304" pitchFamily="18" charset="0"/>
              </a:rPr>
              <a:t>gers.</a:t>
            </a:r>
          </a:p>
          <a:p>
            <a:pPr algn="l">
              <a:buFont typeface="Wingdings" panose="05000000000000000000" pitchFamily="2" charset="2"/>
              <a:buChar char="v"/>
            </a:pPr>
            <a:r>
              <a:rPr lang="fr-FR" sz="1800" b="0" i="1" u="none" strike="noStrike" baseline="0" dirty="0">
                <a:latin typeface="Times New Roman" panose="02020603050405020304" pitchFamily="18" charset="0"/>
              </a:rPr>
              <a:t>Stade IV : </a:t>
            </a:r>
            <a:r>
              <a:rPr lang="fr-FR" sz="1800" b="0" i="0" u="none" strike="noStrike" baseline="0" dirty="0">
                <a:latin typeface="Times New Roman" panose="02020603050405020304" pitchFamily="18" charset="0"/>
              </a:rPr>
              <a:t>Pr</a:t>
            </a:r>
            <a:r>
              <a:rPr lang="fr-FR" sz="1800" b="0" i="0" u="none" strike="noStrike" baseline="0" dirty="0">
                <a:latin typeface="TimesNewRoman"/>
              </a:rPr>
              <a:t>é</a:t>
            </a:r>
            <a:r>
              <a:rPr lang="fr-FR" sz="1800" b="0" i="0" u="none" strike="noStrike" baseline="0" dirty="0">
                <a:latin typeface="Times New Roman" panose="02020603050405020304" pitchFamily="18" charset="0"/>
              </a:rPr>
              <a:t>sence de signes fonctionnels au repos.</a:t>
            </a:r>
          </a:p>
          <a:p>
            <a:pPr marL="0" indent="0" algn="l">
              <a:buNone/>
            </a:pPr>
            <a:endParaRPr lang="fr-FR" sz="1800" b="0" i="0" u="none" strike="noStrike" baseline="0" dirty="0">
              <a:latin typeface="Times New Roman" panose="02020603050405020304" pitchFamily="18" charset="0"/>
            </a:endParaRPr>
          </a:p>
          <a:p>
            <a:pPr algn="l"/>
            <a:r>
              <a:rPr lang="fr-FR" sz="1800" b="0" i="0" u="none" strike="noStrike" baseline="0" dirty="0">
                <a:latin typeface="Times New Roman" panose="02020603050405020304" pitchFamily="18" charset="0"/>
              </a:rPr>
              <a:t>D'autres signes fonctionnels seront </a:t>
            </a:r>
            <a:r>
              <a:rPr lang="fr-FR" sz="1800" b="0" i="0" u="none" strike="noStrike" baseline="0" dirty="0">
                <a:latin typeface="TimesNewRoman"/>
              </a:rPr>
              <a:t>é</a:t>
            </a:r>
            <a:r>
              <a:rPr lang="fr-FR" sz="1800" b="0" i="0" u="none" strike="noStrike" baseline="0" dirty="0">
                <a:latin typeface="Times New Roman" panose="02020603050405020304" pitchFamily="18" charset="0"/>
              </a:rPr>
              <a:t>galement recherch</a:t>
            </a:r>
            <a:r>
              <a:rPr lang="fr-FR" sz="1800" b="0" i="0" u="none" strike="noStrike" baseline="0" dirty="0">
                <a:latin typeface="TimesNewRoman"/>
              </a:rPr>
              <a:t>é</a:t>
            </a:r>
            <a:r>
              <a:rPr lang="fr-FR" sz="1800" b="0" i="0" u="none" strike="noStrike" baseline="0" dirty="0">
                <a:latin typeface="Times New Roman" panose="02020603050405020304" pitchFamily="18" charset="0"/>
              </a:rPr>
              <a:t>s : </a:t>
            </a:r>
          </a:p>
          <a:p>
            <a:pPr marL="0" indent="0" algn="l">
              <a:buNone/>
            </a:pPr>
            <a:r>
              <a:rPr lang="fr-FR" sz="1800" dirty="0">
                <a:latin typeface="Times New Roman" panose="02020603050405020304" pitchFamily="18" charset="0"/>
              </a:rPr>
              <a:t>            - </a:t>
            </a:r>
            <a:r>
              <a:rPr lang="fr-FR" sz="1800" b="0" i="0" u="none" strike="noStrike" baseline="0" dirty="0">
                <a:latin typeface="Times New Roman" panose="02020603050405020304" pitchFamily="18" charset="0"/>
              </a:rPr>
              <a:t>les syncopes et les lipothymies, </a:t>
            </a:r>
          </a:p>
          <a:p>
            <a:pPr marL="0" indent="0" algn="l">
              <a:buNone/>
            </a:pPr>
            <a:r>
              <a:rPr lang="fr-FR" sz="1800" dirty="0">
                <a:latin typeface="Times New Roman" panose="02020603050405020304" pitchFamily="18" charset="0"/>
              </a:rPr>
              <a:t>            - </a:t>
            </a:r>
            <a:r>
              <a:rPr lang="fr-FR" sz="1800" b="0" i="0" u="none" strike="noStrike" baseline="0" dirty="0">
                <a:latin typeface="Times New Roman" panose="02020603050405020304" pitchFamily="18" charset="0"/>
              </a:rPr>
              <a:t>la toux,</a:t>
            </a:r>
          </a:p>
          <a:p>
            <a:pPr marL="0" indent="0" algn="l">
              <a:buNone/>
            </a:pPr>
            <a:r>
              <a:rPr lang="fr-FR" sz="1800" b="0" i="0" u="none" strike="noStrike" baseline="0" dirty="0">
                <a:latin typeface="Times New Roman" panose="02020603050405020304" pitchFamily="18" charset="0"/>
              </a:rPr>
              <a:t>            - les h</a:t>
            </a:r>
            <a:r>
              <a:rPr lang="fr-FR" sz="1800" b="0" i="0" u="none" strike="noStrike" baseline="0" dirty="0">
                <a:latin typeface="TimesNewRoman"/>
              </a:rPr>
              <a:t>é</a:t>
            </a:r>
            <a:r>
              <a:rPr lang="fr-FR" sz="1800" b="0" i="0" u="none" strike="noStrike" baseline="0" dirty="0">
                <a:latin typeface="Times New Roman" panose="02020603050405020304" pitchFamily="18" charset="0"/>
              </a:rPr>
              <a:t>moptysies.</a:t>
            </a:r>
            <a:endParaRPr lang="fr-FR" dirty="0"/>
          </a:p>
        </p:txBody>
      </p:sp>
    </p:spTree>
    <p:extLst>
      <p:ext uri="{BB962C8B-B14F-4D97-AF65-F5344CB8AC3E}">
        <p14:creationId xmlns:p14="http://schemas.microsoft.com/office/powerpoint/2010/main" val="314893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68AC28-DF48-1ECD-BA20-36B1A0D64E60}"/>
              </a:ext>
            </a:extLst>
          </p:cNvPr>
          <p:cNvSpPr>
            <a:spLocks noGrp="1"/>
          </p:cNvSpPr>
          <p:nvPr>
            <p:ph type="title"/>
          </p:nvPr>
        </p:nvSpPr>
        <p:spPr/>
        <p:txBody>
          <a:bodyPr/>
          <a:lstStyle/>
          <a:p>
            <a:r>
              <a:rPr lang="fr-FR" dirty="0"/>
              <a:t>I. La dyspnée « </a:t>
            </a:r>
            <a:r>
              <a:rPr lang="fr-FR" dirty="0" err="1"/>
              <a:t>Dyspnea</a:t>
            </a:r>
            <a:r>
              <a:rPr lang="fr-FR" dirty="0"/>
              <a:t> »</a:t>
            </a:r>
          </a:p>
        </p:txBody>
      </p:sp>
      <p:sp>
        <p:nvSpPr>
          <p:cNvPr id="3" name="Espace réservé du contenu 2">
            <a:extLst>
              <a:ext uri="{FF2B5EF4-FFF2-40B4-BE49-F238E27FC236}">
                <a16:creationId xmlns:a16="http://schemas.microsoft.com/office/drawing/2014/main" id="{D5C4B08A-251A-ADC8-1438-474D60BA58FF}"/>
              </a:ext>
            </a:extLst>
          </p:cNvPr>
          <p:cNvSpPr>
            <a:spLocks noGrp="1"/>
          </p:cNvSpPr>
          <p:nvPr>
            <p:ph idx="1"/>
          </p:nvPr>
        </p:nvSpPr>
        <p:spPr/>
        <p:txBody>
          <a:bodyPr>
            <a:normAutofit fontScale="92500" lnSpcReduction="20000"/>
          </a:bodyPr>
          <a:lstStyle/>
          <a:p>
            <a:r>
              <a:rPr lang="fr-FR" dirty="0"/>
              <a:t>Terme dyspnée d’origine grecque signifie: </a:t>
            </a:r>
          </a:p>
          <a:p>
            <a:pPr marL="0" indent="0">
              <a:buNone/>
            </a:pPr>
            <a:r>
              <a:rPr lang="fr-FR" dirty="0"/>
              <a:t>      </a:t>
            </a:r>
            <a:r>
              <a:rPr lang="fr-FR" dirty="0" err="1"/>
              <a:t>dys</a:t>
            </a:r>
            <a:r>
              <a:rPr lang="fr-FR" dirty="0"/>
              <a:t> = difficulté</a:t>
            </a:r>
          </a:p>
          <a:p>
            <a:pPr marL="0" indent="0">
              <a:buNone/>
            </a:pPr>
            <a:r>
              <a:rPr lang="fr-FR" dirty="0"/>
              <a:t>      </a:t>
            </a:r>
            <a:r>
              <a:rPr lang="fr-FR" dirty="0" err="1"/>
              <a:t>pnée</a:t>
            </a:r>
            <a:r>
              <a:rPr lang="fr-FR" dirty="0"/>
              <a:t> = respirer </a:t>
            </a:r>
          </a:p>
          <a:p>
            <a:endParaRPr lang="fr-FR" dirty="0"/>
          </a:p>
          <a:p>
            <a:r>
              <a:rPr lang="fr-FR" dirty="0"/>
              <a:t>La dyspnée chez le cardiaque est un signe fonctionnel majeur, elle s'observe surtout au cours des affections du cœur gauche.</a:t>
            </a:r>
          </a:p>
          <a:p>
            <a:pPr marL="0" indent="0">
              <a:buNone/>
            </a:pPr>
            <a:endParaRPr lang="fr-FR" dirty="0"/>
          </a:p>
          <a:p>
            <a:r>
              <a:rPr lang="fr-FR" dirty="0"/>
              <a:t>Elle peut revêtir plusieurs types :</a:t>
            </a:r>
          </a:p>
          <a:p>
            <a:pPr>
              <a:buFont typeface="Wingdings" panose="05000000000000000000" pitchFamily="2" charset="2"/>
              <a:buChar char="q"/>
            </a:pPr>
            <a:r>
              <a:rPr lang="fr-FR" dirty="0"/>
              <a:t>la dyspnée d'effort, </a:t>
            </a:r>
          </a:p>
          <a:p>
            <a:pPr>
              <a:buFont typeface="Wingdings" panose="05000000000000000000" pitchFamily="2" charset="2"/>
              <a:buChar char="q"/>
            </a:pPr>
            <a:r>
              <a:rPr lang="fr-FR" dirty="0"/>
              <a:t>la dyspnée paroxystique,</a:t>
            </a:r>
          </a:p>
          <a:p>
            <a:pPr>
              <a:buFont typeface="Wingdings" panose="05000000000000000000" pitchFamily="2" charset="2"/>
              <a:buChar char="q"/>
            </a:pPr>
            <a:r>
              <a:rPr lang="fr-FR" dirty="0"/>
              <a:t>la dyspnée de repos.</a:t>
            </a:r>
          </a:p>
        </p:txBody>
      </p:sp>
    </p:spTree>
    <p:extLst>
      <p:ext uri="{BB962C8B-B14F-4D97-AF65-F5344CB8AC3E}">
        <p14:creationId xmlns:p14="http://schemas.microsoft.com/office/powerpoint/2010/main" val="171575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BC75B8-A8C8-F866-14B6-24F1A3CFB30C}"/>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4F7ADEA9-5D01-19E0-ECF5-0F6D3BCFA7E6}"/>
              </a:ext>
            </a:extLst>
          </p:cNvPr>
          <p:cNvSpPr>
            <a:spLocks noGrp="1"/>
          </p:cNvSpPr>
          <p:nvPr>
            <p:ph idx="1"/>
          </p:nvPr>
        </p:nvSpPr>
        <p:spPr/>
        <p:txBody>
          <a:bodyPr/>
          <a:lstStyle/>
          <a:p>
            <a:r>
              <a:rPr lang="fr-FR" dirty="0">
                <a:solidFill>
                  <a:srgbClr val="FF0000"/>
                </a:solidFill>
              </a:rPr>
              <a:t>1. La dyspnée d’effort : </a:t>
            </a:r>
            <a:r>
              <a:rPr lang="fr-FR" dirty="0"/>
              <a:t>est le symptôme fonctionnel le plus couramment observé au cours des cardiopathies et aussi le plus précoce.</a:t>
            </a:r>
          </a:p>
          <a:p>
            <a:pPr marL="0" indent="0">
              <a:buNone/>
            </a:pPr>
            <a:r>
              <a:rPr lang="fr-FR" dirty="0"/>
              <a:t> </a:t>
            </a:r>
          </a:p>
          <a:p>
            <a:r>
              <a:rPr lang="fr-FR" dirty="0"/>
              <a:t>A l'état </a:t>
            </a:r>
            <a:r>
              <a:rPr lang="fr-FR" b="1" dirty="0"/>
              <a:t>physiologique</a:t>
            </a:r>
            <a:r>
              <a:rPr lang="fr-FR" dirty="0"/>
              <a:t> : il existe un essoufflement à l’effort mais :</a:t>
            </a:r>
          </a:p>
          <a:p>
            <a:pPr>
              <a:buFont typeface="Wingdings" panose="05000000000000000000" pitchFamily="2" charset="2"/>
              <a:buChar char="ü"/>
            </a:pPr>
            <a:r>
              <a:rPr lang="fr-FR" dirty="0"/>
              <a:t>  Il survient pour un effort inhabituel par sa violence et sa durée.</a:t>
            </a:r>
          </a:p>
          <a:p>
            <a:pPr>
              <a:buFont typeface="Wingdings" panose="05000000000000000000" pitchFamily="2" charset="2"/>
              <a:buChar char="ü"/>
            </a:pPr>
            <a:r>
              <a:rPr lang="fr-FR" dirty="0"/>
              <a:t>  Il cède rapidement en 1 à 2 minutes après l'arrêt de l'effort.</a:t>
            </a:r>
          </a:p>
          <a:p>
            <a:pPr>
              <a:buFont typeface="Wingdings" panose="05000000000000000000" pitchFamily="2" charset="2"/>
              <a:buChar char="ü"/>
            </a:pPr>
            <a:r>
              <a:rPr lang="fr-FR" dirty="0"/>
              <a:t>  Il peut y avoir une adaptation si le sujet subit un entraînement.</a:t>
            </a:r>
          </a:p>
        </p:txBody>
      </p:sp>
    </p:spTree>
    <p:extLst>
      <p:ext uri="{BB962C8B-B14F-4D97-AF65-F5344CB8AC3E}">
        <p14:creationId xmlns:p14="http://schemas.microsoft.com/office/powerpoint/2010/main" val="1611244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38CD22-FD89-0138-A81B-E43F3227F9FB}"/>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14B9B505-DA39-7FA2-B8D2-CE8873C14E73}"/>
              </a:ext>
            </a:extLst>
          </p:cNvPr>
          <p:cNvSpPr>
            <a:spLocks noGrp="1"/>
          </p:cNvSpPr>
          <p:nvPr>
            <p:ph idx="1"/>
          </p:nvPr>
        </p:nvSpPr>
        <p:spPr/>
        <p:txBody>
          <a:bodyPr/>
          <a:lstStyle/>
          <a:p>
            <a:pPr marL="0" indent="0">
              <a:buNone/>
            </a:pPr>
            <a:r>
              <a:rPr lang="fr-FR" dirty="0"/>
              <a:t>    A l'état </a:t>
            </a:r>
            <a:r>
              <a:rPr lang="fr-FR" b="1" dirty="0"/>
              <a:t>pathologique</a:t>
            </a:r>
            <a:r>
              <a:rPr lang="fr-FR" dirty="0"/>
              <a:t> la dyspnée d'effort est une polypnée qui a les caractères suivants :</a:t>
            </a:r>
          </a:p>
          <a:p>
            <a:pPr marL="0" indent="0">
              <a:buNone/>
            </a:pPr>
            <a:endParaRPr lang="fr-FR" dirty="0"/>
          </a:p>
          <a:p>
            <a:pPr marL="0" indent="0">
              <a:buNone/>
            </a:pPr>
            <a:r>
              <a:rPr lang="fr-FR" dirty="0"/>
              <a:t>• Elle apparaît pour des efforts d'intensité variable :</a:t>
            </a:r>
          </a:p>
          <a:p>
            <a:pPr marL="0" indent="0">
              <a:buNone/>
            </a:pPr>
            <a:r>
              <a:rPr lang="fr-FR" dirty="0"/>
              <a:t>  - soit lors de l'activité physique habituelle : jeu pour l'enfant, marche normale, montée des escaliers : il s'agit d'une dyspnée modérée;</a:t>
            </a:r>
          </a:p>
          <a:p>
            <a:pPr marL="0" indent="0">
              <a:buNone/>
            </a:pPr>
            <a:r>
              <a:rPr lang="fr-FR" dirty="0"/>
              <a:t>  - soit pour des efforts moindres : montée d'un étage ou de quelques marches, marche sur une petite distance : il s'agit d'une dyspnée importante.</a:t>
            </a:r>
          </a:p>
        </p:txBody>
      </p:sp>
    </p:spTree>
    <p:extLst>
      <p:ext uri="{BB962C8B-B14F-4D97-AF65-F5344CB8AC3E}">
        <p14:creationId xmlns:p14="http://schemas.microsoft.com/office/powerpoint/2010/main" val="2689666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442A4-CAC4-AC3B-6D7A-74EB115051D1}"/>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0EBF7417-2105-4BC7-08DB-B993B0838312}"/>
              </a:ext>
            </a:extLst>
          </p:cNvPr>
          <p:cNvSpPr>
            <a:spLocks noGrp="1"/>
          </p:cNvSpPr>
          <p:nvPr>
            <p:ph idx="1"/>
          </p:nvPr>
        </p:nvSpPr>
        <p:spPr/>
        <p:txBody>
          <a:bodyPr/>
          <a:lstStyle/>
          <a:p>
            <a:pPr marL="0" indent="0">
              <a:buNone/>
            </a:pPr>
            <a:r>
              <a:rPr lang="fr-FR" dirty="0"/>
              <a:t>• Elle ne cède pas rapidement à l'arrêt de l'effort et dure au-delà de 5 minutes.</a:t>
            </a:r>
          </a:p>
          <a:p>
            <a:pPr marL="0" indent="0">
              <a:buNone/>
            </a:pPr>
            <a:r>
              <a:rPr lang="fr-FR" dirty="0"/>
              <a:t>• Elle va en se majorant apparaissant pour des efforts de plus en plus restreints, aboutissant à la dyspnée de repos.</a:t>
            </a:r>
          </a:p>
          <a:p>
            <a:r>
              <a:rPr lang="fr-FR" dirty="0"/>
              <a:t>La dyspnée d'effort n'est pas spécifique des affections cardiaques, elle peut se voir dans:</a:t>
            </a:r>
          </a:p>
          <a:p>
            <a:pPr marL="0" indent="0">
              <a:buNone/>
            </a:pPr>
            <a:r>
              <a:rPr lang="fr-FR" dirty="0"/>
              <a:t>    - les insuffisances respiratoires,</a:t>
            </a:r>
          </a:p>
          <a:p>
            <a:pPr marL="0" indent="0">
              <a:buNone/>
            </a:pPr>
            <a:r>
              <a:rPr lang="fr-FR" dirty="0"/>
              <a:t>    - en cas d'anémie.</a:t>
            </a:r>
          </a:p>
        </p:txBody>
      </p:sp>
    </p:spTree>
    <p:extLst>
      <p:ext uri="{BB962C8B-B14F-4D97-AF65-F5344CB8AC3E}">
        <p14:creationId xmlns:p14="http://schemas.microsoft.com/office/powerpoint/2010/main" val="333026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CF557C-EC6D-0312-0C07-3F9834703B6D}"/>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26D6AA12-5115-2ADA-D2C0-9C454B76438D}"/>
              </a:ext>
            </a:extLst>
          </p:cNvPr>
          <p:cNvSpPr>
            <a:spLocks noGrp="1"/>
          </p:cNvSpPr>
          <p:nvPr>
            <p:ph idx="1"/>
          </p:nvPr>
        </p:nvSpPr>
        <p:spPr/>
        <p:txBody>
          <a:bodyPr/>
          <a:lstStyle/>
          <a:p>
            <a:r>
              <a:rPr lang="fr-FR" dirty="0">
                <a:solidFill>
                  <a:srgbClr val="FF0000"/>
                </a:solidFill>
              </a:rPr>
              <a:t>2. La dyspnée paroxystique: </a:t>
            </a:r>
            <a:r>
              <a:rPr lang="fr-FR" dirty="0"/>
              <a:t>c’est une crise d'étouffement durant de quelques minutes à quelques heures, d'apparition brutale, survenant - soit le plus souvent spontanément, surtout la nuit au coucher ou réveillant le malade en plein sommeil,</a:t>
            </a:r>
          </a:p>
          <a:p>
            <a:pPr marL="0" indent="0">
              <a:buNone/>
            </a:pPr>
            <a:r>
              <a:rPr lang="fr-FR" dirty="0"/>
              <a:t>  - soit plus rarement à la suite d'un effort.</a:t>
            </a:r>
          </a:p>
          <a:p>
            <a:r>
              <a:rPr lang="fr-FR" dirty="0"/>
              <a:t>On distingue deux aspects principaux :</a:t>
            </a:r>
          </a:p>
          <a:p>
            <a:pPr>
              <a:buFont typeface="Wingdings" panose="05000000000000000000" pitchFamily="2" charset="2"/>
              <a:buChar char="v"/>
            </a:pPr>
            <a:r>
              <a:rPr lang="fr-FR" dirty="0"/>
              <a:t> l'œdème aigu du poumon et </a:t>
            </a:r>
          </a:p>
          <a:p>
            <a:pPr>
              <a:buFont typeface="Wingdings" panose="05000000000000000000" pitchFamily="2" charset="2"/>
              <a:buChar char="v"/>
            </a:pPr>
            <a:r>
              <a:rPr lang="fr-FR" dirty="0"/>
              <a:t> l'asthme cardiaque.</a:t>
            </a:r>
          </a:p>
        </p:txBody>
      </p:sp>
    </p:spTree>
    <p:extLst>
      <p:ext uri="{BB962C8B-B14F-4D97-AF65-F5344CB8AC3E}">
        <p14:creationId xmlns:p14="http://schemas.microsoft.com/office/powerpoint/2010/main" val="1393499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CCA7AC-3D89-2627-EDFD-9C1C924C57D9}"/>
              </a:ext>
            </a:extLst>
          </p:cNvPr>
          <p:cNvSpPr>
            <a:spLocks noGrp="1"/>
          </p:cNvSpPr>
          <p:nvPr>
            <p:ph type="title"/>
          </p:nvPr>
        </p:nvSpPr>
        <p:spPr/>
        <p:txBody>
          <a:bodyPr/>
          <a:lstStyle/>
          <a:p>
            <a:r>
              <a:rPr lang="fr-FR" dirty="0"/>
              <a:t>La dyspnée</a:t>
            </a:r>
          </a:p>
        </p:txBody>
      </p:sp>
      <p:sp>
        <p:nvSpPr>
          <p:cNvPr id="3" name="Espace réservé du contenu 2">
            <a:extLst>
              <a:ext uri="{FF2B5EF4-FFF2-40B4-BE49-F238E27FC236}">
                <a16:creationId xmlns:a16="http://schemas.microsoft.com/office/drawing/2014/main" id="{77BAA7F3-4BDF-437F-61A3-BE25C3EAD8FB}"/>
              </a:ext>
            </a:extLst>
          </p:cNvPr>
          <p:cNvSpPr>
            <a:spLocks noGrp="1"/>
          </p:cNvSpPr>
          <p:nvPr>
            <p:ph idx="1"/>
          </p:nvPr>
        </p:nvSpPr>
        <p:spPr/>
        <p:txBody>
          <a:bodyPr>
            <a:normAutofit fontScale="85000" lnSpcReduction="10000"/>
          </a:bodyPr>
          <a:lstStyle/>
          <a:p>
            <a:pPr marL="0" indent="0">
              <a:buNone/>
            </a:pPr>
            <a:r>
              <a:rPr lang="fr-FR" dirty="0">
                <a:solidFill>
                  <a:srgbClr val="00B050"/>
                </a:solidFill>
              </a:rPr>
              <a:t>   </a:t>
            </a:r>
            <a:r>
              <a:rPr lang="fr-FR" b="1" u="sng" dirty="0">
                <a:solidFill>
                  <a:srgbClr val="00B050"/>
                </a:solidFill>
              </a:rPr>
              <a:t>2.1. L'œdème aigu du poumon (OAP) :</a:t>
            </a:r>
          </a:p>
          <a:p>
            <a:pPr marL="0" indent="0">
              <a:buNone/>
            </a:pPr>
            <a:r>
              <a:rPr lang="fr-FR" dirty="0"/>
              <a:t> Survient lorsque la pression hydrostatique dans les capillaires pulmonaires devient supérieure à la pression oncotique, ce qui entraîne une transsudation du sérum dans les alvéoles et donc une véritable inondation alvéolaire.</a:t>
            </a:r>
          </a:p>
          <a:p>
            <a:r>
              <a:rPr lang="fr-FR" dirty="0"/>
              <a:t>Il est caractéristique de l'insuffisance ventriculaire gauche et du rétrécissement mitral serré.</a:t>
            </a:r>
          </a:p>
          <a:p>
            <a:r>
              <a:rPr lang="fr-FR" dirty="0"/>
              <a:t>Il peut revêtir plusieurs aspects, le plus typique est </a:t>
            </a:r>
            <a:r>
              <a:rPr lang="fr-FR" b="1" i="1" dirty="0"/>
              <a:t>la grande crise d'OAP </a:t>
            </a:r>
            <a:r>
              <a:rPr lang="fr-FR" dirty="0"/>
              <a:t>:</a:t>
            </a:r>
          </a:p>
          <a:p>
            <a:pPr marL="0" indent="0">
              <a:buNone/>
            </a:pPr>
            <a:r>
              <a:rPr lang="fr-FR" dirty="0"/>
              <a:t> • Le début est brutal en règle nocturne se manifestant par une sensation d'oppression thoracique rapidement croissante, un chatouillement laryngé et une toux.</a:t>
            </a:r>
          </a:p>
          <a:p>
            <a:pPr marL="0" indent="0">
              <a:buNone/>
            </a:pPr>
            <a:r>
              <a:rPr lang="fr-FR" dirty="0"/>
              <a:t> • La phase d'état est atteinte en quelques minutes. Le malade est assis au bord du lit couvert de sueur, le teint blafard, cyanose, les jugulaires turgescentes. </a:t>
            </a:r>
          </a:p>
        </p:txBody>
      </p:sp>
    </p:spTree>
    <p:extLst>
      <p:ext uri="{BB962C8B-B14F-4D97-AF65-F5344CB8AC3E}">
        <p14:creationId xmlns:p14="http://schemas.microsoft.com/office/powerpoint/2010/main" val="6232283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TotalTime>
  <Words>2446</Words>
  <Application>Microsoft Office PowerPoint</Application>
  <PresentationFormat>Grand écran</PresentationFormat>
  <Paragraphs>224</Paragraphs>
  <Slides>27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27</vt:i4>
      </vt:variant>
    </vt:vector>
  </HeadingPairs>
  <TitlesOfParts>
    <vt:vector size="34" baseType="lpstr">
      <vt:lpstr>Arial</vt:lpstr>
      <vt:lpstr>Calibri</vt:lpstr>
      <vt:lpstr>Calibri Light</vt:lpstr>
      <vt:lpstr>Times New Roman</vt:lpstr>
      <vt:lpstr>TimesNewRoman</vt:lpstr>
      <vt:lpstr>Wingdings</vt:lpstr>
      <vt:lpstr>Thème Office</vt:lpstr>
      <vt:lpstr>Signes fonctionnels cardiaques dyspnée, douleurs précordiales  </vt:lpstr>
      <vt:lpstr>Introduction </vt:lpstr>
      <vt:lpstr>Introduction</vt:lpstr>
      <vt:lpstr>I. La dyspnée « Dyspnea »</vt:lpstr>
      <vt:lpstr>La dyspnée</vt:lpstr>
      <vt:lpstr>La dyspnée</vt:lpstr>
      <vt:lpstr>La dyspnée</vt:lpstr>
      <vt:lpstr>La dyspnée</vt:lpstr>
      <vt:lpstr>La dyspnée</vt:lpstr>
      <vt:lpstr>L'œdème aigu du poumon (OAP) </vt:lpstr>
      <vt:lpstr>L'œdème aigu du poumon (OAP) </vt:lpstr>
      <vt:lpstr>La dyspnée</vt:lpstr>
      <vt:lpstr>La dyspnée</vt:lpstr>
      <vt:lpstr>La dyspnée</vt:lpstr>
      <vt:lpstr>II. Les douleurs précordiales « precordial pain »</vt:lpstr>
      <vt:lpstr>1-Les précordialgies</vt:lpstr>
      <vt:lpstr>Les précordialgies</vt:lpstr>
      <vt:lpstr>2. Les douleurs précordiales organiques</vt:lpstr>
      <vt:lpstr> Angine de poitrine</vt:lpstr>
      <vt:lpstr>Angine de poitrine </vt:lpstr>
      <vt:lpstr>Angine de poitrine </vt:lpstr>
      <vt:lpstr>Les douleurs précordiales organiques</vt:lpstr>
      <vt:lpstr>L'infarctus du myocarde </vt:lpstr>
      <vt:lpstr>Les douleurs précordiales organiques</vt:lpstr>
      <vt:lpstr>La péricardite aiguë </vt:lpstr>
      <vt:lpstr>CARACTÈRES SÉMIOLOGIQUES DES DOULEURS PRÉCORDIALES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Ouardia OMARI</dc:creator>
  <cp:lastModifiedBy>Ouardia OMARI</cp:lastModifiedBy>
  <cp:revision>13</cp:revision>
  <dcterms:created xsi:type="dcterms:W3CDTF">2024-10-14T09:52:37Z</dcterms:created>
  <dcterms:modified xsi:type="dcterms:W3CDTF">2025-01-14T10:48:49Z</dcterms:modified>
</cp:coreProperties>
</file>