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5"/>
  </p:notesMasterIdLst>
  <p:sldIdLst>
    <p:sldId id="310" r:id="rId2"/>
    <p:sldId id="257" r:id="rId3"/>
    <p:sldId id="321" r:id="rId4"/>
    <p:sldId id="266" r:id="rId5"/>
    <p:sldId id="322" r:id="rId6"/>
    <p:sldId id="320" r:id="rId7"/>
    <p:sldId id="311" r:id="rId8"/>
    <p:sldId id="313" r:id="rId9"/>
    <p:sldId id="259" r:id="rId10"/>
    <p:sldId id="323" r:id="rId11"/>
    <p:sldId id="275" r:id="rId12"/>
    <p:sldId id="276" r:id="rId13"/>
    <p:sldId id="277" r:id="rId14"/>
    <p:sldId id="279" r:id="rId15"/>
    <p:sldId id="325" r:id="rId16"/>
    <p:sldId id="280" r:id="rId17"/>
    <p:sldId id="326" r:id="rId18"/>
    <p:sldId id="328" r:id="rId19"/>
    <p:sldId id="273" r:id="rId20"/>
    <p:sldId id="319" r:id="rId21"/>
    <p:sldId id="285" r:id="rId22"/>
    <p:sldId id="286" r:id="rId23"/>
    <p:sldId id="287" r:id="rId24"/>
    <p:sldId id="283" r:id="rId25"/>
    <p:sldId id="284" r:id="rId26"/>
    <p:sldId id="288" r:id="rId27"/>
    <p:sldId id="315" r:id="rId28"/>
    <p:sldId id="265" r:id="rId29"/>
    <p:sldId id="291" r:id="rId30"/>
    <p:sldId id="264" r:id="rId31"/>
    <p:sldId id="289" r:id="rId32"/>
    <p:sldId id="290" r:id="rId33"/>
    <p:sldId id="329" r:id="rId34"/>
    <p:sldId id="263" r:id="rId35"/>
    <p:sldId id="292" r:id="rId36"/>
    <p:sldId id="330" r:id="rId37"/>
    <p:sldId id="335" r:id="rId38"/>
    <p:sldId id="299" r:id="rId39"/>
    <p:sldId id="332" r:id="rId40"/>
    <p:sldId id="331" r:id="rId41"/>
    <p:sldId id="333" r:id="rId42"/>
    <p:sldId id="334" r:id="rId43"/>
    <p:sldId id="31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4055-5FED-4C1C-AAED-272208631FCA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525F9-8735-433A-8785-B818482917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63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25F9-8735-433A-8785-B818482917F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5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525F9-8735-433A-8785-B818482917FB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83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5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1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6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2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7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4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83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0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2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65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ED9B-35E2-4C06-A500-3EF911FEB476}" type="datetimeFigureOut">
              <a:rPr lang="fr-FR" smtClean="0"/>
              <a:pPr/>
              <a:t>21/04/2025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8413-07A5-46A1-B20A-A985EA1B3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4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416824" cy="3312368"/>
          </a:xfrm>
        </p:spPr>
        <p:txBody>
          <a:bodyPr>
            <a:noAutofit/>
          </a:bodyPr>
          <a:lstStyle/>
          <a:p>
            <a:r>
              <a:rPr lang="fr-FR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SPLÉNOMÉGALIES</a:t>
            </a:r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 TALEB</a:t>
            </a:r>
            <a:b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3861048"/>
            <a:ext cx="5770984" cy="1612776"/>
          </a:xfrm>
        </p:spPr>
        <p:txBody>
          <a:bodyPr/>
          <a:lstStyle/>
          <a:p>
            <a:pPr marL="0" indent="0" algn="ctr">
              <a:buNone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7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330" y="1484785"/>
            <a:ext cx="7772870" cy="4306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5400" b="1" dirty="0" smtClean="0"/>
          </a:p>
          <a:p>
            <a:pPr marL="0" indent="0" algn="ctr">
              <a:buNone/>
            </a:pPr>
            <a:r>
              <a:rPr lang="fr-FR" sz="5400" b="1" dirty="0" smtClean="0"/>
              <a:t>FONCTIONS DE LA RATE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38803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404664"/>
            <a:ext cx="8063132" cy="1440161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1-Fonctions  hématopoïétique: </a:t>
            </a:r>
            <a:endParaRPr lang="fr-FR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5"/>
            <a:ext cx="8496944" cy="4752528"/>
          </a:xfrm>
        </p:spPr>
        <p:txBody>
          <a:bodyPr>
            <a:normAutofit/>
          </a:bodyPr>
          <a:lstStyle/>
          <a:p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l'état normal :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chez le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fœtus,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 rate a une fonction hématopoïétique (</a:t>
            </a:r>
            <a:r>
              <a:rPr lang="fr-FR" sz="28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des éléments figurés du sang: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globules rouges, de globules blancs et de plaquettes) entre le 5e et le 7e mois, puis cette fonction diminue et disparaît avant la naissance.</a:t>
            </a:r>
          </a:p>
          <a:p>
            <a:endParaRPr lang="fr-FR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tat </a:t>
            </a: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pathologique :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cette fonction hématopoïétique peut réapparaître notamment dans certaines hémopathies.</a:t>
            </a: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404664"/>
            <a:ext cx="7773338" cy="1080121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2-Fonction </a:t>
            </a:r>
            <a:r>
              <a:rPr lang="fr-FR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défense:</a:t>
            </a:r>
            <a:endParaRPr lang="fr-FR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829520" cy="4968552"/>
          </a:xfrm>
        </p:spPr>
        <p:txBody>
          <a:bodyPr>
            <a:normAutofit lnSpcReduction="10000"/>
          </a:bodyPr>
          <a:lstStyle/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sous la dépendance du tissu lymphoïde et du tissu réticuloendothélial.</a:t>
            </a:r>
          </a:p>
          <a:p>
            <a:endParaRPr lang="fr-FR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Cette fonction de la rate est surtout importante </a:t>
            </a:r>
            <a:r>
              <a:rPr lang="fr-FR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chez l'enfant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pic>
        <p:nvPicPr>
          <p:cNvPr id="3074" name="Picture 2" descr="http://www.aprendelo.com/sites/default/files/contenido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50286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260648"/>
            <a:ext cx="7773338" cy="1152129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3-Fonction hémolytique:</a:t>
            </a:r>
            <a:endParaRPr lang="fr-FR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184576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l'état normal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les globules rouges  sont  détruits après </a:t>
            </a:r>
            <a:r>
              <a:rPr lang="fr-FR" cap="none" dirty="0">
                <a:latin typeface="Calibri" panose="020F0502020204030204" pitchFamily="34" charset="0"/>
                <a:cs typeface="Calibri" panose="020F0502020204030204" pitchFamily="34" charset="0"/>
              </a:rPr>
              <a:t>120 jours de leur vie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dans :</a:t>
            </a:r>
          </a:p>
          <a:p>
            <a:pPr>
              <a:buFontTx/>
              <a:buChar char="-"/>
            </a:pP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 moelle osseuse  (50 %).</a:t>
            </a:r>
          </a:p>
          <a:p>
            <a:pPr>
              <a:buFontTx/>
              <a:buChar char="-"/>
            </a:pP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le foie (25 %) .</a:t>
            </a:r>
          </a:p>
          <a:p>
            <a:pPr>
              <a:buFontTx/>
              <a:buChar char="-"/>
            </a:pP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la rate (25 %).</a:t>
            </a:r>
          </a:p>
          <a:p>
            <a:pPr>
              <a:buFont typeface="Wingdings" pitchFamily="2" charset="2"/>
              <a:buChar char="§"/>
            </a:pPr>
            <a:endParaRPr lang="fr-F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u cours de l'hémolyse pathologique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les globules rouges  sont  détruits surtout au niveau de la rate.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://www.hematoslife.org/media/bk_434_PNHcellenst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616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424936" cy="1584176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4-Fonction hémodynamique:</a:t>
            </a:r>
            <a:endParaRPr lang="fr-FR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35338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 rate est branchée en dérivation sur le système porte;</a:t>
            </a:r>
          </a:p>
          <a:p>
            <a:pPr>
              <a:buFont typeface="Wingdings" pitchFamily="2" charset="2"/>
              <a:buChar char="q"/>
            </a:pPr>
            <a:endParaRPr lang="fr-FR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Elle contribue à l'</a:t>
            </a:r>
            <a:r>
              <a:rPr lang="fr-FR" sz="32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équilibre du flux sanguin portal 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et elle en subit les variations de pression</a:t>
            </a:r>
            <a:endParaRPr lang="fr-FR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www.isto.ucl.ac.be/safe/images/00014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5042730"/>
          </a:xfrm>
        </p:spPr>
        <p:txBody>
          <a:bodyPr>
            <a:normAutofit/>
          </a:bodyPr>
          <a:lstStyle/>
          <a:p>
            <a:r>
              <a:rPr lang="fr-FR" sz="5400" b="1" cap="none" dirty="0" smtClean="0"/>
              <a:t>PHYSIOPATHOLOGIE</a:t>
            </a:r>
            <a:endParaRPr lang="fr-FR" sz="5400" b="1" cap="none" dirty="0"/>
          </a:p>
        </p:txBody>
      </p:sp>
    </p:spTree>
    <p:extLst>
      <p:ext uri="{BB962C8B-B14F-4D97-AF65-F5344CB8AC3E}">
        <p14:creationId xmlns:p14="http://schemas.microsoft.com/office/powerpoint/2010/main" val="26064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fr-FR" sz="32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PLUSIEURS MÉCANISMES :</a:t>
            </a:r>
            <a:endParaRPr lang="fr-FR" sz="3200" b="1" u="sng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219" y="692696"/>
            <a:ext cx="8396237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Une hémopathie</a:t>
            </a:r>
            <a:r>
              <a:rPr lang="fr-FR" sz="2400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Soit la rate </a:t>
            </a:r>
            <a:r>
              <a:rPr lang="fr-F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reprend sa fonction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hématopoïétique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prend le relais de la moelle osseuse chez 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l'adulte au cours de l’</a:t>
            </a:r>
            <a:r>
              <a:rPr lang="fr-FR" sz="2400" cap="none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ostéomyélofibrose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splénomégalie myéloïde.</a:t>
            </a:r>
          </a:p>
          <a:p>
            <a:pPr marL="0" indent="0" algn="just">
              <a:buNone/>
            </a:pPr>
            <a:endParaRPr lang="fr-FR" sz="2400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Soit être le </a:t>
            </a:r>
            <a:r>
              <a:rPr lang="fr-F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siège d'une prolifération maligne lymphoïde 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lymphome et leucémie lymphoïde chronique </a:t>
            </a:r>
            <a:r>
              <a:rPr lang="fr-F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myéloïde 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leucémie myéloïde chronique.</a:t>
            </a:r>
          </a:p>
          <a:p>
            <a:pPr marL="0" indent="0" algn="just">
              <a:buNone/>
            </a:pPr>
            <a:endParaRPr lang="fr-FR" sz="2400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4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Une </a:t>
            </a:r>
            <a:r>
              <a:rPr lang="fr-FR" sz="2400" b="1" u="sng" cap="none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hyperhémolyse</a:t>
            </a:r>
            <a:r>
              <a:rPr lang="fr-FR" sz="2400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au cours des anémies hémolytiques,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fr-F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globules rouges pathologiques sont </a:t>
            </a:r>
            <a:r>
              <a:rPr lang="fr-F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détruits </a:t>
            </a:r>
            <a:r>
              <a:rPr lang="fr-F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surtout dans la rate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s'hypertrophie. </a:t>
            </a:r>
          </a:p>
          <a:p>
            <a:pPr marL="0" indent="0" algn="just">
              <a:buNone/>
            </a:pPr>
            <a:endParaRPr lang="fr-FR" sz="2400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Nb!: 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splénomégalies  hématologiques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hémopathie ou à une </a:t>
            </a:r>
            <a:r>
              <a:rPr lang="fr-FR" sz="2400" cap="none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hyperhémolyse</a:t>
            </a:r>
            <a:r>
              <a:rPr lang="fr-FR" sz="24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3367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8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Une infection sévère</a:t>
            </a:r>
            <a:r>
              <a:rPr lang="fr-FR" sz="2800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notamment au cours des </a:t>
            </a:r>
            <a:r>
              <a:rPr lang="fr-FR" sz="2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septicémies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, la rate </a:t>
            </a:r>
            <a:r>
              <a:rPr lang="fr-FR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assure ses fonctions de défense et s'hypertrophie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, réalisant une </a:t>
            </a:r>
            <a:r>
              <a:rPr lang="fr-FR" sz="2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splénomégalie dite infectieuse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8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Une </a:t>
            </a:r>
            <a:r>
              <a:rPr lang="fr-FR" sz="28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maladie de surcharge</a:t>
            </a:r>
            <a:r>
              <a:rPr lang="fr-FR" sz="2800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les cellules </a:t>
            </a:r>
            <a:r>
              <a:rPr lang="fr-FR" sz="2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macrophagiques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du système réticuloendothélial de la rate assurent leur</a:t>
            </a:r>
            <a:r>
              <a:rPr lang="fr-FR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fonction d'épuration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réalisant une splénomégalie de surcharge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8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Une </a:t>
            </a:r>
            <a:r>
              <a:rPr lang="fr-FR" sz="28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 portale</a:t>
            </a:r>
            <a:r>
              <a:rPr lang="fr-FR" sz="2800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fr-FR" sz="2800" u="sng" cap="none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Augmentation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pression dans le Système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porte →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retentissement sur la veine </a:t>
            </a:r>
            <a:r>
              <a:rPr lang="fr-FR" sz="2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splenique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augmentation de pression sur la rate→ hypertrophie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splénomégalie dite congestive.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2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5258754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ETUDE SEMIOLOGIQUE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6792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3716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4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irconstances de découverte:</a:t>
            </a:r>
            <a:endParaRPr lang="fr-FR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968551"/>
          </a:xfrm>
        </p:spPr>
        <p:txBody>
          <a:bodyPr>
            <a:normAutofit/>
          </a:bodyPr>
          <a:lstStyle/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Douleurs, pesanteur de l’hypochondre gauche</a:t>
            </a:r>
          </a:p>
          <a:p>
            <a:endParaRPr lang="fr-FR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Anomalie(s) de l ’hémogramme (du </a:t>
            </a:r>
            <a:r>
              <a:rPr lang="fr-FR" sz="2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àl’hypersplénisme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Recherche systématique d’une splénomégalie dans un  </a:t>
            </a:r>
          </a:p>
          <a:p>
            <a:pPr marL="0" indent="0">
              <a:buNone/>
            </a:pP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contexte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élément diagnostique ++)</a:t>
            </a: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84840" cy="5823520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RAPPEL ANATOMIQUE </a:t>
            </a:r>
            <a:r>
              <a:rPr lang="fr-FR" sz="6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6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53135"/>
          </a:xfrm>
        </p:spPr>
        <p:txBody>
          <a:bodyPr numCol="2">
            <a:noAutofit/>
          </a:bodyPr>
          <a:lstStyle/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tabLst>
                <a:tab pos="4572000" algn="l"/>
                <a:tab pos="6724650" algn="l"/>
              </a:tabLst>
            </a:pPr>
            <a:endParaRPr lang="fr-FR" sz="1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249577"/>
            <a:ext cx="8491427" cy="1323439"/>
          </a:xfrm>
          <a:prstGeom prst="rect">
            <a:avLst/>
          </a:prstGeom>
          <a:ln w="1174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EXAMEN CLINIQUE</a:t>
            </a:r>
            <a:endParaRPr lang="fr-F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1370322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1) inspection:</a:t>
            </a:r>
            <a:endParaRPr lang="fr-F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680520" cy="5112568"/>
          </a:xfrm>
        </p:spPr>
        <p:txBody>
          <a:bodyPr/>
          <a:lstStyle/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 peu d'intérêt en pratique; une </a:t>
            </a:r>
            <a:r>
              <a:rPr lang="fr-FR" sz="30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volumineuse splénomégalie </a:t>
            </a:r>
            <a:r>
              <a:rPr lang="fr-FR" sz="3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peut être visible sous forme d'une voussure de l'hypocondre gauche.</a:t>
            </a:r>
            <a:endParaRPr lang="fr-FR" sz="3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1772817"/>
            <a:ext cx="4026039" cy="39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1440161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2) La percussion:</a:t>
            </a:r>
            <a:endParaRPr lang="fr-F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330" y="1268760"/>
            <a:ext cx="7772870" cy="5184576"/>
          </a:xfrm>
        </p:spPr>
        <p:txBody>
          <a:bodyPr>
            <a:normAutofit/>
          </a:bodyPr>
          <a:lstStyle/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Une rate normale est </a:t>
            </a:r>
            <a:r>
              <a:rPr lang="fr-FR" sz="28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percutable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entre la </a:t>
            </a:r>
            <a:r>
              <a:rPr lang="fr-FR" sz="28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9e et la 11e côte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fr-FR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ratiquer la percussion sur le malade en position </a:t>
            </a:r>
            <a:r>
              <a:rPr lang="fr-FR" sz="28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debout, en expiration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afin de dégager la rate des sonorités gastrique, colique et pulmonaire.</a:t>
            </a:r>
          </a:p>
          <a:p>
            <a:pPr>
              <a:buFont typeface="Wingdings" pitchFamily="2" charset="2"/>
              <a:buChar char="Ø"/>
            </a:pP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Une splénomégalie </a:t>
            </a:r>
            <a:r>
              <a:rPr lang="fr-FR" sz="28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qui déborde largement le rebord costal gauche est mate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à la percussion.</a:t>
            </a: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1080120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3) La palpation: </a:t>
            </a:r>
            <a:endParaRPr lang="fr-F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2060849"/>
            <a:ext cx="8424936" cy="3730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0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30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emps essentiel de l'examen </a:t>
            </a:r>
            <a:r>
              <a:rPr lang="fr-FR" sz="3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clinique pour reconnaître la splénomégalie et préciser ses caractères</a:t>
            </a:r>
          </a:p>
          <a:p>
            <a:pPr>
              <a:buFont typeface="Wingdings" pitchFamily="2" charset="2"/>
              <a:buChar char="Ø"/>
            </a:pPr>
            <a:endParaRPr lang="fr-FR" sz="3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Deux techniques:</a:t>
            </a:r>
            <a:endParaRPr lang="fr-FR" sz="30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332657"/>
            <a:ext cx="4335338" cy="626469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dirty="0" smtClean="0"/>
          </a:p>
          <a:p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en </a:t>
            </a:r>
            <a:r>
              <a:rPr lang="fr-FR" sz="32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décubitus dorsal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sans oreillers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fr-FR" sz="32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jambes fléchies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examinateur à droite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,.</a:t>
            </a:r>
          </a:p>
          <a:p>
            <a:endParaRPr lang="fr-FR" sz="3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32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 palpation 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commence au niveau de la </a:t>
            </a:r>
            <a:r>
              <a:rPr lang="fr-FR" sz="32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fosse iliaque gauche et remonte 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vers le haut pour rencontrer le </a:t>
            </a:r>
            <a:r>
              <a:rPr lang="fr-FR" sz="3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pôle inférieur de la rate qui vient buter contre les doigts lors de l'inspiration profonde</a:t>
            </a:r>
            <a:r>
              <a:rPr lang="fr-FR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fr-FR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6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5040560" cy="612067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FR" sz="24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décubitus latéral droit,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les membres inférieurs légèrement fléchis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4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bras gauche derrière la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tête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xaminateur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à gauche du malade,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les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doigts de sa main gauche en crochet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sous le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rebord costal gauche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on demande au sujet de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respirer à fond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pôle inférieur de la rate vient buter contre les doigts lors de l'inspiration profonde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NB!: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petites splénomégalies++.</a:t>
            </a:r>
          </a:p>
          <a:p>
            <a:pPr algn="just"/>
            <a:endParaRPr lang="fr-F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779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courbée vers le haut 5"/>
          <p:cNvSpPr/>
          <p:nvPr/>
        </p:nvSpPr>
        <p:spPr>
          <a:xfrm>
            <a:off x="6732240" y="5013176"/>
            <a:ext cx="936104" cy="504056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: </a:t>
            </a:r>
            <a:endParaRPr lang="fr-FR" sz="3600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 splénomégalie est reconnue sur les caractères suivants:</a:t>
            </a:r>
          </a:p>
          <a:p>
            <a:pPr marL="0" indent="0">
              <a:buNone/>
            </a:pP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 bord antérieur crénelé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avec ses deux ou trois incisures superposées est le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caractère le plus spécifique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 faveur de la splénomégalie</a:t>
            </a:r>
          </a:p>
          <a:p>
            <a:pPr marL="0" indent="0">
              <a:buNone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 mobilité lors des mouvements respiratoires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pas spécifique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car le rein est également mobile avec les mouvements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respiratoires.</a:t>
            </a: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L'absence de contact lombaire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la splénomégalie n'est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pas palpable dans la fosse lombaire gauche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sauf si elle est très volumineuse et latéralisée elle peut être perçue au niveau de la fosse lombaire.</a:t>
            </a:r>
          </a:p>
          <a:p>
            <a:pPr marL="0" indent="0">
              <a:buNone/>
            </a:pP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 pôle supérieur de la splénomégalie n'est jamais palpable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900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04656"/>
          </a:xfrm>
        </p:spPr>
        <p:txBody>
          <a:bodyPr/>
          <a:lstStyle/>
          <a:p>
            <a:r>
              <a:rPr lang="fr-FR" sz="4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 RÉSUMÉ:</a:t>
            </a:r>
          </a:p>
          <a:p>
            <a:pPr marL="0" indent="0">
              <a:buNone/>
            </a:pP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la splénomégalie réalise une tuméfaction de l'hypocondre gauche qui possède les caractères suivants : </a:t>
            </a:r>
          </a:p>
          <a:p>
            <a:endParaRPr lang="fr-FR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ate à la percussion,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 avec les mouvements respiratoires,</a:t>
            </a:r>
          </a:p>
          <a:p>
            <a:pPr>
              <a:buFont typeface="Wingdings" pitchFamily="2" charset="2"/>
              <a:buChar char="Ø"/>
            </a:pP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Sans contact lombaire,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Pôle supérieur n'est pas palpable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Bord antérieur est crénelé.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0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"/>
            <a:ext cx="8496944" cy="83671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de l‘OMS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apprécie le volume de la rate</a:t>
            </a:r>
            <a:endParaRPr lang="fr-FR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976664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fr-F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0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une rate de volume normal, 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non palpable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même en inspiration profonde.</a:t>
            </a:r>
          </a:p>
          <a:p>
            <a:pPr>
              <a:buFontTx/>
              <a:buChar char="-"/>
            </a:pPr>
            <a:endParaRPr lang="fr-FR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1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une rate 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palpable lors de l'inspiration profonde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ce qui est normal chez le nourrisson, mais pathologique chez l'adulte.</a:t>
            </a:r>
          </a:p>
          <a:p>
            <a:pPr>
              <a:buFontTx/>
              <a:buChar char="-"/>
            </a:pPr>
            <a:endParaRPr lang="fr-FR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2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une rate palpable lors de la respiration normale, mais qui ne 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dépasse pas une horizontale passant à égale distance entre le rebord costal et l'ombilic.</a:t>
            </a:r>
          </a:p>
          <a:p>
            <a:pPr>
              <a:buFontTx/>
              <a:buChar char="-"/>
            </a:pPr>
            <a:endParaRPr lang="fr-FR" u="sng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3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une rate qui descend 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au-dessous de cette ligne, mais qui ne dépasse pas l'horizontale passant par l'ombilic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endParaRPr lang="fr-FR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4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une rate qui descend 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au-dessous de l'ombilic, mais ne dépasse pas une ligne passant à égale distance entre l'ombilic et la symphyse pubienne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endParaRPr lang="fr-FR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5 :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est une rate qui descend au-dessous de cette ligne et qui est  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FR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palpable dans la fosse iliaque gauche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74107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5283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612509"/>
            <a:ext cx="7772870" cy="5624803"/>
          </a:xfrm>
        </p:spPr>
        <p:txBody>
          <a:bodyPr>
            <a:normAutofit/>
          </a:bodyPr>
          <a:lstStyle/>
          <a:p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La rate est située dans l'hypocondre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gauche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derrière la cage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costale.</a:t>
            </a:r>
          </a:p>
          <a:p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la 9e et la 11e côte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transversalement.</a:t>
            </a:r>
          </a:p>
          <a:p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entre la ligne axillaire moyenne et la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ligne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axillaire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postérieure longitudinalement. </a:t>
            </a:r>
          </a:p>
          <a:p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Elle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est limitée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8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haut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par le diaphragme, 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8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par l'angle colique gauche, 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8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dedans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par l'estomac </a:t>
            </a: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8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arrière </a:t>
            </a:r>
            <a:r>
              <a:rPr lang="fr-FR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par le rein gauche.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1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05107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Les contours de la rate :</a:t>
            </a:r>
          </a:p>
          <a:p>
            <a:pPr marL="0" indent="0" algn="just">
              <a:buNone/>
            </a:pPr>
            <a:r>
              <a:rPr lang="fr-FR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une fois délimités par la palpation pourront être tracés sur la   </a:t>
            </a:r>
          </a:p>
          <a:p>
            <a:pPr marL="0" indent="0" algn="just">
              <a:buNone/>
            </a:pP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peau à L'aide d'un crayon feutre et un calque pourra être fait  </a:t>
            </a:r>
          </a:p>
          <a:p>
            <a:pPr marL="0" indent="0" algn="just">
              <a:buNone/>
            </a:pP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qui constituera un document et qui permettra de suivre  </a:t>
            </a:r>
          </a:p>
          <a:p>
            <a:pPr marL="0" indent="0" algn="just">
              <a:buNone/>
            </a:pP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l'évolution dans le temps.</a:t>
            </a:r>
          </a:p>
          <a:p>
            <a:pPr marL="0" indent="0" algn="just">
              <a:buNone/>
            </a:pP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 consistance :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ferme et élastique le plus souvent, parfois dure  lorsque la splénomégalie est ancienne.</a:t>
            </a:r>
          </a:p>
          <a:p>
            <a:pPr marL="0" indent="0" algn="just">
              <a:buNone/>
            </a:pP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 surface :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régulière le plus souvent ou parfois irrégulière.</a:t>
            </a:r>
          </a:p>
          <a:p>
            <a:pPr algn="just">
              <a:buFontTx/>
              <a:buChar char="-"/>
            </a:pP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8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Sa sensibilité :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 règle indolore, parfois sensible.</a:t>
            </a:r>
            <a:endParaRPr lang="fr-FR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44624"/>
            <a:ext cx="7773338" cy="122413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EXAMENS COMPLÉMENTAIRES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18457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800" u="sng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Echographie abdominale :</a:t>
            </a:r>
            <a:r>
              <a:rPr lang="fr-FR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examen de choix.+++</a:t>
            </a:r>
          </a:p>
          <a:p>
            <a:pPr marL="0" indent="0" algn="just">
              <a:buNone/>
            </a:pPr>
            <a:r>
              <a:rPr lang="fr-FR" sz="28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fr-FR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radiographie de l'abdomen sans préparation </a:t>
            </a:r>
            <a:r>
              <a:rPr lang="fr-FR" sz="28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peut montrer l'ombre homogène de la rate qui contraste avec les viscères voisins de l'estomac et le côlon.</a:t>
            </a:r>
          </a:p>
          <a:p>
            <a:pPr marL="0" indent="0" algn="just">
              <a:buNone/>
            </a:pPr>
            <a:endParaRPr lang="fr-FR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Scanner</a:t>
            </a:r>
            <a:r>
              <a:rPr lang="fr-FR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IRM </a:t>
            </a:r>
            <a:r>
              <a:rPr lang="fr-FR" b="1" u="sng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abdominale</a:t>
            </a:r>
            <a:endParaRPr lang="fr-FR" b="1" u="sng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64" y="260648"/>
            <a:ext cx="9007932" cy="1008113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Echographie                          scanner 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176465" cy="45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64496" cy="45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7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260649"/>
            <a:ext cx="7773338" cy="1152128"/>
          </a:xfrm>
        </p:spPr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Diagnostic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différentiel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06266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i="1" dirty="0" smtClean="0">
                <a:solidFill>
                  <a:srgbClr val="FF0000"/>
                </a:solidFill>
                <a:latin typeface="Calibri" pitchFamily="34" charset="0"/>
              </a:rPr>
              <a:t>1. </a:t>
            </a:r>
            <a:r>
              <a:rPr lang="fr-FR" sz="2000" b="1" i="1" dirty="0" smtClean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fr-FR" sz="2000" b="1" i="1" cap="none" dirty="0" smtClean="0">
                <a:solidFill>
                  <a:srgbClr val="FF0000"/>
                </a:solidFill>
                <a:latin typeface="Calibri" pitchFamily="34" charset="0"/>
              </a:rPr>
              <a:t>n </a:t>
            </a:r>
            <a:r>
              <a:rPr lang="fr-FR" sz="2000" b="1" i="1" cap="none" dirty="0" smtClean="0">
                <a:solidFill>
                  <a:srgbClr val="FF0000"/>
                </a:solidFill>
                <a:latin typeface="Calibri" pitchFamily="34" charset="0"/>
              </a:rPr>
              <a:t>gros rein : </a:t>
            </a:r>
            <a:r>
              <a:rPr lang="fr-FR" sz="2000" b="1" cap="non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cap="none" dirty="0" smtClean="0">
                <a:latin typeface="Calibri" pitchFamily="34" charset="0"/>
              </a:rPr>
              <a:t>réalise une tuméfaction barrée par la sonorité colique, donnant le contact lombaire; mobile avec les mouvements respiratoires; l’</a:t>
            </a:r>
            <a:r>
              <a:rPr lang="fr-FR" sz="2000" b="1" cap="none" dirty="0" smtClean="0">
                <a:latin typeface="Calibri" pitchFamily="34" charset="0"/>
              </a:rPr>
              <a:t>UIV </a:t>
            </a:r>
            <a:r>
              <a:rPr lang="fr-FR" sz="2000" cap="none" dirty="0" smtClean="0">
                <a:latin typeface="Calibri" pitchFamily="34" charset="0"/>
              </a:rPr>
              <a:t>permettra de trancher dans les cas douteux.</a:t>
            </a:r>
          </a:p>
          <a:p>
            <a:pPr marL="0" indent="0">
              <a:buNone/>
            </a:pPr>
            <a:endParaRPr lang="fr-FR" sz="2000" cap="none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000" b="1" cap="none" dirty="0" smtClean="0">
                <a:solidFill>
                  <a:srgbClr val="FF0000"/>
                </a:solidFill>
                <a:latin typeface="Calibri" pitchFamily="34" charset="0"/>
              </a:rPr>
              <a:t>2. </a:t>
            </a: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fr-FR" sz="2000" b="1" i="1" cap="none" dirty="0" smtClean="0">
                <a:solidFill>
                  <a:srgbClr val="FF0000"/>
                </a:solidFill>
                <a:latin typeface="Calibri" pitchFamily="34" charset="0"/>
              </a:rPr>
              <a:t>ne tumeur de l'angle colique gauche </a:t>
            </a:r>
            <a:r>
              <a:rPr lang="fr-FR" sz="2000" i="1" cap="none" dirty="0" smtClean="0">
                <a:latin typeface="Calibri" pitchFamily="34" charset="0"/>
              </a:rPr>
              <a:t>:</a:t>
            </a:r>
            <a:r>
              <a:rPr lang="fr-FR" sz="2000" cap="none" dirty="0" smtClean="0">
                <a:latin typeface="Calibri" pitchFamily="34" charset="0"/>
              </a:rPr>
              <a:t> tuméfaction irrégulière et immobile lors des mouvements respiratoires s'accompagnant le plus souvent de troubles du transit; le </a:t>
            </a:r>
            <a:r>
              <a:rPr lang="fr-FR" sz="2000" b="1" cap="none" dirty="0" smtClean="0">
                <a:latin typeface="Calibri" pitchFamily="34" charset="0"/>
              </a:rPr>
              <a:t>lavement baryte </a:t>
            </a:r>
            <a:r>
              <a:rPr lang="fr-FR" sz="2000" cap="none" dirty="0" smtClean="0">
                <a:latin typeface="Calibri" pitchFamily="34" charset="0"/>
              </a:rPr>
              <a:t>et la </a:t>
            </a:r>
            <a:r>
              <a:rPr lang="fr-FR" sz="2000" b="1" cap="none" dirty="0" smtClean="0">
                <a:latin typeface="Calibri" pitchFamily="34" charset="0"/>
              </a:rPr>
              <a:t>coloscopie </a:t>
            </a:r>
            <a:r>
              <a:rPr lang="fr-FR" sz="2000" cap="none" dirty="0" smtClean="0">
                <a:latin typeface="Calibri" pitchFamily="34" charset="0"/>
              </a:rPr>
              <a:t>permettront de trancher dans les cas douteux.</a:t>
            </a:r>
          </a:p>
          <a:p>
            <a:pPr marL="0" indent="0">
              <a:buNone/>
            </a:pPr>
            <a:endParaRPr lang="fr-FR" sz="2000" cap="none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000" b="1" cap="none" dirty="0" smtClean="0">
                <a:solidFill>
                  <a:srgbClr val="FF0000"/>
                </a:solidFill>
                <a:latin typeface="Calibri" pitchFamily="34" charset="0"/>
              </a:rPr>
              <a:t>3. </a:t>
            </a: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fr-FR" sz="2000" b="1" i="1" cap="none" dirty="0" smtClean="0">
                <a:solidFill>
                  <a:srgbClr val="FF0000"/>
                </a:solidFill>
                <a:latin typeface="Calibri" pitchFamily="34" charset="0"/>
              </a:rPr>
              <a:t>ne hypertrophie du lobe gauche du foie </a:t>
            </a:r>
            <a:r>
              <a:rPr lang="fr-FR" sz="2000" i="1" cap="none" dirty="0">
                <a:latin typeface="Calibri" pitchFamily="34" charset="0"/>
              </a:rPr>
              <a:t>:</a:t>
            </a:r>
            <a:r>
              <a:rPr lang="fr-FR" sz="2000" cap="none" dirty="0" smtClean="0">
                <a:latin typeface="Calibri" pitchFamily="34" charset="0"/>
              </a:rPr>
              <a:t> masse plus médiane à bord inférieur mince en continuité avec le reste du foie.</a:t>
            </a:r>
          </a:p>
          <a:p>
            <a:pPr marL="0" indent="0">
              <a:buNone/>
            </a:pPr>
            <a:endParaRPr lang="fr-FR" sz="2000" cap="none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000" b="1" cap="none" dirty="0" smtClean="0">
                <a:solidFill>
                  <a:srgbClr val="FF0000"/>
                </a:solidFill>
                <a:latin typeface="Calibri" pitchFamily="34" charset="0"/>
              </a:rPr>
              <a:t>4. Exceptionnellement</a:t>
            </a:r>
            <a:r>
              <a:rPr lang="fr-FR" sz="2000" cap="none" dirty="0" smtClean="0">
                <a:latin typeface="Calibri" pitchFamily="34" charset="0"/>
              </a:rPr>
              <a:t>, </a:t>
            </a:r>
            <a:r>
              <a:rPr lang="fr-FR" sz="2000" i="1" cap="none" dirty="0" smtClean="0">
                <a:latin typeface="Calibri" pitchFamily="34" charset="0"/>
              </a:rPr>
              <a:t>une </a:t>
            </a:r>
            <a:r>
              <a:rPr lang="fr-FR" sz="2000" i="1" u="sng" cap="none" dirty="0" smtClean="0">
                <a:latin typeface="Calibri" pitchFamily="34" charset="0"/>
              </a:rPr>
              <a:t>tumeur de la queue du pancréas </a:t>
            </a:r>
            <a:r>
              <a:rPr lang="fr-FR" sz="2000" cap="none" dirty="0" smtClean="0">
                <a:latin typeface="Calibri" pitchFamily="34" charset="0"/>
              </a:rPr>
              <a:t>ou </a:t>
            </a:r>
            <a:r>
              <a:rPr lang="fr-FR" sz="2000" i="1" cap="none" dirty="0" smtClean="0">
                <a:latin typeface="Calibri" pitchFamily="34" charset="0"/>
              </a:rPr>
              <a:t>une</a:t>
            </a:r>
            <a:r>
              <a:rPr lang="fr-FR" sz="2000" i="1" u="sng" cap="non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i="1" u="sng" cap="none" dirty="0" smtClean="0">
                <a:latin typeface="Calibri" pitchFamily="34" charset="0"/>
              </a:rPr>
              <a:t>tumeur du mésentère</a:t>
            </a:r>
            <a:r>
              <a:rPr lang="fr-FR" sz="2000" i="1" cap="none" dirty="0">
                <a:latin typeface="Calibri" pitchFamily="34" charset="0"/>
              </a:rPr>
              <a:t>. </a:t>
            </a:r>
            <a:r>
              <a:rPr lang="fr-FR" sz="2000" i="1" u="sng" cap="none" dirty="0">
                <a:latin typeface="Calibri" pitchFamily="34" charset="0"/>
              </a:rPr>
              <a:t>tumeurs </a:t>
            </a:r>
            <a:r>
              <a:rPr lang="fr-FR" sz="2000" i="1" u="sng" cap="none" dirty="0" smtClean="0">
                <a:latin typeface="Calibri" pitchFamily="34" charset="0"/>
              </a:rPr>
              <a:t>surrénaliennes</a:t>
            </a:r>
            <a:r>
              <a:rPr lang="fr-FR" sz="2000" i="1" cap="none" dirty="0" smtClean="0">
                <a:latin typeface="Calibri" pitchFamily="34" charset="0"/>
              </a:rPr>
              <a:t>, </a:t>
            </a:r>
            <a:r>
              <a:rPr lang="fr-FR" sz="2000" i="1" u="sng" cap="none" dirty="0">
                <a:latin typeface="Calibri" pitchFamily="34" charset="0"/>
              </a:rPr>
              <a:t>a</a:t>
            </a:r>
            <a:r>
              <a:rPr lang="fr-FR" sz="2000" i="1" u="sng" cap="none" dirty="0" smtClean="0">
                <a:latin typeface="Calibri" pitchFamily="34" charset="0"/>
              </a:rPr>
              <a:t>dénopathies</a:t>
            </a:r>
            <a:r>
              <a:rPr lang="fr-FR" sz="2000" i="1" cap="none" dirty="0" smtClean="0">
                <a:latin typeface="Calibri" pitchFamily="34" charset="0"/>
              </a:rPr>
              <a:t>, </a:t>
            </a:r>
            <a:r>
              <a:rPr lang="fr-FR" sz="2000" i="1" u="sng" cap="none" dirty="0" smtClean="0">
                <a:latin typeface="Calibri" pitchFamily="34" charset="0"/>
              </a:rPr>
              <a:t>tumeur </a:t>
            </a:r>
            <a:r>
              <a:rPr lang="fr-FR" sz="2000" i="1" u="sng" cap="none" dirty="0">
                <a:latin typeface="Calibri" pitchFamily="34" charset="0"/>
              </a:rPr>
              <a:t>de la grande courbure gastrique</a:t>
            </a:r>
            <a:r>
              <a:rPr lang="fr-FR" sz="2000" i="1" cap="none" dirty="0">
                <a:latin typeface="Calibri" pitchFamily="34" charset="0"/>
              </a:rPr>
              <a:t> </a:t>
            </a:r>
            <a:r>
              <a:rPr lang="fr-FR" sz="2000" i="1" cap="none" dirty="0" smtClean="0">
                <a:latin typeface="Calibri" pitchFamily="34" charset="0"/>
              </a:rPr>
              <a:t>. </a:t>
            </a:r>
            <a:endParaRPr lang="fr-FR" sz="2000" cap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773338" cy="648071"/>
          </a:xfrm>
        </p:spPr>
        <p:txBody>
          <a:bodyPr>
            <a:normAutofit fontScale="90000"/>
          </a:bodyPr>
          <a:lstStyle/>
          <a:p>
            <a:r>
              <a:rPr lang="fr-FR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ENQUÊTE ÉTIOLOGIQUE</a:t>
            </a:r>
            <a:endParaRPr lang="fr-FR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1600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6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L'interrogatoire</a:t>
            </a:r>
            <a:r>
              <a:rPr lang="fr-FR" sz="20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notion de signes généraux : fièvre et amaigrissement; d'hémorragies digestives, de consanguinité et de splénomégalie familiale.</a:t>
            </a:r>
          </a:p>
          <a:p>
            <a:pPr marL="0" indent="0" algn="just">
              <a:buNone/>
            </a:pPr>
            <a:endParaRPr lang="fr-FR" sz="2000" cap="none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L'examen clinique recherche </a:t>
            </a:r>
            <a:r>
              <a:rPr lang="fr-FR" sz="20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signes d'hypertension portale 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une ascite, une circulation veineuse  </a:t>
            </a:r>
          </a:p>
          <a:p>
            <a:pPr marL="0" indent="0" algn="just">
              <a:buNone/>
            </a:pPr>
            <a:r>
              <a:rPr lang="fr-F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collatérale abdominale; des hémorroïdes.</a:t>
            </a: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Une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modification de volume du foie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ictère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signes hématologiques 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une pâleur </a:t>
            </a:r>
            <a:r>
              <a:rPr lang="fr-FR" sz="2000" cap="none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cutanéo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-muqueuse, des adénopathies,  </a:t>
            </a:r>
          </a:p>
          <a:p>
            <a:pPr marL="0" indent="0" algn="just">
              <a:buNone/>
            </a:pPr>
            <a:r>
              <a:rPr lang="fr-F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douleurs osseuses provoquées, un purpura pétéchial et ecchymotique.</a:t>
            </a: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fr-FR" sz="20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examens complémentaires:</a:t>
            </a:r>
            <a:endParaRPr lang="fr-FR" sz="2000" cap="none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un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hémogramme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un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frottis sanguin</a:t>
            </a:r>
            <a:r>
              <a:rPr lang="fr-FR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taux de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réticulocytes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Une </a:t>
            </a:r>
            <a:r>
              <a:rPr lang="fr-FR" sz="20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exploration fonctionnelle hépatique</a:t>
            </a:r>
            <a:r>
              <a:rPr lang="fr-FR" sz="2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avec </a:t>
            </a:r>
            <a:r>
              <a:rPr lang="fr-FR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dosage de la bilirubine indirecte.</a:t>
            </a:r>
          </a:p>
          <a:p>
            <a:pPr marL="0" indent="0" algn="just">
              <a:buNone/>
            </a:pP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D'autres </a:t>
            </a:r>
            <a:r>
              <a:rPr lang="fr-FR" sz="2000" u="sng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examens complémentaires spécialisés</a:t>
            </a:r>
            <a:r>
              <a:rPr lang="fr-FR" sz="20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selon le contexte clinique et biologique.</a:t>
            </a:r>
            <a:endParaRPr lang="fr-FR" sz="20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424936" cy="2448272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CAUSES DES SPLÉNOMÉGALIES</a:t>
            </a:r>
            <a:endParaRPr lang="fr-F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424936" cy="79208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fr-FR" sz="4000" b="1" dirty="0" smtClean="0">
                <a:solidFill>
                  <a:srgbClr val="FF0000"/>
                </a:solidFill>
                <a:latin typeface="Calibri" pitchFamily="34" charset="0"/>
              </a:rPr>
              <a:t>Les </a:t>
            </a:r>
            <a:r>
              <a:rPr lang="fr-FR" sz="4000" b="1" dirty="0">
                <a:solidFill>
                  <a:srgbClr val="FF0000"/>
                </a:solidFill>
                <a:latin typeface="Calibri" pitchFamily="34" charset="0"/>
              </a:rPr>
              <a:t>splénomégalies infectieuses </a:t>
            </a:r>
            <a:r>
              <a:rPr lang="fr-FR" sz="4000" dirty="0" smtClean="0">
                <a:latin typeface="Calibri" pitchFamily="34" charset="0"/>
              </a:rPr>
              <a:t>(fébriles):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48464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cap="none" dirty="0" smtClean="0">
                <a:latin typeface="Calibri" pitchFamily="34" charset="0"/>
              </a:rPr>
              <a:t>1)  les septicémies : 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Infection bactérienne sévère</a:t>
            </a:r>
            <a:endParaRPr lang="fr-FR" sz="2400" cap="none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Altération de l'état général, fièvre élevée et splénomégalie modérée type 1 ou 2. 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l'hémoculture avant antibiotique pour mettre en évidence le germe en cause. </a:t>
            </a:r>
          </a:p>
          <a:p>
            <a:pPr>
              <a:buFontTx/>
              <a:buChar char="-"/>
            </a:pPr>
            <a:r>
              <a:rPr lang="fr-FR" sz="2400" b="1" u="sng" cap="none" dirty="0" smtClean="0">
                <a:latin typeface="Calibri" pitchFamily="34" charset="0"/>
              </a:rPr>
              <a:t>la fièvre typhoïde </a:t>
            </a:r>
            <a:r>
              <a:rPr lang="fr-FR" sz="2400" cap="none" dirty="0" smtClean="0">
                <a:latin typeface="Calibri" pitchFamily="34" charset="0"/>
              </a:rPr>
              <a:t>: au deuxième septénaire :splénomégalie+ fièvre en plateau+ pouls dissocié, et taches rosées lenticulaires.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FR" sz="24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ndocardite infectieuse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(maladie </a:t>
            </a:r>
            <a:r>
              <a:rPr lang="fr-FR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d'osler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, </a:t>
            </a: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Brucellose </a:t>
            </a:r>
            <a:r>
              <a:rPr lang="fr-FR" sz="2400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(fièvre ondulante , sueurs , douleurs osseuses ..)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2) infections virales </a:t>
            </a:r>
            <a:endParaRPr lang="fr-FR" sz="24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sz="24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primo-infection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ave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grosse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accompagne parfois les adénopathies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fr-F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Mononucléose infectieuse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angine , </a:t>
            </a:r>
            <a:r>
              <a:rPr lang="fr-FR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hyperlymphocytose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discrète splénomégalie </a:t>
            </a:r>
            <a:r>
              <a:rPr lang="fr-FR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0"/>
            <a:ext cx="8208912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000" b="1" cap="none" dirty="0" smtClean="0">
                <a:latin typeface="Calibri" panose="020F0502020204030204" pitchFamily="34" charset="0"/>
              </a:rPr>
              <a:t>3)  </a:t>
            </a:r>
            <a:r>
              <a:rPr lang="fr-FR" sz="4000" b="1" cap="none" dirty="0">
                <a:latin typeface="Calibri" panose="020F0502020204030204" pitchFamily="34" charset="0"/>
              </a:rPr>
              <a:t>les parasitoses :</a:t>
            </a:r>
          </a:p>
          <a:p>
            <a:pPr marL="0" indent="0">
              <a:buNone/>
            </a:pPr>
            <a:r>
              <a:rPr lang="fr-FR" b="1" cap="none" dirty="0">
                <a:latin typeface="Calibri" panose="020F0502020204030204" pitchFamily="34" charset="0"/>
              </a:rPr>
              <a:t>— </a:t>
            </a:r>
            <a:r>
              <a:rPr lang="fr-FR" b="1" u="sng" cap="none" dirty="0">
                <a:latin typeface="Calibri" panose="020F0502020204030204" pitchFamily="34" charset="0"/>
              </a:rPr>
              <a:t>le paludisme : </a:t>
            </a:r>
            <a:endParaRPr lang="fr-FR" b="1" u="sng" cap="none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cap="none" dirty="0" smtClean="0">
                <a:latin typeface="Calibri" panose="020F0502020204030204" pitchFamily="34" charset="0"/>
              </a:rPr>
              <a:t>Associe une </a:t>
            </a:r>
            <a:r>
              <a:rPr lang="fr-FR" u="sng" cap="none" dirty="0" smtClean="0">
                <a:latin typeface="Calibri" panose="020F0502020204030204" pitchFamily="34" charset="0"/>
              </a:rPr>
              <a:t>fièvre intermittente </a:t>
            </a:r>
            <a:r>
              <a:rPr lang="fr-FR" cap="none" dirty="0" smtClean="0">
                <a:latin typeface="Calibri" panose="020F0502020204030204" pitchFamily="34" charset="0"/>
              </a:rPr>
              <a:t>de type tierce le plus souvent, plus rarement  </a:t>
            </a:r>
            <a:r>
              <a:rPr lang="fr-FR" cap="none" dirty="0" smtClean="0">
                <a:latin typeface="Calibri" panose="020F0502020204030204" pitchFamily="34" charset="0"/>
              </a:rPr>
              <a:t>quarte </a:t>
            </a:r>
            <a:r>
              <a:rPr lang="fr-FR" cap="none" dirty="0" smtClean="0">
                <a:latin typeface="Calibri" panose="020F0502020204030204" pitchFamily="34" charset="0"/>
              </a:rPr>
              <a:t>et une </a:t>
            </a:r>
            <a:r>
              <a:rPr lang="fr-FR" u="sng" cap="none" dirty="0" smtClean="0">
                <a:latin typeface="Calibri" panose="020F0502020204030204" pitchFamily="34" charset="0"/>
              </a:rPr>
              <a:t>splénomégalie de volume modéré</a:t>
            </a:r>
            <a:r>
              <a:rPr lang="fr-FR" cap="none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r-FR" cap="none" dirty="0" smtClean="0">
                <a:latin typeface="Calibri" panose="020F0502020204030204" pitchFamily="34" charset="0"/>
              </a:rPr>
              <a:t> - Le </a:t>
            </a:r>
            <a:r>
              <a:rPr lang="fr-FR" u="sng" cap="none" dirty="0">
                <a:latin typeface="Calibri" panose="020F0502020204030204" pitchFamily="34" charset="0"/>
              </a:rPr>
              <a:t>frottis sanguin et la goutte épaisse </a:t>
            </a:r>
            <a:r>
              <a:rPr lang="fr-FR" cap="none" dirty="0">
                <a:latin typeface="Calibri" panose="020F0502020204030204" pitchFamily="34" charset="0"/>
              </a:rPr>
              <a:t>permettent de </a:t>
            </a:r>
            <a:endParaRPr lang="fr-FR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   </a:t>
            </a:r>
            <a:r>
              <a:rPr lang="fr-FR" cap="none" dirty="0" smtClean="0">
                <a:latin typeface="Calibri" panose="020F0502020204030204" pitchFamily="34" charset="0"/>
              </a:rPr>
              <a:t>retrouver </a:t>
            </a:r>
            <a:r>
              <a:rPr lang="fr-FR" cap="none" dirty="0">
                <a:latin typeface="Calibri" panose="020F0502020204030204" pitchFamily="34" charset="0"/>
              </a:rPr>
              <a:t>le plasmodium </a:t>
            </a:r>
            <a:r>
              <a:rPr lang="fr-FR" cap="none" dirty="0" smtClean="0">
                <a:latin typeface="Calibri" panose="020F0502020204030204" pitchFamily="34" charset="0"/>
              </a:rPr>
              <a:t>.</a:t>
            </a:r>
            <a:endParaRPr lang="fr-FR" cap="non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cap="none" dirty="0">
                <a:latin typeface="Calibri" panose="020F0502020204030204" pitchFamily="34" charset="0"/>
              </a:rPr>
              <a:t>—</a:t>
            </a:r>
            <a:r>
              <a:rPr lang="fr-FR" b="1" u="sng" cap="none" dirty="0">
                <a:latin typeface="Calibri" panose="020F0502020204030204" pitchFamily="34" charset="0"/>
              </a:rPr>
              <a:t> le kala-azar =</a:t>
            </a:r>
            <a:r>
              <a:rPr lang="fr-FR" cap="none" dirty="0" smtClean="0">
                <a:latin typeface="Calibri" panose="020F0502020204030204" pitchFamily="34" charset="0"/>
              </a:rPr>
              <a:t> </a:t>
            </a:r>
            <a:r>
              <a:rPr lang="fr-FR" cap="none" dirty="0">
                <a:latin typeface="Calibri" panose="020F0502020204030204" pitchFamily="34" charset="0"/>
              </a:rPr>
              <a:t>leishmaniose </a:t>
            </a:r>
            <a:r>
              <a:rPr lang="fr-FR" cap="none" dirty="0" smtClean="0">
                <a:latin typeface="Calibri" panose="020F0502020204030204" pitchFamily="34" charset="0"/>
              </a:rPr>
              <a:t>viscérale.</a:t>
            </a:r>
          </a:p>
          <a:p>
            <a:pPr marL="0" indent="0">
              <a:buNone/>
            </a:pPr>
            <a:r>
              <a:rPr lang="fr-FR" cap="none" dirty="0" smtClean="0">
                <a:latin typeface="Calibri" panose="020F0502020204030204" pitchFamily="34" charset="0"/>
              </a:rPr>
              <a:t>-   Fréquent </a:t>
            </a:r>
            <a:r>
              <a:rPr lang="fr-FR" cap="none" dirty="0">
                <a:latin typeface="Calibri" panose="020F0502020204030204" pitchFamily="34" charset="0"/>
              </a:rPr>
              <a:t>chez l'enfant, exceptionnel chez </a:t>
            </a:r>
            <a:r>
              <a:rPr lang="fr-FR" cap="none" dirty="0" smtClean="0">
                <a:latin typeface="Calibri" panose="020F0502020204030204" pitchFamily="34" charset="0"/>
              </a:rPr>
              <a:t>l'adulte. </a:t>
            </a:r>
          </a:p>
          <a:p>
            <a:pPr>
              <a:buFontTx/>
              <a:buChar char="-"/>
            </a:pPr>
            <a:r>
              <a:rPr lang="fr-FR" cap="none" dirty="0" smtClean="0">
                <a:latin typeface="Calibri" panose="020F0502020204030204" pitchFamily="34" charset="0"/>
              </a:rPr>
              <a:t>Associe </a:t>
            </a:r>
            <a:r>
              <a:rPr lang="fr-FR" u="sng" cap="none" dirty="0" smtClean="0">
                <a:latin typeface="Calibri" panose="020F0502020204030204" pitchFamily="34" charset="0"/>
              </a:rPr>
              <a:t>fièvre </a:t>
            </a:r>
            <a:r>
              <a:rPr lang="fr-FR" u="sng" cap="none" dirty="0" smtClean="0">
                <a:latin typeface="Calibri" panose="020F0502020204030204" pitchFamily="34" charset="0"/>
              </a:rPr>
              <a:t>folle</a:t>
            </a:r>
            <a:r>
              <a:rPr lang="fr-FR" cap="none" dirty="0" smtClean="0">
                <a:latin typeface="Calibri" panose="020F0502020204030204" pitchFamily="34" charset="0"/>
              </a:rPr>
              <a:t>; </a:t>
            </a:r>
            <a:r>
              <a:rPr lang="fr-FR" cap="none" dirty="0">
                <a:latin typeface="Calibri" panose="020F0502020204030204" pitchFamily="34" charset="0"/>
              </a:rPr>
              <a:t>une </a:t>
            </a:r>
            <a:r>
              <a:rPr lang="fr-FR" u="sng" cap="none" dirty="0">
                <a:latin typeface="Calibri" panose="020F0502020204030204" pitchFamily="34" charset="0"/>
              </a:rPr>
              <a:t>pâleur </a:t>
            </a:r>
            <a:r>
              <a:rPr lang="fr-FR" u="sng" cap="none" dirty="0" err="1">
                <a:latin typeface="Calibri" panose="020F0502020204030204" pitchFamily="34" charset="0"/>
              </a:rPr>
              <a:t>cutanéo</a:t>
            </a:r>
            <a:r>
              <a:rPr lang="fr-FR" u="sng" cap="none" dirty="0">
                <a:latin typeface="Calibri" panose="020F0502020204030204" pitchFamily="34" charset="0"/>
              </a:rPr>
              <a:t>-muqueuse</a:t>
            </a:r>
            <a:r>
              <a:rPr lang="fr-FR" cap="none" dirty="0">
                <a:latin typeface="Calibri" panose="020F0502020204030204" pitchFamily="34" charset="0"/>
              </a:rPr>
              <a:t>, une </a:t>
            </a:r>
            <a:r>
              <a:rPr lang="fr-FR" u="sng" cap="none" dirty="0">
                <a:latin typeface="Calibri" panose="020F0502020204030204" pitchFamily="34" charset="0"/>
              </a:rPr>
              <a:t>splénomégalie </a:t>
            </a:r>
            <a:r>
              <a:rPr lang="fr-FR" u="sng" cap="none" dirty="0" smtClean="0">
                <a:latin typeface="Calibri" panose="020F0502020204030204" pitchFamily="34" charset="0"/>
              </a:rPr>
              <a:t>volumineuse</a:t>
            </a:r>
            <a:r>
              <a:rPr lang="fr-FR" cap="none" dirty="0" smtClean="0">
                <a:latin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FR" u="sng" cap="none" dirty="0" err="1">
                <a:latin typeface="Calibri" panose="020F0502020204030204" pitchFamily="34" charset="0"/>
              </a:rPr>
              <a:t>M</a:t>
            </a:r>
            <a:r>
              <a:rPr lang="fr-FR" u="sng" cap="none" dirty="0" err="1" smtClean="0">
                <a:latin typeface="Calibri" panose="020F0502020204030204" pitchFamily="34" charset="0"/>
              </a:rPr>
              <a:t>édullogramme</a:t>
            </a:r>
            <a:r>
              <a:rPr lang="fr-FR" u="sng" cap="none" dirty="0" smtClean="0">
                <a:latin typeface="Calibri" panose="020F0502020204030204" pitchFamily="34" charset="0"/>
              </a:rPr>
              <a:t>: </a:t>
            </a:r>
            <a:r>
              <a:rPr lang="fr-FR" cap="none" dirty="0" smtClean="0">
                <a:latin typeface="Calibri" panose="020F0502020204030204" pitchFamily="34" charset="0"/>
              </a:rPr>
              <a:t>mise </a:t>
            </a:r>
            <a:r>
              <a:rPr lang="fr-FR" cap="none" dirty="0">
                <a:latin typeface="Calibri" panose="020F0502020204030204" pitchFamily="34" charset="0"/>
              </a:rPr>
              <a:t>en évidence </a:t>
            </a:r>
            <a:r>
              <a:rPr lang="fr-FR" cap="none" dirty="0" smtClean="0">
                <a:latin typeface="Calibri" panose="020F0502020204030204" pitchFamily="34" charset="0"/>
              </a:rPr>
              <a:t>du </a:t>
            </a:r>
            <a:r>
              <a:rPr lang="fr-FR" cap="none" dirty="0">
                <a:latin typeface="Calibri" panose="020F0502020204030204" pitchFamily="34" charset="0"/>
              </a:rPr>
              <a:t>parasite </a:t>
            </a:r>
            <a:r>
              <a:rPr lang="fr-FR" cap="none" dirty="0" smtClean="0">
                <a:latin typeface="Calibri" panose="020F0502020204030204" pitchFamily="34" charset="0"/>
              </a:rPr>
              <a:t>→ </a:t>
            </a:r>
            <a:r>
              <a:rPr lang="fr-FR" cap="none" dirty="0">
                <a:latin typeface="Calibri" panose="020F0502020204030204" pitchFamily="34" charset="0"/>
              </a:rPr>
              <a:t>leishmania </a:t>
            </a:r>
            <a:r>
              <a:rPr lang="fr-FR" cap="none" dirty="0" err="1">
                <a:latin typeface="Calibri" panose="020F0502020204030204" pitchFamily="34" charset="0"/>
              </a:rPr>
              <a:t>donovani</a:t>
            </a:r>
            <a:r>
              <a:rPr lang="fr-FR" cap="none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r-FR" b="1" cap="none" dirty="0">
                <a:latin typeface="Calibri" panose="020F0502020204030204" pitchFamily="34" charset="0"/>
              </a:rPr>
              <a:t>—</a:t>
            </a:r>
            <a:r>
              <a:rPr lang="fr-FR" cap="none" dirty="0">
                <a:latin typeface="Calibri" panose="020F0502020204030204" pitchFamily="34" charset="0"/>
              </a:rPr>
              <a:t> </a:t>
            </a:r>
            <a:r>
              <a:rPr lang="fr-FR" u="sng" cap="none" dirty="0" smtClean="0">
                <a:latin typeface="Calibri" panose="020F0502020204030204" pitchFamily="34" charset="0"/>
              </a:rPr>
              <a:t> </a:t>
            </a:r>
            <a:r>
              <a:rPr lang="fr-FR" b="1" u="sng" cap="none" dirty="0">
                <a:latin typeface="Calibri" panose="020F0502020204030204" pitchFamily="34" charset="0"/>
              </a:rPr>
              <a:t>le kyste hydatique </a:t>
            </a:r>
            <a:r>
              <a:rPr lang="fr-FR" cap="none" dirty="0" smtClean="0">
                <a:latin typeface="Calibri" panose="020F050202020403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fr-FR" u="sng" cap="none" dirty="0">
                <a:latin typeface="Calibri" panose="020F0502020204030204" pitchFamily="34" charset="0"/>
              </a:rPr>
              <a:t>S</a:t>
            </a:r>
            <a:r>
              <a:rPr lang="fr-FR" u="sng" cap="none" dirty="0" smtClean="0">
                <a:latin typeface="Calibri" panose="020F0502020204030204" pitchFamily="34" charset="0"/>
              </a:rPr>
              <a:t>plénomégalie </a:t>
            </a:r>
            <a:r>
              <a:rPr lang="fr-FR" u="sng" cap="none" dirty="0">
                <a:latin typeface="Calibri" panose="020F0502020204030204" pitchFamily="34" charset="0"/>
              </a:rPr>
              <a:t>isolée de surface </a:t>
            </a:r>
            <a:r>
              <a:rPr lang="fr-FR" u="sng" cap="none" dirty="0" smtClean="0">
                <a:latin typeface="Calibri" panose="020F0502020204030204" pitchFamily="34" charset="0"/>
              </a:rPr>
              <a:t>irrégulière</a:t>
            </a:r>
            <a:r>
              <a:rPr lang="fr-FR" cap="none" dirty="0" smtClean="0">
                <a:latin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FR" cap="none" dirty="0">
                <a:latin typeface="Calibri" panose="020F0502020204030204" pitchFamily="34" charset="0"/>
              </a:rPr>
              <a:t>E</a:t>
            </a:r>
            <a:r>
              <a:rPr lang="fr-FR" cap="none" dirty="0" smtClean="0">
                <a:latin typeface="Calibri" panose="020F0502020204030204" pitchFamily="34" charset="0"/>
              </a:rPr>
              <a:t>chographie </a:t>
            </a:r>
            <a:r>
              <a:rPr lang="fr-FR" cap="none" dirty="0">
                <a:latin typeface="Calibri" panose="020F0502020204030204" pitchFamily="34" charset="0"/>
              </a:rPr>
              <a:t>met en évidence en son sein une </a:t>
            </a:r>
            <a:r>
              <a:rPr lang="fr-FR" u="sng" cap="none" dirty="0">
                <a:latin typeface="Calibri" panose="020F0502020204030204" pitchFamily="34" charset="0"/>
              </a:rPr>
              <a:t>formation </a:t>
            </a:r>
            <a:r>
              <a:rPr lang="fr-FR" u="sng" cap="none" dirty="0" smtClean="0">
                <a:latin typeface="Calibri" panose="020F0502020204030204" pitchFamily="34" charset="0"/>
              </a:rPr>
              <a:t>liquidienne</a:t>
            </a:r>
            <a:r>
              <a:rPr lang="fr-FR" cap="none" dirty="0" smtClean="0">
                <a:latin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FR" u="sng" cap="none" dirty="0">
                <a:latin typeface="Calibri" panose="020F0502020204030204" pitchFamily="34" charset="0"/>
              </a:rPr>
              <a:t>S</a:t>
            </a:r>
            <a:r>
              <a:rPr lang="fr-FR" u="sng" cap="none" dirty="0" smtClean="0">
                <a:latin typeface="Calibri" panose="020F0502020204030204" pitchFamily="34" charset="0"/>
              </a:rPr>
              <a:t>érologie </a:t>
            </a:r>
            <a:r>
              <a:rPr lang="fr-FR" u="sng" cap="none" dirty="0">
                <a:latin typeface="Calibri" panose="020F0502020204030204" pitchFamily="34" charset="0"/>
              </a:rPr>
              <a:t>hydatique est positive</a:t>
            </a:r>
            <a:r>
              <a:rPr lang="fr-FR" u="sng" cap="none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0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568952" cy="1296144"/>
          </a:xfr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SPLENOMEGALIES DES  HÉMOPATHIES</a:t>
            </a:r>
            <a:endParaRPr lang="fr-FR" sz="3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96855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fr-FR" sz="2600" b="1" u="sng" cap="none" dirty="0">
                <a:latin typeface="Calibri" pitchFamily="34" charset="0"/>
              </a:rPr>
              <a:t>LA LEUCÉMIE MYÉLOÏDE CHRONIQUE : </a:t>
            </a:r>
            <a:r>
              <a:rPr lang="fr-FR" sz="2400" cap="none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Adulte jeune.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 splénomégalie en règle volumineuse, isolée, 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Diagnostic repose sur </a:t>
            </a:r>
            <a:r>
              <a:rPr lang="fr-FR" sz="2400" dirty="0" smtClean="0">
                <a:latin typeface="Calibri" pitchFamily="34" charset="0"/>
              </a:rPr>
              <a:t>l'hémogramme(retrouve une </a:t>
            </a:r>
            <a:r>
              <a:rPr lang="fr-FR" sz="2400" dirty="0" err="1" smtClean="0">
                <a:latin typeface="Calibri" pitchFamily="34" charset="0"/>
              </a:rPr>
              <a:t>myélémie</a:t>
            </a:r>
            <a:r>
              <a:rPr lang="fr-FR" sz="2400" dirty="0" smtClean="0">
                <a:latin typeface="Calibri" pitchFamily="34" charset="0"/>
              </a:rPr>
              <a:t> = </a:t>
            </a:r>
            <a:r>
              <a:rPr lang="fr-FR" sz="2400" dirty="0">
                <a:latin typeface="Calibri" pitchFamily="34" charset="0"/>
              </a:rPr>
              <a:t>présence de nombreuses cellules jeunes immatures.</a:t>
            </a:r>
            <a:endParaRPr lang="fr-FR" sz="2400" cap="none" dirty="0" smtClean="0">
              <a:latin typeface="Calibri" pitchFamily="34" charset="0"/>
            </a:endParaRPr>
          </a:p>
          <a:p>
            <a:pPr marL="0" indent="0">
              <a:buNone/>
            </a:pPr>
            <a:endParaRPr lang="fr-FR" cap="none" dirty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600" b="1" u="sng" cap="none" dirty="0">
                <a:latin typeface="Calibri" pitchFamily="34" charset="0"/>
              </a:rPr>
              <a:t>2) LA LEUCÉMIE LYMPHOÏDE CHRONIQUE : </a:t>
            </a:r>
            <a:endParaRPr lang="fr-FR" sz="2600" u="sng" cap="none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 sujet âgé, 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la splénomégalie est associée à des adénopathies superficielles généralisées et symétriques.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diagnostic repose sur </a:t>
            </a:r>
            <a:r>
              <a:rPr lang="fr-FR" sz="2400" dirty="0" smtClean="0">
                <a:latin typeface="Calibri" pitchFamily="34" charset="0"/>
              </a:rPr>
              <a:t>l'hémogramme(lymphocytes ≥ </a:t>
            </a:r>
            <a:r>
              <a:rPr lang="fr-FR" sz="2400" dirty="0">
                <a:latin typeface="Calibri" pitchFamily="34" charset="0"/>
              </a:rPr>
              <a:t>5 000 par mm3 de </a:t>
            </a:r>
            <a:r>
              <a:rPr lang="fr-FR" sz="2400" dirty="0" smtClean="0">
                <a:latin typeface="Calibri" pitchFamily="34" charset="0"/>
              </a:rPr>
              <a:t>sang) </a:t>
            </a:r>
            <a:r>
              <a:rPr lang="fr-FR" sz="2400" cap="none" dirty="0">
                <a:latin typeface="Calibri" pitchFamily="34" charset="0"/>
              </a:rPr>
              <a:t>et le </a:t>
            </a:r>
            <a:r>
              <a:rPr lang="fr-FR" sz="2400" cap="none" dirty="0" err="1">
                <a:latin typeface="Calibri" pitchFamily="34" charset="0"/>
              </a:rPr>
              <a:t>médullogramme</a:t>
            </a:r>
            <a:r>
              <a:rPr lang="fr-FR" sz="2400" cap="none" dirty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fr-FR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cap="none" dirty="0" smtClean="0">
                <a:latin typeface="Calibri" pitchFamily="34" charset="0"/>
              </a:rPr>
              <a:t>3</a:t>
            </a:r>
            <a:r>
              <a:rPr lang="fr-FR" sz="2800" b="1" u="sng" cap="none" dirty="0" smtClean="0">
                <a:latin typeface="Calibri" pitchFamily="34" charset="0"/>
              </a:rPr>
              <a:t>) LA LEUCÉMIE AIGUË : </a:t>
            </a:r>
            <a:endParaRPr lang="fr-FR" sz="2800" u="sng" cap="none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 surtout chez l'enfant.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Associe une pâleur </a:t>
            </a:r>
            <a:r>
              <a:rPr lang="fr-FR" sz="2400" cap="none" dirty="0" err="1" smtClean="0">
                <a:latin typeface="Calibri" pitchFamily="34" charset="0"/>
              </a:rPr>
              <a:t>cutanéomuqueuse</a:t>
            </a:r>
            <a:r>
              <a:rPr lang="fr-FR" sz="2400" cap="none" dirty="0" smtClean="0">
                <a:latin typeface="Calibri" pitchFamily="34" charset="0"/>
              </a:rPr>
              <a:t>, un syndrome hémorragique, une fièvre, des douleurs osseuses et des adénopathies.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Diagnostic repose sur l'hémogramme et le </a:t>
            </a:r>
            <a:r>
              <a:rPr lang="fr-FR" sz="2400" cap="none" dirty="0" err="1" smtClean="0">
                <a:latin typeface="Calibri" pitchFamily="34" charset="0"/>
              </a:rPr>
              <a:t>médullogramme</a:t>
            </a:r>
            <a:r>
              <a:rPr lang="fr-FR" sz="2400" cap="none" dirty="0" smtClean="0">
                <a:latin typeface="Calibri" pitchFamily="34" charset="0"/>
              </a:rPr>
              <a:t> (présence de blastes = cellules immatures)</a:t>
            </a:r>
            <a:endParaRPr lang="fr-FR" sz="2400" cap="none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cap="none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400" b="1" cap="none" dirty="0" smtClean="0">
                <a:latin typeface="Calibri" pitchFamily="34" charset="0"/>
              </a:rPr>
              <a:t>4</a:t>
            </a:r>
            <a:r>
              <a:rPr lang="fr-FR" sz="2400" b="1" u="sng" cap="none" dirty="0" smtClean="0">
                <a:latin typeface="Calibri" pitchFamily="34" charset="0"/>
              </a:rPr>
              <a:t>) LA MALADIE DE HODGKIN ET LES LYMPHOMES NON  </a:t>
            </a:r>
          </a:p>
          <a:p>
            <a:pPr marL="0" indent="0">
              <a:buNone/>
            </a:pP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</a:rPr>
              <a:t>   </a:t>
            </a:r>
            <a:r>
              <a:rPr lang="fr-FR" sz="2400" b="1" u="sng" cap="none" dirty="0" smtClean="0">
                <a:latin typeface="Calibri" pitchFamily="34" charset="0"/>
              </a:rPr>
              <a:t>HODGKINIENS : </a:t>
            </a:r>
            <a:endParaRPr lang="fr-FR" sz="2400" u="sng" cap="none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Splénomégalie associée à des adénopathies superficielles et parfois profondes .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Diagnostic repose sur la ponction ganglionnaire et la biopsie ganglionnaire.</a:t>
            </a:r>
            <a:endParaRPr lang="fr-FR" sz="2400" cap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7525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hepatoweb.com/Images/Rapport_pancreas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0688"/>
            <a:ext cx="40156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7919118" cy="1080120"/>
          </a:xfrm>
        </p:spPr>
        <p:txBody>
          <a:bodyPr>
            <a:normAutofit fontScale="90000"/>
          </a:bodyPr>
          <a:lstStyle/>
          <a:p>
            <a:r>
              <a:rPr lang="fr-FR" cap="none" dirty="0" smtClean="0">
                <a:latin typeface="Calibri" pitchFamily="34" charset="0"/>
              </a:rPr>
              <a:t> </a:t>
            </a:r>
            <a:r>
              <a:rPr lang="fr-FR" sz="4000" b="1" cap="none" dirty="0" smtClean="0">
                <a:solidFill>
                  <a:srgbClr val="FF0000"/>
                </a:solidFill>
                <a:latin typeface="Calibri" pitchFamily="34" charset="0"/>
              </a:rPr>
              <a:t>LES SPLENOMEGALIES HÉMOLYTIQUES :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8326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u="sng" cap="none" dirty="0" smtClean="0">
                <a:latin typeface="Calibri" pitchFamily="34" charset="0"/>
              </a:rPr>
              <a:t>Clinique</a:t>
            </a:r>
            <a:r>
              <a:rPr lang="fr-FR" sz="2400" cap="none" dirty="0" smtClean="0">
                <a:latin typeface="Calibri" pitchFamily="34" charset="0"/>
              </a:rPr>
              <a:t> = pâleur </a:t>
            </a:r>
            <a:r>
              <a:rPr lang="fr-FR" sz="2400" cap="none" dirty="0" err="1" smtClean="0">
                <a:latin typeface="Calibri" pitchFamily="34" charset="0"/>
              </a:rPr>
              <a:t>cutanéo</a:t>
            </a:r>
            <a:r>
              <a:rPr lang="fr-FR" sz="2400" cap="none" dirty="0" smtClean="0">
                <a:latin typeface="Calibri" pitchFamily="34" charset="0"/>
              </a:rPr>
              <a:t>-muqueuse + </a:t>
            </a:r>
            <a:r>
              <a:rPr lang="fr-FR" sz="2400" cap="none" dirty="0" err="1" smtClean="0">
                <a:latin typeface="Calibri" pitchFamily="34" charset="0"/>
              </a:rPr>
              <a:t>subictère</a:t>
            </a:r>
            <a:r>
              <a:rPr lang="fr-FR" sz="2400" cap="none" dirty="0">
                <a:latin typeface="Calibri" pitchFamily="34" charset="0"/>
              </a:rPr>
              <a:t>+</a:t>
            </a:r>
            <a:r>
              <a:rPr lang="fr-FR" sz="2400" cap="none" dirty="0" smtClean="0">
                <a:latin typeface="Calibri" pitchFamily="34" charset="0"/>
              </a:rPr>
              <a:t> splénomégalie. </a:t>
            </a:r>
          </a:p>
          <a:p>
            <a:pPr>
              <a:buFont typeface="Wingdings" pitchFamily="2" charset="2"/>
              <a:buChar char="Ø"/>
            </a:pPr>
            <a:r>
              <a:rPr lang="fr-FR" sz="2400" u="sng" cap="none" dirty="0" smtClean="0">
                <a:latin typeface="Calibri" pitchFamily="34" charset="0"/>
              </a:rPr>
              <a:t>Biologie </a:t>
            </a:r>
            <a:r>
              <a:rPr lang="fr-FR" sz="2400" cap="none" dirty="0" smtClean="0">
                <a:latin typeface="Calibri" pitchFamily="34" charset="0"/>
              </a:rPr>
              <a:t>= Anémie +</a:t>
            </a:r>
            <a:r>
              <a:rPr lang="fr-FR" sz="2400" cap="none" dirty="0" err="1" smtClean="0">
                <a:latin typeface="Calibri" pitchFamily="34" charset="0"/>
              </a:rPr>
              <a:t>Hyperréticulocytose</a:t>
            </a:r>
            <a:r>
              <a:rPr lang="fr-FR" sz="2400" cap="none" dirty="0" smtClean="0">
                <a:latin typeface="Calibri" pitchFamily="34" charset="0"/>
              </a:rPr>
              <a:t>+ </a:t>
            </a:r>
            <a:r>
              <a:rPr lang="fr-FR" sz="2400" cap="none" dirty="0" err="1" smtClean="0">
                <a:latin typeface="Calibri" pitchFamily="34" charset="0"/>
              </a:rPr>
              <a:t>hyperbilirubinémie</a:t>
            </a:r>
            <a:r>
              <a:rPr lang="fr-FR" sz="2400" cap="none" dirty="0" smtClean="0">
                <a:latin typeface="Calibri" pitchFamily="34" charset="0"/>
              </a:rPr>
              <a:t> indirecte.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il peut s'agir </a:t>
            </a:r>
            <a:r>
              <a:rPr lang="fr-FR" sz="2400" cap="none" dirty="0" smtClean="0">
                <a:latin typeface="Calibri" pitchFamily="34" charset="0"/>
              </a:rPr>
              <a:t>:</a:t>
            </a:r>
            <a:endParaRPr lang="fr-FR" sz="2400" cap="none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400" cap="none" dirty="0" smtClean="0">
                <a:latin typeface="Calibri" pitchFamily="34" charset="0"/>
              </a:rPr>
              <a:t>• Soit d'une </a:t>
            </a:r>
            <a:r>
              <a:rPr lang="fr-FR" sz="2400" b="1" cap="none" dirty="0" smtClean="0">
                <a:latin typeface="Calibri" pitchFamily="34" charset="0"/>
              </a:rPr>
              <a:t>Anémie hémolytique congénitale</a:t>
            </a:r>
            <a:r>
              <a:rPr lang="fr-FR" sz="2400" cap="none" dirty="0" smtClean="0"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fr-FR" sz="2400" cap="none" dirty="0" smtClean="0">
                <a:latin typeface="Calibri" pitchFamily="34" charset="0"/>
              </a:rPr>
              <a:t> - chez l'</a:t>
            </a:r>
            <a:r>
              <a:rPr lang="fr-FR" sz="2400" u="sng" cap="none" dirty="0" smtClean="0">
                <a:latin typeface="Calibri" pitchFamily="34" charset="0"/>
              </a:rPr>
              <a:t>enfant</a:t>
            </a:r>
            <a:r>
              <a:rPr lang="fr-FR" sz="2400" cap="none" dirty="0" smtClean="0">
                <a:latin typeface="Calibri" pitchFamily="34" charset="0"/>
              </a:rPr>
              <a:t> présentant un </a:t>
            </a:r>
            <a:r>
              <a:rPr lang="fr-FR" sz="2400" u="sng" cap="none" dirty="0" smtClean="0">
                <a:latin typeface="Calibri" pitchFamily="34" charset="0"/>
              </a:rPr>
              <a:t>retard staturo-pondéral </a:t>
            </a:r>
            <a:r>
              <a:rPr lang="fr-FR" sz="2400" cap="none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fr-FR" sz="2400" cap="none" dirty="0" smtClean="0">
                <a:latin typeface="Calibri" pitchFamily="34" charset="0"/>
              </a:rPr>
              <a:t>-  le plus souvent, il s'agit d'une </a:t>
            </a:r>
            <a:r>
              <a:rPr lang="fr-FR" sz="2400" u="sng" cap="none" dirty="0" smtClean="0">
                <a:latin typeface="Calibri" pitchFamily="34" charset="0"/>
              </a:rPr>
              <a:t>anomalie de l'hémoglobine</a:t>
            </a:r>
            <a:r>
              <a:rPr lang="fr-FR" sz="2400" cap="none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FR" sz="2400" cap="none" dirty="0" smtClean="0">
                <a:latin typeface="Calibri" pitchFamily="34" charset="0"/>
              </a:rPr>
              <a:t>Diagnostic est fait par </a:t>
            </a:r>
            <a:r>
              <a:rPr lang="fr-FR" sz="2400" u="sng" cap="none" dirty="0" smtClean="0">
                <a:latin typeface="Calibri" pitchFamily="34" charset="0"/>
              </a:rPr>
              <a:t>l'électrophorèse de l'hémoglobine</a:t>
            </a:r>
            <a:r>
              <a:rPr lang="fr-FR" sz="2400" cap="none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fr-FR" sz="2400" cap="none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400" cap="none" dirty="0" smtClean="0">
                <a:latin typeface="Calibri" pitchFamily="34" charset="0"/>
              </a:rPr>
              <a:t>• Soit d'une </a:t>
            </a:r>
            <a:r>
              <a:rPr lang="fr-FR" sz="2400" b="1" cap="none" dirty="0" smtClean="0">
                <a:latin typeface="Calibri" pitchFamily="34" charset="0"/>
              </a:rPr>
              <a:t>Anémie hémolytique acquise</a:t>
            </a:r>
            <a:r>
              <a:rPr lang="fr-FR" sz="2400" cap="none" dirty="0" smtClean="0">
                <a:latin typeface="Calibri" pitchFamily="34" charset="0"/>
              </a:rPr>
              <a:t>: ex: </a:t>
            </a:r>
            <a:r>
              <a:rPr lang="fr-FR" sz="2400" u="sng" cap="none" dirty="0" smtClean="0">
                <a:latin typeface="Calibri" pitchFamily="34" charset="0"/>
              </a:rPr>
              <a:t>immunologiques (Anticorps anti globules rouges au test de </a:t>
            </a:r>
            <a:r>
              <a:rPr lang="fr-FR" sz="2400" u="sng" cap="none" dirty="0" err="1" smtClean="0">
                <a:latin typeface="Calibri" pitchFamily="34" charset="0"/>
              </a:rPr>
              <a:t>coombs</a:t>
            </a:r>
            <a:r>
              <a:rPr lang="fr-FR" sz="2400" u="sng" cap="none" dirty="0" smtClean="0">
                <a:latin typeface="Calibri" pitchFamily="34" charset="0"/>
              </a:rPr>
              <a:t>)</a:t>
            </a:r>
            <a:r>
              <a:rPr lang="fr-FR" sz="2400" cap="none" dirty="0" smtClean="0">
                <a:latin typeface="Calibri" pitchFamily="34" charset="0"/>
              </a:rPr>
              <a:t>.</a:t>
            </a:r>
            <a:endParaRPr lang="fr-FR" sz="2400" cap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44624"/>
            <a:ext cx="7773338" cy="864096"/>
          </a:xfrm>
        </p:spPr>
        <p:txBody>
          <a:bodyPr>
            <a:normAutofit/>
          </a:bodyPr>
          <a:lstStyle/>
          <a:p>
            <a:r>
              <a:rPr lang="fr-FR" sz="3600" b="1" cap="none" dirty="0" smtClean="0">
                <a:solidFill>
                  <a:srgbClr val="FF0000"/>
                </a:solidFill>
                <a:latin typeface="Calibri" pitchFamily="34" charset="0"/>
              </a:rPr>
              <a:t>LES SPLÉNOMÉGALIES CONGESTIVES : </a:t>
            </a:r>
            <a:endParaRPr lang="fr-FR" sz="3600" b="1" cap="non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6021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D</a:t>
            </a:r>
            <a:r>
              <a:rPr lang="fr-FR" sz="2400" cap="none" dirty="0" smtClean="0">
                <a:latin typeface="Calibri" pitchFamily="34" charset="0"/>
              </a:rPr>
              <a:t>ans le cadre de </a:t>
            </a:r>
            <a:r>
              <a:rPr lang="fr-FR" sz="2400" b="1" cap="none" dirty="0" smtClean="0">
                <a:latin typeface="Calibri" pitchFamily="34" charset="0"/>
              </a:rPr>
              <a:t>l'hypertension portale (HTP) +++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Associe une splénomégalie de volume variable, une ascite, une circulation veineuse collatérale abdominale, des hémorragies digestives; </a:t>
            </a:r>
          </a:p>
          <a:p>
            <a:pPr>
              <a:buFont typeface="Wingdings" pitchFamily="2" charset="2"/>
              <a:buChar char="Ø"/>
            </a:pPr>
            <a:r>
              <a:rPr lang="fr-FR" sz="2400" cap="none" dirty="0">
                <a:latin typeface="Calibri" pitchFamily="34" charset="0"/>
              </a:rPr>
              <a:t>D</a:t>
            </a:r>
            <a:r>
              <a:rPr lang="fr-FR" sz="2400" cap="none" dirty="0" smtClean="0">
                <a:latin typeface="Calibri" pitchFamily="34" charset="0"/>
              </a:rPr>
              <a:t>iagnostic repose sur l'</a:t>
            </a:r>
            <a:r>
              <a:rPr lang="fr-FR" sz="2400" cap="none" dirty="0" err="1" smtClean="0">
                <a:latin typeface="Calibri" pitchFamily="34" charset="0"/>
              </a:rPr>
              <a:t>oeso</a:t>
            </a:r>
            <a:r>
              <a:rPr lang="fr-FR" sz="2400" cap="none" dirty="0" smtClean="0">
                <a:latin typeface="Calibri" pitchFamily="34" charset="0"/>
              </a:rPr>
              <a:t>-gastro-</a:t>
            </a:r>
            <a:r>
              <a:rPr lang="fr-FR" sz="2400" cap="none" dirty="0" err="1" smtClean="0">
                <a:latin typeface="Calibri" pitchFamily="34" charset="0"/>
              </a:rPr>
              <a:t>fîbroscopie</a:t>
            </a:r>
            <a:r>
              <a:rPr lang="fr-FR" sz="2400" cap="none" dirty="0" smtClean="0">
                <a:latin typeface="Calibri" pitchFamily="34" charset="0"/>
              </a:rPr>
              <a:t> qui montre les varices </a:t>
            </a:r>
            <a:r>
              <a:rPr lang="fr-FR" sz="2400" cap="none" dirty="0" err="1" smtClean="0">
                <a:latin typeface="Calibri" pitchFamily="34" charset="0"/>
              </a:rPr>
              <a:t>oesophagiennes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et l’</a:t>
            </a:r>
            <a:r>
              <a:rPr lang="fr-FR" sz="2400" dirty="0">
                <a:latin typeface="Calibri" pitchFamily="34" charset="0"/>
              </a:rPr>
              <a:t>é</a:t>
            </a:r>
            <a:r>
              <a:rPr lang="fr-FR" sz="2400" dirty="0" smtClean="0">
                <a:latin typeface="Calibri" pitchFamily="34" charset="0"/>
              </a:rPr>
              <a:t>chographie hépatique.</a:t>
            </a:r>
            <a:endParaRPr lang="fr-FR" sz="2400" cap="none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cap="none" dirty="0" smtClean="0">
                <a:latin typeface="Calibri" pitchFamily="34" charset="0"/>
              </a:rPr>
              <a:t>Causes :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  <a:r>
              <a:rPr lang="fr-FR" sz="2400" b="1" i="1" dirty="0"/>
              <a:t>- </a:t>
            </a:r>
            <a:r>
              <a:rPr lang="fr-FR" sz="2400" b="1" i="1" u="sng" dirty="0" smtClean="0"/>
              <a:t>HTP par bloc intra </a:t>
            </a:r>
            <a:r>
              <a:rPr lang="fr-FR" sz="2400" b="1" i="1" u="sng" dirty="0" err="1" smtClean="0"/>
              <a:t>hepatiques</a:t>
            </a:r>
            <a:r>
              <a:rPr lang="fr-FR" sz="2400" b="1" i="1" u="sng" dirty="0" smtClean="0"/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plus fréquentes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surtout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cirrhoses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 particulier post </a:t>
            </a:r>
            <a:r>
              <a:rPr lang="fr-FR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hépatitiques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que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l'alcoolique chez nous. </a:t>
            </a:r>
            <a:endParaRPr lang="fr-FR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b="1" i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HTP par bloc supra hépatique: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thrombose des veines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sus-hépatiques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ou syndrome de </a:t>
            </a:r>
            <a:r>
              <a:rPr lang="fr-FR" sz="2400" cap="none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</a:t>
            </a:r>
            <a:r>
              <a:rPr lang="fr-FR" sz="24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chiari</a:t>
            </a:r>
            <a:r>
              <a:rPr lang="fr-FR" sz="24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(rare). </a:t>
            </a:r>
          </a:p>
          <a:p>
            <a:pPr marL="0" indent="0">
              <a:buNone/>
            </a:pP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i="1" u="sng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HTP par bloc </a:t>
            </a:r>
            <a:r>
              <a:rPr lang="fr-FR" sz="2400" b="1" i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pré-hépatique :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fr-FR" sz="24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extrinsèque de la veine 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porte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(cancer du pancréas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adénopathies…),</a:t>
            </a:r>
            <a:r>
              <a:rPr lang="fr-FR" sz="24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Malformation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congénitale veineuse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 d</a:t>
            </a:r>
            <a:r>
              <a:rPr lang="fr-FR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ilatation 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des veines collatérales (</a:t>
            </a:r>
            <a:r>
              <a:rPr lang="fr-FR" sz="2400" cap="none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cavernome</a:t>
            </a:r>
            <a:r>
              <a:rPr lang="fr-FR" sz="24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portal</a:t>
            </a:r>
            <a:r>
              <a:rPr lang="fr-FR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endParaRPr lang="fr-FR" sz="2400" cap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332" y="116632"/>
            <a:ext cx="7773338" cy="792088"/>
          </a:xfrm>
        </p:spPr>
        <p:txBody>
          <a:bodyPr>
            <a:normAutofit/>
          </a:bodyPr>
          <a:lstStyle/>
          <a:p>
            <a:r>
              <a:rPr lang="fr-FR" sz="3200" b="1" cap="none" dirty="0" smtClean="0">
                <a:solidFill>
                  <a:srgbClr val="FF0000"/>
                </a:solidFill>
                <a:latin typeface="Calibri" pitchFamily="34" charset="0"/>
              </a:rPr>
              <a:t>LES SPLÉNOMÉGALIES DE SURCHARGE : </a:t>
            </a:r>
            <a:endParaRPr lang="fr-FR" sz="3200" b="1" cap="non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itchFamily="34" charset="0"/>
              </a:rPr>
              <a:t>Rares.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itchFamily="34" charset="0"/>
              </a:rPr>
              <a:t>C'est essentiellement la </a:t>
            </a:r>
            <a:r>
              <a:rPr lang="fr-FR" sz="2800" b="1" cap="none" dirty="0" smtClean="0">
                <a:latin typeface="Calibri" pitchFamily="34" charset="0"/>
              </a:rPr>
              <a:t>maladie de gaucher </a:t>
            </a:r>
            <a:r>
              <a:rPr lang="fr-FR" sz="2800" cap="none" dirty="0" smtClean="0">
                <a:latin typeface="Calibri" pitchFamily="34" charset="0"/>
              </a:rPr>
              <a:t>(lipidose). 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smtClean="0">
                <a:latin typeface="Calibri" pitchFamily="34" charset="0"/>
              </a:rPr>
              <a:t>Souvent </a:t>
            </a:r>
            <a:r>
              <a:rPr lang="fr-FR" sz="2800" cap="none" smtClean="0">
                <a:latin typeface="Calibri" pitchFamily="34" charset="0"/>
              </a:rPr>
              <a:t>splénomégalie </a:t>
            </a:r>
            <a:r>
              <a:rPr lang="fr-FR" sz="2800" cap="none" dirty="0" smtClean="0">
                <a:latin typeface="Calibri" pitchFamily="34" charset="0"/>
              </a:rPr>
              <a:t>associée à une hépatomégalie et à un retard psychique;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itchFamily="34" charset="0"/>
              </a:rPr>
              <a:t>Souvent la notion de splénomégalie familiale.</a:t>
            </a:r>
          </a:p>
          <a:p>
            <a:pPr>
              <a:buFont typeface="Wingdings" pitchFamily="2" charset="2"/>
              <a:buChar char="Ø"/>
            </a:pPr>
            <a:r>
              <a:rPr lang="fr-FR" sz="2800" cap="none" dirty="0" smtClean="0">
                <a:latin typeface="Calibri" pitchFamily="34" charset="0"/>
              </a:rPr>
              <a:t>Diagnostic repose sur le </a:t>
            </a:r>
            <a:r>
              <a:rPr lang="fr-FR" sz="2800" cap="none" dirty="0" err="1" smtClean="0">
                <a:latin typeface="Calibri" pitchFamily="34" charset="0"/>
              </a:rPr>
              <a:t>médullogramme</a:t>
            </a:r>
            <a:r>
              <a:rPr lang="fr-FR" sz="2800" cap="none" dirty="0" smtClean="0">
                <a:latin typeface="Calibri" pitchFamily="34" charset="0"/>
              </a:rPr>
              <a:t> et la ponction splénique qui permettront de mettre en évidence les cellules de gaucher :  de surcharge.</a:t>
            </a:r>
          </a:p>
          <a:p>
            <a:pPr marL="0" indent="0">
              <a:buNone/>
            </a:pPr>
            <a:endParaRPr lang="fr-FR" sz="2800" cap="none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3200" b="1" cap="none" dirty="0" smtClean="0">
                <a:solidFill>
                  <a:srgbClr val="FF0000"/>
                </a:solidFill>
                <a:latin typeface="Calibri" pitchFamily="34" charset="0"/>
              </a:rPr>
              <a:t>SPLÉNOMÉGALIES IDIOPATHIQUES </a:t>
            </a:r>
            <a:r>
              <a:rPr lang="fr-FR" sz="2600" b="1" cap="none" dirty="0" smtClean="0">
                <a:latin typeface="Calibri" pitchFamily="34" charset="0"/>
              </a:rPr>
              <a:t>méditerranéenne :</a:t>
            </a:r>
          </a:p>
          <a:p>
            <a:pPr>
              <a:buFont typeface="Wingdings" pitchFamily="2" charset="2"/>
              <a:buChar char="Ø"/>
            </a:pPr>
            <a:r>
              <a:rPr lang="fr-FR" sz="2600" cap="none" dirty="0" smtClean="0">
                <a:latin typeface="Calibri" pitchFamily="34" charset="0"/>
              </a:rPr>
              <a:t>Diagnostic d’</a:t>
            </a:r>
            <a:r>
              <a:rPr lang="fr-FR" sz="2600" dirty="0">
                <a:latin typeface="Calibri" pitchFamily="34" charset="0"/>
              </a:rPr>
              <a:t>é</a:t>
            </a:r>
            <a:r>
              <a:rPr lang="fr-FR" sz="2600" cap="none" dirty="0" smtClean="0">
                <a:latin typeface="Calibri" pitchFamily="34" charset="0"/>
              </a:rPr>
              <a:t>limination = toutes les investigations cliniques et biologiques  négatives </a:t>
            </a:r>
          </a:p>
          <a:p>
            <a:pPr>
              <a:buFont typeface="Wingdings" pitchFamily="2" charset="2"/>
              <a:buChar char="Ø"/>
            </a:pPr>
            <a:r>
              <a:rPr lang="fr-FR" sz="2600" cap="none" dirty="0">
                <a:latin typeface="Calibri" pitchFamily="34" charset="0"/>
              </a:rPr>
              <a:t>L</a:t>
            </a:r>
            <a:r>
              <a:rPr lang="fr-FR" sz="2600" cap="none" dirty="0" smtClean="0">
                <a:latin typeface="Calibri" pitchFamily="34" charset="0"/>
              </a:rPr>
              <a:t>a splénomégalie est apparemment sans cause </a:t>
            </a:r>
          </a:p>
          <a:p>
            <a:pPr>
              <a:buFont typeface="Wingdings" pitchFamily="2" charset="2"/>
              <a:buChar char="Ø"/>
            </a:pPr>
            <a:r>
              <a:rPr lang="fr-FR" sz="2600" cap="none" dirty="0">
                <a:latin typeface="Calibri" pitchFamily="34" charset="0"/>
              </a:rPr>
              <a:t>F</a:t>
            </a:r>
            <a:r>
              <a:rPr lang="fr-FR" sz="2600" cap="none" dirty="0" smtClean="0">
                <a:latin typeface="Calibri" pitchFamily="34" charset="0"/>
              </a:rPr>
              <a:t>réquentes dans le bassin méditerranéen et en </a:t>
            </a:r>
            <a:r>
              <a:rPr lang="fr-FR" sz="2600" cap="none" dirty="0" smtClean="0">
                <a:latin typeface="Calibri" pitchFamily="34" charset="0"/>
              </a:rPr>
              <a:t>Afrique </a:t>
            </a:r>
            <a:r>
              <a:rPr lang="fr-FR" sz="2600" cap="none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4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19" y="404664"/>
            <a:ext cx="6123951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100" b="1" dirty="0"/>
              <a:t>Normalement</a:t>
            </a:r>
            <a:r>
              <a:rPr lang="fr-FR" sz="31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cap="none" dirty="0" smtClean="0"/>
              <a:t>La rate pèse </a:t>
            </a:r>
            <a:r>
              <a:rPr lang="fr-FR" cap="none" dirty="0" smtClean="0">
                <a:solidFill>
                  <a:srgbClr val="FF0000"/>
                </a:solidFill>
              </a:rPr>
              <a:t>de 150 à 200g</a:t>
            </a:r>
            <a:r>
              <a:rPr lang="fr-FR" cap="none" dirty="0" smtClean="0"/>
              <a:t>.</a:t>
            </a:r>
            <a:endParaRPr lang="fr-FR" cap="none" dirty="0"/>
          </a:p>
          <a:p>
            <a:pPr>
              <a:buFont typeface="Wingdings" pitchFamily="2" charset="2"/>
              <a:buChar char="Ø"/>
            </a:pPr>
            <a:r>
              <a:rPr lang="fr-FR" cap="none" dirty="0" smtClean="0"/>
              <a:t> Elle ne déborde pas le rebord costal gauche; sauf chez le nourrisson et le jeune enfant ou le pôle inférieur peut être palpé lors de l'inspiration profonde. </a:t>
            </a:r>
            <a:endParaRPr lang="fr-FR" cap="none" dirty="0"/>
          </a:p>
          <a:p>
            <a:pPr>
              <a:buFont typeface="Wingdings" pitchFamily="2" charset="2"/>
              <a:buChar char="Ø"/>
            </a:pPr>
            <a:r>
              <a:rPr lang="fr-FR" cap="none" dirty="0" smtClean="0"/>
              <a:t> La rate a la </a:t>
            </a:r>
            <a:r>
              <a:rPr lang="fr-FR" cap="none" dirty="0" smtClean="0">
                <a:solidFill>
                  <a:srgbClr val="FF0000"/>
                </a:solidFill>
              </a:rPr>
              <a:t>forme d'un tétraèdre </a:t>
            </a:r>
            <a:r>
              <a:rPr lang="fr-FR" cap="none" dirty="0" smtClean="0"/>
              <a:t>à grand axe oblique en bas, en avant et </a:t>
            </a:r>
            <a:r>
              <a:rPr lang="fr-FR" cap="none" dirty="0" smtClean="0"/>
              <a:t>en </a:t>
            </a:r>
            <a:r>
              <a:rPr lang="fr-FR" cap="none" dirty="0" smtClean="0"/>
              <a:t>dehors </a:t>
            </a:r>
          </a:p>
          <a:p>
            <a:pPr marL="0" indent="0">
              <a:buNone/>
            </a:pPr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smtClean="0"/>
              <a:t>- la </a:t>
            </a:r>
            <a:r>
              <a:rPr lang="fr-FR" cap="none" dirty="0" smtClean="0">
                <a:solidFill>
                  <a:srgbClr val="FF0000"/>
                </a:solidFill>
              </a:rPr>
              <a:t>face postéro-externe convexe </a:t>
            </a:r>
            <a:r>
              <a:rPr lang="fr-FR" cap="none" dirty="0" smtClean="0"/>
              <a:t>(diaphragmatique) </a:t>
            </a:r>
          </a:p>
          <a:p>
            <a:pPr marL="0" indent="0">
              <a:buNone/>
            </a:pPr>
            <a:endParaRPr lang="fr-FR" cap="none" dirty="0" smtClean="0"/>
          </a:p>
          <a:p>
            <a:pPr marL="0" indent="0">
              <a:buNone/>
            </a:pPr>
            <a:r>
              <a:rPr lang="fr-FR" cap="none" dirty="0" smtClean="0"/>
              <a:t> - la </a:t>
            </a:r>
            <a:r>
              <a:rPr lang="fr-FR" cap="none" dirty="0" smtClean="0">
                <a:solidFill>
                  <a:srgbClr val="FF0000"/>
                </a:solidFill>
              </a:rPr>
              <a:t>face antéro-interne concave </a:t>
            </a:r>
            <a:r>
              <a:rPr lang="fr-FR" cap="none" dirty="0" smtClean="0"/>
              <a:t>(gastrique) sont </a:t>
            </a:r>
            <a:r>
              <a:rPr lang="fr-FR" u="sng" cap="none" dirty="0" smtClean="0"/>
              <a:t>séparées</a:t>
            </a:r>
            <a:r>
              <a:rPr lang="fr-FR" cap="none" dirty="0" smtClean="0"/>
              <a:t> par le </a:t>
            </a:r>
            <a:r>
              <a:rPr lang="fr-FR" cap="none" dirty="0" smtClean="0">
                <a:solidFill>
                  <a:srgbClr val="FF0000"/>
                </a:solidFill>
              </a:rPr>
              <a:t>bord antérieur ou bord crénelé </a:t>
            </a:r>
            <a:r>
              <a:rPr lang="fr-FR" cap="none" dirty="0" smtClean="0"/>
              <a:t>qui présente des incisures caractéristiques.</a:t>
            </a:r>
            <a:endParaRPr lang="fr-FR" cap="none" dirty="0"/>
          </a:p>
        </p:txBody>
      </p:sp>
      <p:pic>
        <p:nvPicPr>
          <p:cNvPr id="4" name="Picture 4" descr="http://docs.sketchup.engineeringtoolbox.com/components/117/tetrahed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95" y="404665"/>
            <a:ext cx="21569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a/a2/Gray1188.png/180px-Gray11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88843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3204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5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2103</Words>
  <Application>Microsoft Office PowerPoint</Application>
  <PresentationFormat>Affichage à l'écran (4:3)</PresentationFormat>
  <Paragraphs>237</Paragraphs>
  <Slides>43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 SPLÉNOMÉGALIES  Dr TALEB 2025</vt:lpstr>
      <vt:lpstr>RAPPEL ANATOMIQUE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1-Fonctions  hématopoïétique: </vt:lpstr>
      <vt:lpstr>2-Fonction de défense:</vt:lpstr>
      <vt:lpstr>3-Fonction hémolytique:</vt:lpstr>
      <vt:lpstr>4-Fonction hémodynamique:</vt:lpstr>
      <vt:lpstr>PHYSIOPATHOLOGIE</vt:lpstr>
      <vt:lpstr>PLUSIEURS MÉCANISMES :</vt:lpstr>
      <vt:lpstr>Présentation PowerPoint</vt:lpstr>
      <vt:lpstr>ETUDE SEMIOLOGIQUE</vt:lpstr>
      <vt:lpstr>Circonstances de découverte:</vt:lpstr>
      <vt:lpstr>Présentation PowerPoint</vt:lpstr>
      <vt:lpstr>1) inspection:</vt:lpstr>
      <vt:lpstr>2) La percussion:</vt:lpstr>
      <vt:lpstr>3) La palpation: </vt:lpstr>
      <vt:lpstr>Présentation PowerPoint</vt:lpstr>
      <vt:lpstr>Présentation PowerPoint</vt:lpstr>
      <vt:lpstr>Présentation PowerPoint</vt:lpstr>
      <vt:lpstr>Présentation PowerPoint</vt:lpstr>
      <vt:lpstr>Classification de l‘OMS: apprécie le volume de la rate</vt:lpstr>
      <vt:lpstr>Présentation PowerPoint</vt:lpstr>
      <vt:lpstr>Présentation PowerPoint</vt:lpstr>
      <vt:lpstr>LES EXAMENS COMPLÉMENTAIRES</vt:lpstr>
      <vt:lpstr>Echographie                          scanner </vt:lpstr>
      <vt:lpstr>Diagnostic différentiel</vt:lpstr>
      <vt:lpstr>ENQUÊTE ÉTIOLOGIQUE</vt:lpstr>
      <vt:lpstr>CAUSES DES SPLÉNOMÉGALIES</vt:lpstr>
      <vt:lpstr> Les splénomégalies infectieuses (fébriles): </vt:lpstr>
      <vt:lpstr>Présentation PowerPoint</vt:lpstr>
      <vt:lpstr>LES SPLENOMEGALIES DES  HÉMOPATHIES</vt:lpstr>
      <vt:lpstr>Présentation PowerPoint</vt:lpstr>
      <vt:lpstr> LES SPLENOMEGALIES HÉMOLYTIQUES : </vt:lpstr>
      <vt:lpstr>LES SPLÉNOMÉGALIES CONGESTIVES : </vt:lpstr>
      <vt:lpstr>LES SPLÉNOMÉGALIES DE SURCHARGE :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Client</dc:creator>
  <cp:lastModifiedBy>PICOS</cp:lastModifiedBy>
  <cp:revision>116</cp:revision>
  <dcterms:created xsi:type="dcterms:W3CDTF">2013-04-29T21:03:14Z</dcterms:created>
  <dcterms:modified xsi:type="dcterms:W3CDTF">2025-04-21T17:34:06Z</dcterms:modified>
</cp:coreProperties>
</file>