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slideshow.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479" r:id="rId2"/>
    <p:sldId id="502" r:id="rId3"/>
    <p:sldId id="504" r:id="rId4"/>
    <p:sldId id="516" r:id="rId5"/>
    <p:sldId id="505" r:id="rId6"/>
    <p:sldId id="507" r:id="rId7"/>
    <p:sldId id="509" r:id="rId8"/>
    <p:sldId id="512" r:id="rId9"/>
    <p:sldId id="511" r:id="rId10"/>
    <p:sldId id="508" r:id="rId11"/>
    <p:sldId id="300" r:id="rId12"/>
    <p:sldId id="334" r:id="rId13"/>
    <p:sldId id="527" r:id="rId14"/>
    <p:sldId id="528" r:id="rId15"/>
    <p:sldId id="531" r:id="rId16"/>
    <p:sldId id="540" r:id="rId17"/>
    <p:sldId id="533" r:id="rId18"/>
    <p:sldId id="335" r:id="rId19"/>
    <p:sldId id="539" r:id="rId20"/>
    <p:sldId id="336" r:id="rId21"/>
    <p:sldId id="547" r:id="rId22"/>
    <p:sldId id="542" r:id="rId23"/>
    <p:sldId id="548" r:id="rId24"/>
    <p:sldId id="543" r:id="rId25"/>
    <p:sldId id="303" r:id="rId26"/>
    <p:sldId id="304" r:id="rId27"/>
    <p:sldId id="305" r:id="rId28"/>
    <p:sldId id="307" r:id="rId29"/>
    <p:sldId id="308" r:id="rId30"/>
    <p:sldId id="309" r:id="rId31"/>
    <p:sldId id="310" r:id="rId32"/>
    <p:sldId id="311" r:id="rId33"/>
    <p:sldId id="544" r:id="rId34"/>
    <p:sldId id="312" r:id="rId35"/>
    <p:sldId id="313" r:id="rId36"/>
    <p:sldId id="314" r:id="rId37"/>
    <p:sldId id="545" r:id="rId38"/>
    <p:sldId id="549" r:id="rId39"/>
    <p:sldId id="550" r:id="rId40"/>
    <p:sldId id="568" r:id="rId41"/>
    <p:sldId id="315" r:id="rId42"/>
    <p:sldId id="551" r:id="rId43"/>
    <p:sldId id="354" r:id="rId44"/>
    <p:sldId id="355" r:id="rId45"/>
    <p:sldId id="356" r:id="rId46"/>
    <p:sldId id="357" r:id="rId47"/>
    <p:sldId id="358" r:id="rId48"/>
    <p:sldId id="359" r:id="rId49"/>
    <p:sldId id="360" r:id="rId50"/>
    <p:sldId id="361" r:id="rId51"/>
    <p:sldId id="421" r:id="rId52"/>
    <p:sldId id="368" r:id="rId53"/>
    <p:sldId id="561" r:id="rId54"/>
    <p:sldId id="562" r:id="rId55"/>
    <p:sldId id="563" r:id="rId56"/>
    <p:sldId id="564" r:id="rId57"/>
    <p:sldId id="565" r:id="rId58"/>
    <p:sldId id="646" r:id="rId59"/>
    <p:sldId id="338" r:id="rId60"/>
    <p:sldId id="339" r:id="rId61"/>
    <p:sldId id="341" r:id="rId62"/>
    <p:sldId id="342" r:id="rId63"/>
    <p:sldId id="343" r:id="rId64"/>
    <p:sldId id="344" r:id="rId65"/>
    <p:sldId id="329" r:id="rId66"/>
    <p:sldId id="372" r:id="rId67"/>
    <p:sldId id="330" r:id="rId68"/>
    <p:sldId id="331" r:id="rId69"/>
    <p:sldId id="393" r:id="rId70"/>
    <p:sldId id="552" r:id="rId71"/>
    <p:sldId id="394" r:id="rId72"/>
    <p:sldId id="398" r:id="rId73"/>
    <p:sldId id="400" r:id="rId74"/>
    <p:sldId id="423" r:id="rId75"/>
    <p:sldId id="427" r:id="rId76"/>
    <p:sldId id="428" r:id="rId77"/>
    <p:sldId id="431" r:id="rId78"/>
    <p:sldId id="432" r:id="rId79"/>
    <p:sldId id="433" r:id="rId80"/>
    <p:sldId id="434" r:id="rId81"/>
    <p:sldId id="435" r:id="rId82"/>
    <p:sldId id="436" r:id="rId83"/>
    <p:sldId id="437" r:id="rId84"/>
    <p:sldId id="438" r:id="rId85"/>
    <p:sldId id="442" r:id="rId86"/>
    <p:sldId id="447" r:id="rId87"/>
    <p:sldId id="457" r:id="rId88"/>
    <p:sldId id="478" r:id="rId89"/>
    <p:sldId id="461" r:id="rId90"/>
    <p:sldId id="462" r:id="rId91"/>
    <p:sldId id="463" r:id="rId92"/>
    <p:sldId id="464" r:id="rId93"/>
    <p:sldId id="465" r:id="rId94"/>
    <p:sldId id="467" r:id="rId95"/>
    <p:sldId id="469" r:id="rId96"/>
    <p:sldId id="470" r:id="rId97"/>
    <p:sldId id="471" r:id="rId98"/>
    <p:sldId id="647" r:id="rId99"/>
    <p:sldId id="611" r:id="rId100"/>
    <p:sldId id="567" r:id="rId101"/>
    <p:sldId id="560" r:id="rId102"/>
    <p:sldId id="644" r:id="rId103"/>
    <p:sldId id="645" r:id="rId104"/>
    <p:sldId id="618" r:id="rId105"/>
    <p:sldId id="621" r:id="rId106"/>
    <p:sldId id="623" r:id="rId107"/>
    <p:sldId id="626" r:id="rId108"/>
    <p:sldId id="627" r:id="rId109"/>
    <p:sldId id="613" r:id="rId110"/>
    <p:sldId id="578" r:id="rId111"/>
    <p:sldId id="579" r:id="rId112"/>
    <p:sldId id="556" r:id="rId113"/>
    <p:sldId id="580" r:id="rId114"/>
    <p:sldId id="581" r:id="rId115"/>
    <p:sldId id="582" r:id="rId116"/>
    <p:sldId id="584" r:id="rId11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0AAD5E-534F-45EE-82E4-F316BE774200}" type="datetimeFigureOut">
              <a:rPr lang="fr-FR" smtClean="0"/>
              <a:pPr/>
              <a:t>13/01/2025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6626F5-27E7-415C-8BFB-D84F0C4C4F1E}" type="slidenum">
              <a:rPr lang="fr-FR" smtClean="0"/>
              <a:pPr/>
              <a:t>‹N°›</a:t>
            </a:fld>
            <a:endParaRPr lang="fr-FR"/>
          </a:p>
        </p:txBody>
      </p:sp>
    </p:spTree>
    <p:extLst>
      <p:ext uri="{BB962C8B-B14F-4D97-AF65-F5344CB8AC3E}">
        <p14:creationId xmlns="" xmlns:p14="http://schemas.microsoft.com/office/powerpoint/2010/main" val="184233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13/01/2025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13/01/2025</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4348" y="2428868"/>
            <a:ext cx="7772400" cy="1470025"/>
          </a:xfrm>
        </p:spPr>
        <p:txBody>
          <a:bodyPr>
            <a:normAutofit/>
          </a:bodyPr>
          <a:lstStyle/>
          <a:p>
            <a:r>
              <a:rPr lang="fr-FR" dirty="0" smtClean="0"/>
              <a:t>Sémiologie vasculaire</a:t>
            </a:r>
            <a:br>
              <a:rPr lang="fr-FR" dirty="0" smtClean="0"/>
            </a:br>
            <a:r>
              <a:rPr lang="fr-FR" dirty="0" smtClean="0"/>
              <a:t>Mise au point</a:t>
            </a:r>
            <a:endParaRPr lang="fr-FR" sz="2400" dirty="0"/>
          </a:p>
        </p:txBody>
      </p:sp>
      <p:sp>
        <p:nvSpPr>
          <p:cNvPr id="3" name="Sous-titre 2"/>
          <p:cNvSpPr>
            <a:spLocks noGrp="1"/>
          </p:cNvSpPr>
          <p:nvPr>
            <p:ph type="subTitle" idx="1"/>
          </p:nvPr>
        </p:nvSpPr>
        <p:spPr>
          <a:xfrm>
            <a:off x="2428860" y="4500570"/>
            <a:ext cx="6400800" cy="757246"/>
          </a:xfrm>
        </p:spPr>
        <p:txBody>
          <a:bodyPr/>
          <a:lstStyle/>
          <a:p>
            <a:pPr algn="r"/>
            <a:r>
              <a:rPr lang="fr-FR" dirty="0" smtClean="0"/>
              <a:t>Pr Djamila SI AHMED</a:t>
            </a:r>
          </a:p>
        </p:txBody>
      </p:sp>
      <p:sp>
        <p:nvSpPr>
          <p:cNvPr id="4" name="ZoneTexte 3"/>
          <p:cNvSpPr txBox="1"/>
          <p:nvPr/>
        </p:nvSpPr>
        <p:spPr>
          <a:xfrm>
            <a:off x="642910" y="428604"/>
            <a:ext cx="2872005" cy="923330"/>
          </a:xfrm>
          <a:prstGeom prst="rect">
            <a:avLst/>
          </a:prstGeom>
          <a:noFill/>
        </p:spPr>
        <p:txBody>
          <a:bodyPr wrap="none" rtlCol="0">
            <a:spAutoFit/>
          </a:bodyPr>
          <a:lstStyle/>
          <a:p>
            <a:r>
              <a:rPr lang="fr-FR" dirty="0" smtClean="0"/>
              <a:t>CHU Mustapha</a:t>
            </a:r>
          </a:p>
          <a:p>
            <a:r>
              <a:rPr lang="fr-FR" dirty="0" smtClean="0"/>
              <a:t>Service de Médecine interne</a:t>
            </a:r>
          </a:p>
          <a:p>
            <a:r>
              <a:rPr lang="fr-FR" dirty="0" smtClean="0"/>
              <a:t>Pr Bouali, Chef de service</a:t>
            </a:r>
            <a:endParaRPr lang="fr-FR" dirty="0"/>
          </a:p>
        </p:txBody>
      </p:sp>
      <p:sp>
        <p:nvSpPr>
          <p:cNvPr id="5" name="ZoneTexte 4"/>
          <p:cNvSpPr txBox="1"/>
          <p:nvPr/>
        </p:nvSpPr>
        <p:spPr>
          <a:xfrm>
            <a:off x="5572132" y="571480"/>
            <a:ext cx="2878801" cy="923330"/>
          </a:xfrm>
          <a:prstGeom prst="rect">
            <a:avLst/>
          </a:prstGeom>
          <a:noFill/>
        </p:spPr>
        <p:txBody>
          <a:bodyPr wrap="none" rtlCol="0">
            <a:spAutoFit/>
          </a:bodyPr>
          <a:lstStyle/>
          <a:p>
            <a:r>
              <a:rPr lang="fr-FR" dirty="0" smtClean="0"/>
              <a:t>Enseignement de sémiologie</a:t>
            </a:r>
          </a:p>
          <a:p>
            <a:r>
              <a:rPr lang="fr-FR" dirty="0" smtClean="0"/>
              <a:t>Etudiants de 3</a:t>
            </a:r>
            <a:r>
              <a:rPr lang="fr-FR" baseline="30000" dirty="0" smtClean="0"/>
              <a:t>ème</a:t>
            </a:r>
            <a:r>
              <a:rPr lang="fr-FR" dirty="0" smtClean="0"/>
              <a:t> année</a:t>
            </a:r>
          </a:p>
          <a:p>
            <a:pPr algn="ctr"/>
            <a:r>
              <a:rPr lang="fr-FR" dirty="0" smtClean="0"/>
              <a:t>UE1</a:t>
            </a:r>
          </a:p>
        </p:txBody>
      </p:sp>
      <p:sp>
        <p:nvSpPr>
          <p:cNvPr id="6" name="ZoneTexte 5"/>
          <p:cNvSpPr txBox="1"/>
          <p:nvPr/>
        </p:nvSpPr>
        <p:spPr>
          <a:xfrm>
            <a:off x="4429124" y="6143644"/>
            <a:ext cx="1191352" cy="369332"/>
          </a:xfrm>
          <a:prstGeom prst="rect">
            <a:avLst/>
          </a:prstGeom>
          <a:noFill/>
        </p:spPr>
        <p:txBody>
          <a:bodyPr wrap="none" rtlCol="0">
            <a:spAutoFit/>
          </a:bodyPr>
          <a:lstStyle/>
          <a:p>
            <a:r>
              <a:rPr lang="fr-FR" dirty="0" smtClean="0"/>
              <a:t>2024-2025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Les ATCD, le mode de vie, les facteurs de risque…</a:t>
            </a:r>
            <a:endParaRPr lang="fr-FR" dirty="0"/>
          </a:p>
        </p:txBody>
      </p:sp>
      <p:sp>
        <p:nvSpPr>
          <p:cNvPr id="3" name="Espace réservé du contenu 2"/>
          <p:cNvSpPr>
            <a:spLocks noGrp="1"/>
          </p:cNvSpPr>
          <p:nvPr>
            <p:ph idx="1"/>
          </p:nvPr>
        </p:nvSpPr>
        <p:spPr/>
        <p:txBody>
          <a:bodyPr>
            <a:normAutofit fontScale="77500" lnSpcReduction="20000"/>
          </a:bodyPr>
          <a:lstStyle/>
          <a:p>
            <a:endParaRPr lang="fr-FR" dirty="0" smtClean="0"/>
          </a:p>
          <a:p>
            <a:r>
              <a:rPr lang="fr-FR" dirty="0" smtClean="0"/>
              <a:t>Antécédents familiaux </a:t>
            </a:r>
            <a:r>
              <a:rPr lang="fr-FR" dirty="0"/>
              <a:t>et </a:t>
            </a:r>
            <a:r>
              <a:rPr lang="fr-FR" dirty="0" smtClean="0"/>
              <a:t>personnels / mode vie</a:t>
            </a:r>
          </a:p>
          <a:p>
            <a:pPr lvl="1"/>
            <a:r>
              <a:rPr lang="fr-FR" dirty="0" smtClean="0"/>
              <a:t>l'obésité ; HTA</a:t>
            </a:r>
          </a:p>
          <a:p>
            <a:pPr lvl="1"/>
            <a:r>
              <a:rPr lang="fr-FR" dirty="0" smtClean="0"/>
              <a:t>l'inactivité physique</a:t>
            </a:r>
          </a:p>
          <a:p>
            <a:pPr lvl="1"/>
            <a:r>
              <a:rPr lang="fr-FR" dirty="0" smtClean="0"/>
              <a:t>le diabète de type 2</a:t>
            </a:r>
          </a:p>
          <a:p>
            <a:pPr lvl="1"/>
            <a:r>
              <a:rPr lang="fr-FR" dirty="0" smtClean="0"/>
              <a:t>une trop grande consommation de sel ;</a:t>
            </a:r>
          </a:p>
          <a:p>
            <a:pPr lvl="1"/>
            <a:r>
              <a:rPr lang="fr-FR" dirty="0" smtClean="0"/>
              <a:t>le stress ;</a:t>
            </a:r>
          </a:p>
          <a:p>
            <a:pPr lvl="1"/>
            <a:r>
              <a:rPr lang="fr-FR" dirty="0" smtClean="0"/>
              <a:t>certains médicaments : estrogènes, vasoconstricteurs nasaux , anti-inflammatoires non stéroïdiens (aspirine, ibuprofène , </a:t>
            </a:r>
            <a:r>
              <a:rPr lang="fr-FR" dirty="0" err="1" smtClean="0"/>
              <a:t>kétoprofène</a:t>
            </a:r>
            <a:r>
              <a:rPr lang="fr-FR" dirty="0" smtClean="0"/>
              <a:t>, etc.), glucocorticoïdes (cortisone, </a:t>
            </a:r>
            <a:r>
              <a:rPr lang="fr-FR" dirty="0" err="1" smtClean="0"/>
              <a:t>dexaméthasone</a:t>
            </a:r>
            <a:r>
              <a:rPr lang="fr-FR" dirty="0" smtClean="0"/>
              <a:t>, etc.), alcool, réglisse et boissons anisées, etc.</a:t>
            </a:r>
          </a:p>
          <a:p>
            <a:pPr lvl="1"/>
            <a:r>
              <a:rPr lang="fr-FR" dirty="0" smtClean="0"/>
              <a:t>tabagisme (paquets-années)</a:t>
            </a:r>
          </a:p>
          <a:p>
            <a:pPr lvl="1"/>
            <a:endParaRPr lang="fr-FR" dirty="0" smtClean="0"/>
          </a:p>
          <a:p>
            <a:endParaRPr lang="fr-FR" b="1" dirty="0"/>
          </a:p>
        </p:txBody>
      </p:sp>
      <p:sp>
        <p:nvSpPr>
          <p:cNvPr id="4" name="Espace réservé du contenu 3"/>
          <p:cNvSpPr>
            <a:spLocks noGrp="1"/>
          </p:cNvSpPr>
          <p:nvPr>
            <p:ph sz="half" idx="4294967295"/>
          </p:nvPr>
        </p:nvSpPr>
        <p:spPr>
          <a:xfrm>
            <a:off x="5105400" y="1600200"/>
            <a:ext cx="4038600" cy="4525963"/>
          </a:xfrm>
        </p:spPr>
        <p:txBody>
          <a:bodyPr>
            <a:normAutofit/>
          </a:bodyPr>
          <a:lstStyle/>
          <a:p>
            <a:pPr>
              <a:buNone/>
            </a:pPr>
            <a:endParaRPr lang="fr-FR" b="1" dirty="0" smtClean="0"/>
          </a:p>
          <a:p>
            <a:endParaRPr lang="fr-FR" dirty="0" smtClean="0"/>
          </a:p>
          <a:p>
            <a:pPr>
              <a:buNone/>
            </a:pPr>
            <a:endParaRPr lang="fr-FR" dirty="0" smtClean="0"/>
          </a:p>
          <a:p>
            <a:endParaRPr lang="fr-FR"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71472" y="2500306"/>
            <a:ext cx="8229600" cy="1143000"/>
          </a:xfrm>
        </p:spPr>
        <p:style>
          <a:lnRef idx="1">
            <a:schemeClr val="accent1"/>
          </a:lnRef>
          <a:fillRef idx="2">
            <a:schemeClr val="accent1"/>
          </a:fillRef>
          <a:effectRef idx="1">
            <a:schemeClr val="accent1"/>
          </a:effectRef>
          <a:fontRef idx="minor">
            <a:schemeClr val="dk1"/>
          </a:fontRef>
        </p:style>
        <p:txBody>
          <a:bodyPr/>
          <a:lstStyle/>
          <a:p>
            <a:r>
              <a:rPr lang="fr-FR" dirty="0" smtClean="0"/>
              <a:t>Thrombose veineuse profonde</a:t>
            </a:r>
            <a:endParaRPr lang="fr-FR"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r>
              <a:rPr lang="fr-FR" dirty="0" smtClean="0"/>
              <a:t>Obstruction plus ou moins complète d’une veine profonde par un thrombus constitué in situ, le plus souvent </a:t>
            </a:r>
            <a:r>
              <a:rPr lang="fr-FR" dirty="0" err="1" smtClean="0"/>
              <a:t>cruorique</a:t>
            </a:r>
            <a:r>
              <a:rPr lang="fr-FR" dirty="0" smtClean="0"/>
              <a:t>.</a:t>
            </a:r>
          </a:p>
          <a:p>
            <a:endParaRPr lang="fr-FR" dirty="0" smtClean="0"/>
          </a:p>
          <a:p>
            <a:r>
              <a:rPr lang="fr-FR" dirty="0" smtClean="0"/>
              <a:t>L’évolution à court terme peut se faire vers l’embolie pulmonaire (EP) qui en fixe le pronostic vital immédiat, et à long terme vers le syndrome veineux post thrombotique.</a:t>
            </a:r>
            <a:br>
              <a:rPr lang="fr-FR" dirty="0" smtClean="0"/>
            </a:br>
            <a:endParaRPr lang="fr-FR" dirty="0" smtClean="0"/>
          </a:p>
          <a:p>
            <a:endParaRPr lang="fr-FR" dirty="0"/>
          </a:p>
        </p:txBody>
      </p:sp>
      <p:sp>
        <p:nvSpPr>
          <p:cNvPr id="4" name="ZoneTexte 3"/>
          <p:cNvSpPr txBox="1"/>
          <p:nvPr/>
        </p:nvSpPr>
        <p:spPr>
          <a:xfrm>
            <a:off x="214282" y="5715016"/>
            <a:ext cx="8706807"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concept de </a:t>
            </a:r>
            <a:r>
              <a:rPr lang="fr-FR" sz="2800" dirty="0" smtClean="0">
                <a:solidFill>
                  <a:srgbClr val="FF0000"/>
                </a:solidFill>
              </a:rPr>
              <a:t>maladie </a:t>
            </a:r>
            <a:r>
              <a:rPr lang="fr-FR" sz="2800" dirty="0" err="1" smtClean="0">
                <a:solidFill>
                  <a:srgbClr val="FF0000"/>
                </a:solidFill>
              </a:rPr>
              <a:t>thrombo-embolique</a:t>
            </a:r>
            <a:r>
              <a:rPr lang="fr-FR" sz="2800" dirty="0" smtClean="0">
                <a:solidFill>
                  <a:srgbClr val="FF0000"/>
                </a:solidFill>
              </a:rPr>
              <a:t> veineuse (MTEV).</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Diagnostic positif</a:t>
            </a:r>
            <a:endParaRPr lang="fr-FR" dirty="0"/>
          </a:p>
        </p:txBody>
      </p:sp>
      <p:sp>
        <p:nvSpPr>
          <p:cNvPr id="3" name="Espace réservé du contenu 2"/>
          <p:cNvSpPr>
            <a:spLocks noGrp="1"/>
          </p:cNvSpPr>
          <p:nvPr>
            <p:ph idx="1"/>
          </p:nvPr>
        </p:nvSpPr>
        <p:spPr/>
        <p:txBody>
          <a:bodyPr/>
          <a:lstStyle/>
          <a:p>
            <a:r>
              <a:rPr lang="fr-FR" dirty="0" smtClean="0"/>
              <a:t>Repose sur</a:t>
            </a:r>
          </a:p>
          <a:p>
            <a:pPr lvl="1"/>
            <a:r>
              <a:rPr lang="fr-FR" dirty="0" smtClean="0">
                <a:solidFill>
                  <a:schemeClr val="tx2"/>
                </a:solidFill>
              </a:rPr>
              <a:t>Situer le contexte de survenue</a:t>
            </a:r>
          </a:p>
          <a:p>
            <a:pPr lvl="2"/>
            <a:r>
              <a:rPr lang="fr-FR" dirty="0" smtClean="0"/>
              <a:t>Recherche de facteurs de risque </a:t>
            </a:r>
          </a:p>
          <a:p>
            <a:pPr lvl="3"/>
            <a:r>
              <a:rPr lang="fr-FR" dirty="0" smtClean="0"/>
              <a:t>Temporaires: immobilisation plâtrée, alitement (toute affection médicale aigue; AVC, IDM,…………), un accouchement, prise de contraception hormonal, voyage &gt; 6h, chirurgie orthopédique (PTH, PTG,….) ….</a:t>
            </a:r>
          </a:p>
          <a:p>
            <a:pPr lvl="3"/>
            <a:endParaRPr lang="fr-FR" dirty="0" smtClean="0"/>
          </a:p>
          <a:p>
            <a:pPr lvl="3"/>
            <a:r>
              <a:rPr lang="fr-FR" dirty="0" smtClean="0"/>
              <a:t>Permanents; présence d’un cancer ou d’un ATCD de cancer, présence d’anomalie de la coagulation , ….</a:t>
            </a:r>
          </a:p>
          <a:p>
            <a:pPr lvl="3">
              <a:buNone/>
            </a:pPr>
            <a:endParaRPr lang="fr-FR"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Signes cliniques : la douleur</a:t>
            </a:r>
            <a:endParaRPr lang="fr-FR" dirty="0"/>
          </a:p>
        </p:txBody>
      </p:sp>
      <p:sp>
        <p:nvSpPr>
          <p:cNvPr id="3" name="Espace réservé du contenu 2"/>
          <p:cNvSpPr>
            <a:spLocks noGrp="1"/>
          </p:cNvSpPr>
          <p:nvPr>
            <p:ph sz="half" idx="1"/>
          </p:nvPr>
        </p:nvSpPr>
        <p:spPr/>
        <p:txBody>
          <a:bodyPr>
            <a:normAutofit fontScale="85000" lnSpcReduction="10000"/>
          </a:bodyPr>
          <a:lstStyle/>
          <a:p>
            <a:r>
              <a:rPr lang="fr-FR" dirty="0" smtClean="0">
                <a:cs typeface="Arial" pitchFamily="34" charset="0"/>
              </a:rPr>
              <a:t>palpation le long des trajets veineux, </a:t>
            </a:r>
          </a:p>
          <a:p>
            <a:r>
              <a:rPr lang="fr-FR" dirty="0" smtClean="0">
                <a:cs typeface="Arial" pitchFamily="34" charset="0"/>
              </a:rPr>
              <a:t>diminution du ballottement du mollet ou la compression manuelle du mollet</a:t>
            </a:r>
          </a:p>
          <a:p>
            <a:r>
              <a:rPr lang="fr-FR" dirty="0" smtClean="0">
                <a:cs typeface="Arial" pitchFamily="34" charset="0"/>
              </a:rPr>
              <a:t>provoquée par la </a:t>
            </a:r>
            <a:r>
              <a:rPr lang="fr-FR" dirty="0" err="1" smtClean="0">
                <a:cs typeface="Arial" pitchFamily="34" charset="0"/>
              </a:rPr>
              <a:t>dorsi</a:t>
            </a:r>
            <a:r>
              <a:rPr lang="fr-FR" dirty="0" smtClean="0">
                <a:cs typeface="Arial" pitchFamily="34" charset="0"/>
              </a:rPr>
              <a:t> flexion du pied, </a:t>
            </a:r>
            <a:r>
              <a:rPr lang="fr-FR" sz="2200" u="sng" dirty="0" smtClean="0">
                <a:solidFill>
                  <a:srgbClr val="FF0000"/>
                </a:solidFill>
                <a:cs typeface="Arial" pitchFamily="34" charset="0"/>
              </a:rPr>
              <a:t>c’est le classique signe de Homans  </a:t>
            </a:r>
            <a:r>
              <a:rPr lang="fr-FR" b="1" dirty="0" smtClean="0">
                <a:solidFill>
                  <a:srgbClr val="0070C0"/>
                </a:solidFill>
                <a:cs typeface="Arial" pitchFamily="34" charset="0"/>
              </a:rPr>
              <a:t>qui n’est pas spécifique et peut s’observer dans </a:t>
            </a:r>
            <a:r>
              <a:rPr lang="fr-FR" dirty="0" smtClean="0">
                <a:cs typeface="Arial" pitchFamily="34" charset="0"/>
              </a:rPr>
              <a:t>certaines atteintes </a:t>
            </a:r>
            <a:r>
              <a:rPr lang="fr-FR" dirty="0" err="1" smtClean="0">
                <a:cs typeface="Arial" pitchFamily="34" charset="0"/>
              </a:rPr>
              <a:t>musculo</a:t>
            </a:r>
            <a:r>
              <a:rPr lang="fr-FR" dirty="0" smtClean="0">
                <a:cs typeface="Arial" pitchFamily="34" charset="0"/>
              </a:rPr>
              <a:t> tendineuses ou articulaires (+++).</a:t>
            </a:r>
            <a:r>
              <a:rPr lang="fr-FR" dirty="0" smtClean="0"/>
              <a:t> </a:t>
            </a:r>
          </a:p>
          <a:p>
            <a:pPr>
              <a:buNone/>
            </a:pPr>
            <a:endParaRPr lang="fr-FR" dirty="0"/>
          </a:p>
        </p:txBody>
      </p:sp>
      <p:pic>
        <p:nvPicPr>
          <p:cNvPr id="4" name="Picture 3"/>
          <p:cNvPicPr>
            <a:picLocks noChangeAspect="1" noChangeArrowheads="1"/>
          </p:cNvPicPr>
          <p:nvPr/>
        </p:nvPicPr>
        <p:blipFill>
          <a:blip r:embed="rId2"/>
          <a:srcRect/>
          <a:stretch>
            <a:fillRect/>
          </a:stretch>
        </p:blipFill>
        <p:spPr bwMode="auto">
          <a:xfrm>
            <a:off x="5143504" y="1214422"/>
            <a:ext cx="2724150" cy="1628775"/>
          </a:xfrm>
          <a:prstGeom prst="rect">
            <a:avLst/>
          </a:prstGeom>
          <a:noFill/>
          <a:ln w="9525">
            <a:noFill/>
            <a:miter lim="800000"/>
            <a:headEnd/>
            <a:tailEnd/>
          </a:ln>
          <a:effectLst/>
        </p:spPr>
      </p:pic>
      <p:pic>
        <p:nvPicPr>
          <p:cNvPr id="6" name="Picture 2"/>
          <p:cNvPicPr>
            <a:picLocks noGrp="1" noChangeAspect="1" noChangeArrowheads="1"/>
          </p:cNvPicPr>
          <p:nvPr>
            <p:ph sz="half" idx="2"/>
          </p:nvPr>
        </p:nvPicPr>
        <p:blipFill>
          <a:blip r:embed="rId3"/>
          <a:srcRect/>
          <a:stretch>
            <a:fillRect/>
          </a:stretch>
        </p:blipFill>
        <p:spPr bwMode="auto">
          <a:xfrm>
            <a:off x="5143504" y="3000372"/>
            <a:ext cx="3143272" cy="1804717"/>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a:stretch>
            <a:fillRect/>
          </a:stretch>
        </p:blipFill>
        <p:spPr bwMode="auto">
          <a:xfrm>
            <a:off x="5072066" y="4949666"/>
            <a:ext cx="2928958" cy="167902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Signes cliniques : l’œdème </a:t>
            </a:r>
            <a:endParaRPr lang="fr-FR" dirty="0"/>
          </a:p>
        </p:txBody>
      </p:sp>
      <p:sp>
        <p:nvSpPr>
          <p:cNvPr id="3" name="Espace réservé du contenu 2"/>
          <p:cNvSpPr>
            <a:spLocks noGrp="1"/>
          </p:cNvSpPr>
          <p:nvPr>
            <p:ph idx="1"/>
          </p:nvPr>
        </p:nvSpPr>
        <p:spPr/>
        <p:txBody>
          <a:bodyPr>
            <a:noAutofit/>
          </a:bodyPr>
          <a:lstStyle/>
          <a:p>
            <a:endParaRPr lang="fr-FR" sz="2200" dirty="0" smtClean="0">
              <a:latin typeface="Arial" pitchFamily="34" charset="0"/>
              <a:cs typeface="Arial" pitchFamily="34" charset="0"/>
            </a:endParaRPr>
          </a:p>
          <a:p>
            <a:r>
              <a:rPr lang="fr-FR" sz="2800" dirty="0" smtClean="0">
                <a:latin typeface="Arial" pitchFamily="34" charset="0"/>
                <a:cs typeface="Arial" pitchFamily="34" charset="0"/>
              </a:rPr>
              <a:t>Présent: </a:t>
            </a:r>
          </a:p>
          <a:p>
            <a:pPr lvl="1"/>
            <a:r>
              <a:rPr lang="fr-FR" sz="2400" dirty="0" smtClean="0">
                <a:latin typeface="Arial" pitchFamily="34" charset="0"/>
                <a:cs typeface="Arial" pitchFamily="34" charset="0"/>
              </a:rPr>
              <a:t>la thrombose entraine une </a:t>
            </a:r>
            <a:r>
              <a:rPr lang="fr-FR" sz="2400" dirty="0" smtClean="0">
                <a:solidFill>
                  <a:srgbClr val="FF0000"/>
                </a:solidFill>
                <a:latin typeface="Arial" pitchFamily="34" charset="0"/>
                <a:cs typeface="Arial" pitchFamily="34" charset="0"/>
              </a:rPr>
              <a:t>gène au retour veineux</a:t>
            </a:r>
            <a:endParaRPr lang="fr-FR" sz="2400" dirty="0" smtClean="0">
              <a:latin typeface="Arial" pitchFamily="34" charset="0"/>
              <a:cs typeface="Arial" pitchFamily="34" charset="0"/>
            </a:endParaRPr>
          </a:p>
          <a:p>
            <a:pPr lvl="2"/>
            <a:r>
              <a:rPr lang="fr-FR" dirty="0" smtClean="0">
                <a:latin typeface="Arial" pitchFamily="34" charset="0"/>
                <a:cs typeface="Arial" pitchFamily="34" charset="0"/>
              </a:rPr>
              <a:t>dur, résistant et ne prend pas le godet, </a:t>
            </a:r>
          </a:p>
          <a:p>
            <a:pPr lvl="2"/>
            <a:endParaRPr lang="fr-FR" dirty="0" smtClean="0">
              <a:latin typeface="Arial" pitchFamily="34" charset="0"/>
              <a:cs typeface="Arial" pitchFamily="34" charset="0"/>
            </a:endParaRPr>
          </a:p>
          <a:p>
            <a:pPr lvl="2"/>
            <a:r>
              <a:rPr lang="fr-FR" dirty="0" smtClean="0">
                <a:latin typeface="Arial" pitchFamily="34" charset="0"/>
                <a:cs typeface="Arial" pitchFamily="34" charset="0"/>
              </a:rPr>
              <a:t>peau de couleur blanche luisante avec une augmentation de la température locale et une  dilatation des veines superficielles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Biologie</a:t>
            </a:r>
            <a:endParaRPr lang="fr-FR" dirty="0"/>
          </a:p>
        </p:txBody>
      </p:sp>
      <p:sp>
        <p:nvSpPr>
          <p:cNvPr id="4" name="Espace réservé du contenu 3"/>
          <p:cNvSpPr>
            <a:spLocks noGrp="1"/>
          </p:cNvSpPr>
          <p:nvPr>
            <p:ph idx="1"/>
          </p:nvPr>
        </p:nvSpPr>
        <p:spPr/>
        <p:txBody>
          <a:bodyPr>
            <a:normAutofit fontScale="85000" lnSpcReduction="10000"/>
          </a:bodyPr>
          <a:lstStyle/>
          <a:p>
            <a:r>
              <a:rPr lang="fr-FR" dirty="0" smtClean="0"/>
              <a:t>Il n'existe pas actuellement de dosage biologique </a:t>
            </a:r>
            <a:r>
              <a:rPr lang="fr-FR" dirty="0" smtClean="0">
                <a:solidFill>
                  <a:srgbClr val="FF0000"/>
                </a:solidFill>
              </a:rPr>
              <a:t>spécifique</a:t>
            </a:r>
            <a:r>
              <a:rPr lang="fr-FR" dirty="0" smtClean="0"/>
              <a:t> permettant d'affirmer l'existence d'un processus thrombotique en pratique médicale courante.</a:t>
            </a:r>
            <a:br>
              <a:rPr lang="fr-FR" dirty="0" smtClean="0"/>
            </a:br>
            <a:endParaRPr lang="fr-FR" b="1" dirty="0" smtClean="0"/>
          </a:p>
          <a:p>
            <a:r>
              <a:rPr lang="fr-FR" dirty="0" smtClean="0">
                <a:solidFill>
                  <a:srgbClr val="FF0000"/>
                </a:solidFill>
              </a:rPr>
              <a:t>Dosage des D-Dimères+++</a:t>
            </a:r>
          </a:p>
          <a:p>
            <a:pPr lvl="1"/>
            <a:r>
              <a:rPr lang="fr-FR" dirty="0" smtClean="0"/>
              <a:t>ELISA. </a:t>
            </a:r>
          </a:p>
          <a:p>
            <a:pPr lvl="1"/>
            <a:r>
              <a:rPr lang="fr-FR" dirty="0" smtClean="0">
                <a:solidFill>
                  <a:srgbClr val="FF0000"/>
                </a:solidFill>
              </a:rPr>
              <a:t>Son intérêt repose sur sa </a:t>
            </a:r>
            <a:r>
              <a:rPr lang="fr-FR" b="1" u="sng" dirty="0" smtClean="0">
                <a:solidFill>
                  <a:srgbClr val="FF0000"/>
                </a:solidFill>
              </a:rPr>
              <a:t>valeur prédictive négative </a:t>
            </a:r>
            <a:r>
              <a:rPr lang="fr-FR" dirty="0" smtClean="0">
                <a:solidFill>
                  <a:srgbClr val="FF0000"/>
                </a:solidFill>
              </a:rPr>
              <a:t>(seuil inférieur à 500 </a:t>
            </a:r>
            <a:r>
              <a:rPr lang="fr-FR" dirty="0" err="1" smtClean="0">
                <a:solidFill>
                  <a:srgbClr val="FF0000"/>
                </a:solidFill>
              </a:rPr>
              <a:t>ng</a:t>
            </a:r>
            <a:r>
              <a:rPr lang="fr-FR" dirty="0" smtClean="0">
                <a:solidFill>
                  <a:srgbClr val="FF0000"/>
                </a:solidFill>
              </a:rPr>
              <a:t>/ml), permettant d'exclure une TVP.</a:t>
            </a:r>
            <a:endParaRPr lang="fr-FR" dirty="0" smtClean="0"/>
          </a:p>
          <a:p>
            <a:pPr lvl="2"/>
            <a:r>
              <a:rPr lang="fr-FR" dirty="0" smtClean="0">
                <a:solidFill>
                  <a:srgbClr val="FF0000"/>
                </a:solidFill>
              </a:rPr>
              <a:t>VPN(valeur prédictive négative) = 95%+++++</a:t>
            </a:r>
          </a:p>
          <a:p>
            <a:pPr lvl="2"/>
            <a:r>
              <a:rPr lang="fr-FR" dirty="0" smtClean="0"/>
              <a:t>Attention aux faux positifs !</a:t>
            </a:r>
            <a:r>
              <a:rPr lang="fr-FR" dirty="0" smtClean="0">
                <a:solidFill>
                  <a:srgbClr val="FF0000"/>
                </a:solidFill>
              </a:rPr>
              <a:t/>
            </a:r>
            <a:br>
              <a:rPr lang="fr-FR" dirty="0" smtClean="0">
                <a:solidFill>
                  <a:srgbClr val="FF0000"/>
                </a:solidFill>
              </a:rPr>
            </a:br>
            <a:endParaRPr lang="fr-FR" dirty="0">
              <a:solidFill>
                <a:srgbClr val="FF0000"/>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Écho-doppler veineux MI</a:t>
            </a:r>
            <a:endParaRPr lang="fr-FR" dirty="0"/>
          </a:p>
        </p:txBody>
      </p:sp>
      <p:sp>
        <p:nvSpPr>
          <p:cNvPr id="3" name="Espace réservé du contenu 2"/>
          <p:cNvSpPr>
            <a:spLocks noGrp="1"/>
          </p:cNvSpPr>
          <p:nvPr>
            <p:ph idx="1"/>
          </p:nvPr>
        </p:nvSpPr>
        <p:spPr>
          <a:xfrm>
            <a:off x="457200" y="1600200"/>
            <a:ext cx="8229600" cy="4829196"/>
          </a:xfrm>
        </p:spPr>
        <p:txBody>
          <a:bodyPr>
            <a:normAutofit/>
          </a:bodyPr>
          <a:lstStyle/>
          <a:p>
            <a:pPr>
              <a:buNone/>
            </a:pPr>
            <a:endParaRPr lang="fr-FR" dirty="0" smtClean="0"/>
          </a:p>
          <a:p>
            <a:r>
              <a:rPr lang="fr-FR" dirty="0" smtClean="0">
                <a:solidFill>
                  <a:srgbClr val="FF0000"/>
                </a:solidFill>
              </a:rPr>
              <a:t>Echo-doppler veineux des MI</a:t>
            </a:r>
          </a:p>
          <a:p>
            <a:pPr lvl="1"/>
            <a:r>
              <a:rPr lang="fr-FR" sz="2900" b="1" dirty="0" smtClean="0">
                <a:solidFill>
                  <a:srgbClr val="FF0000"/>
                </a:solidFill>
              </a:rPr>
              <a:t>Signe direct </a:t>
            </a:r>
            <a:r>
              <a:rPr lang="fr-FR" sz="2900" dirty="0" smtClean="0"/>
              <a:t>: Visualisation d'un thrombus </a:t>
            </a:r>
            <a:r>
              <a:rPr lang="fr-FR" sz="2900" dirty="0" err="1" smtClean="0"/>
              <a:t>endoluminal</a:t>
            </a:r>
            <a:endParaRPr lang="fr-FR" sz="2900" dirty="0" smtClean="0"/>
          </a:p>
          <a:p>
            <a:pPr lvl="1"/>
            <a:r>
              <a:rPr lang="fr-FR" sz="2900" b="1" dirty="0" smtClean="0">
                <a:solidFill>
                  <a:schemeClr val="tx2"/>
                </a:solidFill>
              </a:rPr>
              <a:t>Signe indirect </a:t>
            </a:r>
            <a:r>
              <a:rPr lang="fr-FR" sz="2900" dirty="0" smtClean="0"/>
              <a:t>:</a:t>
            </a:r>
          </a:p>
          <a:p>
            <a:pPr lvl="2"/>
            <a:r>
              <a:rPr lang="fr-FR" sz="2900" dirty="0" smtClean="0"/>
              <a:t>Incompressibilité de la veine avec la sonde d'échographie</a:t>
            </a:r>
          </a:p>
          <a:p>
            <a:pPr lvl="2"/>
            <a:r>
              <a:rPr lang="fr-FR" sz="2900" dirty="0" smtClean="0"/>
              <a:t>Absence de flux couleur</a:t>
            </a:r>
          </a:p>
          <a:p>
            <a:endParaRPr lang="fr-FR" dirty="0" smtClean="0"/>
          </a:p>
          <a:p>
            <a:endParaRPr lang="fr-FR" dirty="0" smtClean="0"/>
          </a:p>
          <a:p>
            <a:pPr lvl="1"/>
            <a:endParaRPr lang="fr-FR" dirty="0" smtClean="0"/>
          </a:p>
          <a:p>
            <a:endParaRPr lang="fr-FR" dirty="0" smtClean="0"/>
          </a:p>
          <a:p>
            <a:pPr>
              <a:buNone/>
            </a:pPr>
            <a:endParaRPr lang="fr-FR" dirty="0" smtClean="0"/>
          </a:p>
          <a:p>
            <a:endParaRPr lang="fr-FR"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Evolution d'une thrombose veineuse profonde</a:t>
            </a:r>
            <a:endParaRPr lang="fr-FR" dirty="0"/>
          </a:p>
        </p:txBody>
      </p:sp>
      <p:sp>
        <p:nvSpPr>
          <p:cNvPr id="3" name="Espace réservé du contenu 2"/>
          <p:cNvSpPr>
            <a:spLocks noGrp="1"/>
          </p:cNvSpPr>
          <p:nvPr>
            <p:ph idx="1"/>
          </p:nvPr>
        </p:nvSpPr>
        <p:spPr/>
        <p:txBody>
          <a:bodyPr>
            <a:normAutofit fontScale="70000" lnSpcReduction="20000"/>
          </a:bodyPr>
          <a:lstStyle/>
          <a:p>
            <a:pPr lvl="0"/>
            <a:endParaRPr lang="fr-FR" dirty="0" smtClean="0"/>
          </a:p>
          <a:p>
            <a:pPr lvl="0"/>
            <a:r>
              <a:rPr lang="fr-FR" dirty="0" smtClean="0">
                <a:solidFill>
                  <a:srgbClr val="FF0000"/>
                </a:solidFill>
              </a:rPr>
              <a:t>Evolution favorable sans séquelle</a:t>
            </a:r>
            <a:endParaRPr lang="fr-FR" sz="4800" dirty="0" smtClean="0">
              <a:solidFill>
                <a:srgbClr val="FF0000"/>
              </a:solidFill>
            </a:endParaRPr>
          </a:p>
          <a:p>
            <a:pPr lvl="1"/>
            <a:r>
              <a:rPr lang="fr-FR" dirty="0" smtClean="0"/>
              <a:t>Spontanée ou facilitée par le traitement anticoagulant</a:t>
            </a:r>
            <a:endParaRPr lang="fr-FR" sz="4400" dirty="0" smtClean="0"/>
          </a:p>
          <a:p>
            <a:pPr lvl="1"/>
            <a:r>
              <a:rPr lang="fr-FR" dirty="0" err="1" smtClean="0"/>
              <a:t>Reperméabilisation</a:t>
            </a:r>
            <a:r>
              <a:rPr lang="fr-FR" dirty="0" smtClean="0"/>
              <a:t> de la veine</a:t>
            </a:r>
            <a:endParaRPr lang="fr-FR" sz="4400" dirty="0" smtClean="0"/>
          </a:p>
          <a:p>
            <a:pPr lvl="0"/>
            <a:endParaRPr lang="fr-FR" dirty="0" smtClean="0"/>
          </a:p>
          <a:p>
            <a:pPr lvl="0"/>
            <a:r>
              <a:rPr lang="fr-FR" dirty="0" smtClean="0">
                <a:solidFill>
                  <a:srgbClr val="FF0000"/>
                </a:solidFill>
              </a:rPr>
              <a:t>Extension en amont ou aval</a:t>
            </a:r>
          </a:p>
          <a:p>
            <a:pPr lvl="0"/>
            <a:endParaRPr lang="fr-FR" dirty="0" smtClean="0">
              <a:solidFill>
                <a:srgbClr val="FF0000"/>
              </a:solidFill>
            </a:endParaRPr>
          </a:p>
          <a:p>
            <a:pPr lvl="0"/>
            <a:r>
              <a:rPr lang="fr-FR" dirty="0" smtClean="0">
                <a:solidFill>
                  <a:srgbClr val="FF0000"/>
                </a:solidFill>
              </a:rPr>
              <a:t>Récidive </a:t>
            </a:r>
            <a:r>
              <a:rPr lang="fr-FR" dirty="0" smtClean="0"/>
              <a:t>sur une insuffisance veineuse préalablement présente ou </a:t>
            </a:r>
            <a:r>
              <a:rPr lang="fr-FR" dirty="0" err="1" smtClean="0"/>
              <a:t>séquellaire</a:t>
            </a:r>
            <a:r>
              <a:rPr lang="fr-FR" dirty="0" smtClean="0"/>
              <a:t> sur destruction valvulaire</a:t>
            </a:r>
            <a:endParaRPr lang="fr-FR" sz="4800" dirty="0" smtClean="0"/>
          </a:p>
          <a:p>
            <a:pPr lvl="0"/>
            <a:endParaRPr lang="fr-FR" dirty="0" smtClean="0"/>
          </a:p>
          <a:p>
            <a:pPr lvl="0"/>
            <a:r>
              <a:rPr lang="fr-FR" dirty="0" smtClean="0">
                <a:solidFill>
                  <a:srgbClr val="FF0000"/>
                </a:solidFill>
              </a:rPr>
              <a:t>Maladie post-</a:t>
            </a:r>
            <a:r>
              <a:rPr lang="fr-FR" dirty="0" err="1" smtClean="0">
                <a:solidFill>
                  <a:srgbClr val="FF0000"/>
                </a:solidFill>
              </a:rPr>
              <a:t>phlébitique</a:t>
            </a:r>
            <a:r>
              <a:rPr lang="fr-FR" dirty="0" smtClean="0">
                <a:solidFill>
                  <a:srgbClr val="FF0000"/>
                </a:solidFill>
              </a:rPr>
              <a:t> </a:t>
            </a:r>
            <a:r>
              <a:rPr lang="fr-FR" dirty="0" smtClean="0"/>
              <a:t>:</a:t>
            </a:r>
            <a:endParaRPr lang="fr-FR" sz="4800" dirty="0" smtClean="0"/>
          </a:p>
          <a:p>
            <a:pPr lvl="1"/>
            <a:r>
              <a:rPr lang="fr-FR" dirty="0" smtClean="0"/>
              <a:t>Obstruction définitive des veines profondes avec relai par les veines superficielles → Insuffisance veineuse invalidante</a:t>
            </a:r>
            <a:endParaRPr lang="fr-FR" sz="4400" dirty="0" smtClean="0"/>
          </a:p>
          <a:p>
            <a:pPr lvl="0"/>
            <a:endParaRPr lang="fr-FR" sz="4800" dirty="0" smtClean="0">
              <a:solidFill>
                <a:srgbClr val="FF0000"/>
              </a:solidFill>
            </a:endParaRPr>
          </a:p>
          <a:p>
            <a:endParaRPr lang="fr-FR"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Evolution d'une thrombose veineuse profonde</a:t>
            </a:r>
            <a:endParaRPr lang="fr-FR" dirty="0"/>
          </a:p>
        </p:txBody>
      </p:sp>
      <p:sp>
        <p:nvSpPr>
          <p:cNvPr id="3" name="Espace réservé du contenu 2"/>
          <p:cNvSpPr>
            <a:spLocks noGrp="1"/>
          </p:cNvSpPr>
          <p:nvPr>
            <p:ph idx="1"/>
          </p:nvPr>
        </p:nvSpPr>
        <p:spPr/>
        <p:txBody>
          <a:bodyPr>
            <a:normAutofit/>
          </a:bodyPr>
          <a:lstStyle/>
          <a:p>
            <a:pPr lvl="0"/>
            <a:r>
              <a:rPr lang="fr-FR" dirty="0" smtClean="0">
                <a:solidFill>
                  <a:srgbClr val="FF0000"/>
                </a:solidFill>
              </a:rPr>
              <a:t>Embolie pulmonaire par migration+++</a:t>
            </a:r>
            <a:endParaRPr lang="fr-FR" sz="4800" dirty="0" smtClean="0">
              <a:solidFill>
                <a:srgbClr val="FF0000"/>
              </a:solidFill>
            </a:endParaRPr>
          </a:p>
          <a:p>
            <a:pPr lvl="1"/>
            <a:r>
              <a:rPr lang="fr-FR" dirty="0" smtClean="0"/>
              <a:t>L'embolie pulmonaire (EP) se définit comme l'oblitération brusque du tronc ou d'une branche de l'artère pulmonaire par un embole provenant le plus souvent d'une thrombose veineuse profonde des membres inferieurs (TVP).</a:t>
            </a:r>
          </a:p>
          <a:p>
            <a:pPr lvl="1"/>
            <a:r>
              <a:rPr lang="fr-FR" dirty="0" smtClean="0"/>
              <a:t>Complication grave+++</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643182"/>
            <a:ext cx="8229600" cy="1143000"/>
          </a:xfrm>
        </p:spPr>
        <p:txBody>
          <a:bodyPr>
            <a:normAutofit fontScale="90000"/>
          </a:bodyPr>
          <a:lstStyle/>
          <a:p>
            <a:r>
              <a:rPr lang="fr-FR" dirty="0" smtClean="0"/>
              <a:t>Insuffisance veineuse chronique  /  Varices</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Examen physique</a:t>
            </a:r>
            <a:endParaRPr lang="fr-FR" dirty="0"/>
          </a:p>
        </p:txBody>
      </p:sp>
      <p:sp>
        <p:nvSpPr>
          <p:cNvPr id="5" name="Sous-titre 4"/>
          <p:cNvSpPr>
            <a:spLocks noGrp="1"/>
          </p:cNvSpPr>
          <p:nvPr>
            <p:ph type="subTitle" idx="1"/>
          </p:nvPr>
        </p:nvSpPr>
        <p:spPr/>
        <p:txBody>
          <a:bodyPr/>
          <a:lstStyle/>
          <a:p>
            <a:endParaRPr lang="fr-F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RAPPEL D'ANATOMIE ET DE PHYSIOLOGIE   /   Pré-requis</a:t>
            </a:r>
            <a:endParaRPr lang="fr-FR" dirty="0"/>
          </a:p>
        </p:txBody>
      </p:sp>
      <p:sp>
        <p:nvSpPr>
          <p:cNvPr id="3" name="Espace réservé du contenu 2"/>
          <p:cNvSpPr>
            <a:spLocks noGrp="1"/>
          </p:cNvSpPr>
          <p:nvPr>
            <p:ph idx="1"/>
          </p:nvPr>
        </p:nvSpPr>
        <p:spPr/>
        <p:txBody>
          <a:bodyPr>
            <a:normAutofit fontScale="32500" lnSpcReduction="20000"/>
          </a:bodyPr>
          <a:lstStyle/>
          <a:p>
            <a:r>
              <a:rPr lang="fr-FR" sz="6400" dirty="0" smtClean="0"/>
              <a:t>Il existe deux réseaux veineux du membre inférieur </a:t>
            </a:r>
            <a:r>
              <a:rPr lang="fr-FR" sz="6000" dirty="0" smtClean="0"/>
              <a:t>le réseau veineux profond (qui draine 90% du sang veineux) et le réseau veineux superficiel (veines saphènes) qui prend en charge les 10% restants. </a:t>
            </a:r>
          </a:p>
          <a:p>
            <a:endParaRPr lang="fr-FR" sz="6000" dirty="0" smtClean="0"/>
          </a:p>
          <a:p>
            <a:r>
              <a:rPr lang="fr-FR" sz="6000" dirty="0" smtClean="0"/>
              <a:t>Ces deux réseaux sont reliés par des veines perforantes. </a:t>
            </a:r>
          </a:p>
          <a:p>
            <a:endParaRPr lang="fr-FR" sz="6000" dirty="0" smtClean="0"/>
          </a:p>
          <a:p>
            <a:r>
              <a:rPr lang="fr-FR" sz="6000" dirty="0" smtClean="0"/>
              <a:t>Le retour veineux est assuré par trois systèmes successifs :</a:t>
            </a:r>
          </a:p>
          <a:p>
            <a:pPr lvl="1"/>
            <a:r>
              <a:rPr lang="fr-FR" sz="6000" dirty="0" smtClean="0"/>
              <a:t>la semelle plantaire de </a:t>
            </a:r>
            <a:r>
              <a:rPr lang="fr-FR" sz="6000" dirty="0" err="1" smtClean="0"/>
              <a:t>Lejars</a:t>
            </a:r>
            <a:r>
              <a:rPr lang="fr-FR" sz="6000" dirty="0" smtClean="0"/>
              <a:t> qui dépend de la statique plantaire et du déroulement </a:t>
            </a:r>
            <a:r>
              <a:rPr lang="fr-FR" sz="6400" dirty="0" smtClean="0"/>
              <a:t>du pas</a:t>
            </a:r>
          </a:p>
          <a:p>
            <a:pPr lvl="1"/>
            <a:r>
              <a:rPr lang="fr-FR" sz="6400" dirty="0" smtClean="0"/>
              <a:t>la pompe musculaire du mollet, essentielle</a:t>
            </a:r>
          </a:p>
          <a:p>
            <a:pPr lvl="1"/>
            <a:r>
              <a:rPr lang="fr-FR" sz="6400" dirty="0" smtClean="0"/>
              <a:t>le système </a:t>
            </a:r>
            <a:r>
              <a:rPr lang="fr-FR" sz="6400" dirty="0" err="1" smtClean="0"/>
              <a:t>abdomino</a:t>
            </a:r>
            <a:r>
              <a:rPr lang="fr-FR" sz="6400" dirty="0" smtClean="0"/>
              <a:t>-diaphragmatique.</a:t>
            </a:r>
          </a:p>
          <a:p>
            <a:endParaRPr lang="fr-FR" sz="6400" dirty="0" smtClean="0"/>
          </a:p>
          <a:p>
            <a:r>
              <a:rPr lang="fr-FR" sz="6400" dirty="0" smtClean="0"/>
              <a:t>Les veines des membres inférieurs sont pourvues de valvules qui empêchent le reflux.</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Pré-requis</a:t>
            </a:r>
            <a:endParaRPr lang="fr-FR" dirty="0"/>
          </a:p>
        </p:txBody>
      </p:sp>
      <p:sp>
        <p:nvSpPr>
          <p:cNvPr id="3" name="Espace réservé du contenu 2"/>
          <p:cNvSpPr>
            <a:spLocks noGrp="1"/>
          </p:cNvSpPr>
          <p:nvPr>
            <p:ph idx="1"/>
          </p:nvPr>
        </p:nvSpPr>
        <p:spPr/>
        <p:txBody>
          <a:bodyPr>
            <a:normAutofit fontScale="47500" lnSpcReduction="20000"/>
          </a:bodyPr>
          <a:lstStyle/>
          <a:p>
            <a:r>
              <a:rPr lang="fr-FR" sz="6400" dirty="0" smtClean="0"/>
              <a:t>Trois mécanismes essentiels contribuent à la défaillance du retour veineux :</a:t>
            </a:r>
          </a:p>
          <a:p>
            <a:pPr lvl="1"/>
            <a:r>
              <a:rPr lang="fr-FR" sz="6000" b="1" dirty="0" smtClean="0"/>
              <a:t>La maladie variqueuse</a:t>
            </a:r>
          </a:p>
          <a:p>
            <a:pPr lvl="2"/>
            <a:r>
              <a:rPr lang="fr-FR" sz="5600" dirty="0" smtClean="0"/>
              <a:t>Les varices se définissent comme des veines dont la paroi est pathologique, et qui deviennent dilatées et tortueuses, avec incontinence valvulaire.</a:t>
            </a:r>
          </a:p>
          <a:p>
            <a:pPr lvl="1"/>
            <a:endParaRPr lang="fr-FR" sz="6400" b="1" dirty="0" smtClean="0"/>
          </a:p>
          <a:p>
            <a:pPr lvl="1"/>
            <a:r>
              <a:rPr lang="fr-FR" sz="6400" b="1" dirty="0" smtClean="0"/>
              <a:t>Le syndrome post-thrombotique</a:t>
            </a:r>
          </a:p>
          <a:p>
            <a:pPr lvl="1"/>
            <a:endParaRPr lang="fr-FR" sz="6000" b="1" dirty="0" smtClean="0"/>
          </a:p>
          <a:p>
            <a:pPr lvl="1"/>
            <a:r>
              <a:rPr lang="fr-FR" sz="6000" b="1" dirty="0" smtClean="0"/>
              <a:t>L'insuffisance veineuse fonctionnelle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Insuffisance veineuse  / Varices </a:t>
            </a:r>
            <a:endParaRPr lang="fr-FR" dirty="0"/>
          </a:p>
        </p:txBody>
      </p:sp>
      <p:pic>
        <p:nvPicPr>
          <p:cNvPr id="9218" name="Picture 2"/>
          <p:cNvPicPr>
            <a:picLocks noGrp="1" noChangeAspect="1" noChangeArrowheads="1"/>
          </p:cNvPicPr>
          <p:nvPr>
            <p:ph sz="half" idx="1"/>
          </p:nvPr>
        </p:nvPicPr>
        <p:blipFill>
          <a:blip r:embed="rId2"/>
          <a:stretch>
            <a:fillRect/>
          </a:stretch>
        </p:blipFill>
        <p:spPr bwMode="auto">
          <a:xfrm>
            <a:off x="1633537" y="2482056"/>
            <a:ext cx="1685925" cy="2762250"/>
          </a:xfrm>
          <a:prstGeom prst="rect">
            <a:avLst/>
          </a:prstGeom>
          <a:noFill/>
          <a:ln w="9525">
            <a:noFill/>
            <a:miter lim="800000"/>
            <a:headEnd/>
            <a:tailEnd/>
          </a:ln>
          <a:effectLst/>
        </p:spPr>
      </p:pic>
      <p:sp>
        <p:nvSpPr>
          <p:cNvPr id="6" name="Espace réservé du contenu 5"/>
          <p:cNvSpPr>
            <a:spLocks noGrp="1"/>
          </p:cNvSpPr>
          <p:nvPr>
            <p:ph sz="half" idx="2"/>
          </p:nvPr>
        </p:nvSpPr>
        <p:spPr>
          <a:xfrm>
            <a:off x="3643306" y="1600200"/>
            <a:ext cx="5043494" cy="4525963"/>
          </a:xfrm>
        </p:spPr>
        <p:txBody>
          <a:bodyPr>
            <a:normAutofit fontScale="92500" lnSpcReduction="20000"/>
          </a:bodyPr>
          <a:lstStyle/>
          <a:p>
            <a:r>
              <a:rPr lang="fr-FR" dirty="0" smtClean="0"/>
              <a:t>Les </a:t>
            </a:r>
            <a:r>
              <a:rPr lang="fr-FR" b="1" dirty="0" smtClean="0"/>
              <a:t>varices correspondent à des dilatations tortueuses des veines du réseau de drainage superficiel des membres </a:t>
            </a:r>
            <a:r>
              <a:rPr lang="fr-FR" dirty="0" smtClean="0"/>
              <a:t>inférieurs. </a:t>
            </a:r>
          </a:p>
          <a:p>
            <a:endParaRPr lang="fr-FR" dirty="0" smtClean="0"/>
          </a:p>
          <a:p>
            <a:r>
              <a:rPr lang="fr-FR" dirty="0" smtClean="0"/>
              <a:t>Elles sont souvent associées à une incontinence valvulaire des veines des membres inférieurs. Pour confirmer un reflux </a:t>
            </a:r>
            <a:r>
              <a:rPr lang="fr-FR" dirty="0" err="1" smtClean="0"/>
              <a:t>ostial</a:t>
            </a:r>
            <a:r>
              <a:rPr lang="fr-FR" dirty="0" smtClean="0"/>
              <a:t> de la grande veine saphène on réalise la </a:t>
            </a:r>
            <a:r>
              <a:rPr lang="fr-FR" b="1" dirty="0" smtClean="0"/>
              <a:t>manœuvre de Trendelenburg.</a:t>
            </a:r>
            <a:endParaRPr lang="fr-FR" dirty="0" smtClean="0"/>
          </a:p>
          <a:p>
            <a:endParaRPr lang="fr-FR" dirty="0"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CLINIQUE</a:t>
            </a:r>
            <a:endParaRPr lang="fr-FR" dirty="0"/>
          </a:p>
        </p:txBody>
      </p:sp>
      <p:sp>
        <p:nvSpPr>
          <p:cNvPr id="3" name="Espace réservé du contenu 2"/>
          <p:cNvSpPr>
            <a:spLocks noGrp="1"/>
          </p:cNvSpPr>
          <p:nvPr>
            <p:ph idx="1"/>
          </p:nvPr>
        </p:nvSpPr>
        <p:spPr>
          <a:xfrm>
            <a:off x="457200" y="1600200"/>
            <a:ext cx="8229600" cy="4900634"/>
          </a:xfrm>
        </p:spPr>
        <p:txBody>
          <a:bodyPr>
            <a:normAutofit fontScale="32500" lnSpcReduction="20000"/>
          </a:bodyPr>
          <a:lstStyle/>
          <a:p>
            <a:r>
              <a:rPr lang="fr-FR" sz="8000" b="1" dirty="0" smtClean="0"/>
              <a:t>Symptômes</a:t>
            </a:r>
          </a:p>
          <a:p>
            <a:pPr lvl="1"/>
            <a:r>
              <a:rPr lang="fr-FR" sz="6200" dirty="0" smtClean="0"/>
              <a:t>Ils sont fréquents, variés et peu spécifiques : </a:t>
            </a:r>
          </a:p>
          <a:p>
            <a:pPr lvl="2"/>
            <a:r>
              <a:rPr lang="fr-FR" sz="6200" dirty="0" smtClean="0"/>
              <a:t>jambes lourdes, </a:t>
            </a:r>
          </a:p>
          <a:p>
            <a:pPr lvl="2"/>
            <a:r>
              <a:rPr lang="fr-FR" sz="6200" dirty="0" smtClean="0"/>
              <a:t>crampes, </a:t>
            </a:r>
          </a:p>
          <a:p>
            <a:pPr lvl="2"/>
            <a:r>
              <a:rPr lang="fr-FR" sz="6200" dirty="0" smtClean="0"/>
              <a:t>démangeaisons... </a:t>
            </a:r>
          </a:p>
          <a:p>
            <a:pPr lvl="1"/>
            <a:r>
              <a:rPr lang="fr-FR" sz="6200" dirty="0" smtClean="0"/>
              <a:t>Le caractère veineux de cette symptomatologie est évoqué devant leur </a:t>
            </a:r>
            <a:r>
              <a:rPr lang="fr-FR" sz="6200" b="1" dirty="0" smtClean="0">
                <a:solidFill>
                  <a:srgbClr val="FF0000"/>
                </a:solidFill>
              </a:rPr>
              <a:t>majoration :</a:t>
            </a:r>
          </a:p>
          <a:p>
            <a:pPr lvl="2"/>
            <a:r>
              <a:rPr lang="fr-FR" sz="6200" dirty="0" smtClean="0"/>
              <a:t>au cours de la journée</a:t>
            </a:r>
          </a:p>
          <a:p>
            <a:pPr lvl="2"/>
            <a:r>
              <a:rPr lang="fr-FR" sz="6200" dirty="0" smtClean="0"/>
              <a:t>après station debout ou assise prolongée</a:t>
            </a:r>
          </a:p>
          <a:p>
            <a:pPr lvl="2"/>
            <a:r>
              <a:rPr lang="fr-FR" sz="6200" dirty="0" smtClean="0"/>
              <a:t>par la chaleur (chauffage par le sol)</a:t>
            </a:r>
          </a:p>
          <a:p>
            <a:pPr lvl="1"/>
            <a:r>
              <a:rPr lang="fr-FR" sz="6200" dirty="0" smtClean="0"/>
              <a:t>et leur </a:t>
            </a:r>
            <a:r>
              <a:rPr lang="fr-FR" sz="6200" b="1" dirty="0" smtClean="0">
                <a:solidFill>
                  <a:srgbClr val="FF0000"/>
                </a:solidFill>
              </a:rPr>
              <a:t>amélioration par </a:t>
            </a:r>
            <a:r>
              <a:rPr lang="fr-FR" sz="6200" b="1" dirty="0" smtClean="0"/>
              <a:t>:</a:t>
            </a:r>
          </a:p>
          <a:p>
            <a:pPr lvl="2"/>
            <a:r>
              <a:rPr lang="fr-FR" sz="6200" dirty="0" smtClean="0"/>
              <a:t>le froid</a:t>
            </a:r>
          </a:p>
          <a:p>
            <a:pPr lvl="2"/>
            <a:r>
              <a:rPr lang="fr-FR" sz="6200" dirty="0" smtClean="0"/>
              <a:t> la surélévation des membres inférieurs (diminution de la pression),</a:t>
            </a:r>
          </a:p>
          <a:p>
            <a:pPr lvl="2"/>
            <a:r>
              <a:rPr lang="fr-FR" sz="6200" dirty="0" smtClean="0"/>
              <a:t> l'exercice physique (activation de la pompe musculaire),</a:t>
            </a:r>
          </a:p>
          <a:p>
            <a:pPr lvl="2"/>
            <a:r>
              <a:rPr lang="fr-FR" sz="6200" dirty="0" smtClean="0"/>
              <a:t> la contention-compression veineuse.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CLINIQUE </a:t>
            </a:r>
            <a:endParaRPr lang="fr-FR" b="1" dirty="0"/>
          </a:p>
        </p:txBody>
      </p:sp>
      <p:sp>
        <p:nvSpPr>
          <p:cNvPr id="3" name="Espace réservé du contenu 2"/>
          <p:cNvSpPr>
            <a:spLocks noGrp="1"/>
          </p:cNvSpPr>
          <p:nvPr>
            <p:ph idx="1"/>
          </p:nvPr>
        </p:nvSpPr>
        <p:spPr/>
        <p:txBody>
          <a:bodyPr>
            <a:normAutofit fontScale="40000" lnSpcReduction="20000"/>
          </a:bodyPr>
          <a:lstStyle/>
          <a:p>
            <a:r>
              <a:rPr lang="fr-FR" sz="6500" b="1" dirty="0" smtClean="0"/>
              <a:t>Signes physiques </a:t>
            </a:r>
          </a:p>
          <a:p>
            <a:pPr lvl="1"/>
            <a:endParaRPr lang="fr-FR" sz="6000" dirty="0" smtClean="0"/>
          </a:p>
          <a:p>
            <a:pPr lvl="1"/>
            <a:r>
              <a:rPr lang="fr-FR" sz="6000" dirty="0" smtClean="0"/>
              <a:t>Ils sont recherchés chez un malade en position </a:t>
            </a:r>
            <a:r>
              <a:rPr lang="fr-FR" sz="6000" b="1" dirty="0" smtClean="0">
                <a:solidFill>
                  <a:srgbClr val="FF0000"/>
                </a:solidFill>
              </a:rPr>
              <a:t>debout</a:t>
            </a:r>
          </a:p>
          <a:p>
            <a:pPr lvl="1"/>
            <a:r>
              <a:rPr lang="fr-FR" sz="6000" dirty="0" smtClean="0"/>
              <a:t>Signes de stase</a:t>
            </a:r>
          </a:p>
          <a:p>
            <a:pPr lvl="2"/>
            <a:r>
              <a:rPr lang="fr-FR" sz="6000" dirty="0" smtClean="0"/>
              <a:t>L'œdème  du pied: blanc, mou, prenant le godet, avec une nette recrudescence vespérale, sans redistribution vers d’autres territoires.</a:t>
            </a:r>
          </a:p>
          <a:p>
            <a:pPr lvl="2"/>
            <a:endParaRPr lang="fr-FR" sz="6000" b="1" dirty="0" smtClean="0"/>
          </a:p>
          <a:p>
            <a:pPr lvl="2"/>
            <a:r>
              <a:rPr lang="fr-FR" sz="6000" dirty="0" smtClean="0"/>
              <a:t>Les </a:t>
            </a:r>
            <a:r>
              <a:rPr lang="fr-FR" sz="6000" dirty="0" err="1" smtClean="0"/>
              <a:t>varicosités</a:t>
            </a:r>
            <a:r>
              <a:rPr lang="fr-FR" sz="6000" dirty="0" smtClean="0"/>
              <a:t> bleutées de la cheville et de l’arche plantaire dilatations de petites veines cutanées et sous-cutanées de l’arche plantaire et des régions malléolaires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CLINIQUE</a:t>
            </a:r>
            <a:br>
              <a:rPr lang="fr-FR" dirty="0" smtClean="0"/>
            </a:br>
            <a:endParaRPr lang="fr-FR" dirty="0"/>
          </a:p>
        </p:txBody>
      </p:sp>
      <p:sp>
        <p:nvSpPr>
          <p:cNvPr id="4" name="Espace réservé du texte 3"/>
          <p:cNvSpPr>
            <a:spLocks noGrp="1"/>
          </p:cNvSpPr>
          <p:nvPr>
            <p:ph type="body" idx="1"/>
          </p:nvPr>
        </p:nvSpPr>
        <p:spPr/>
        <p:txBody>
          <a:bodyPr>
            <a:normAutofit fontScale="92500" lnSpcReduction="20000"/>
          </a:bodyPr>
          <a:lstStyle/>
          <a:p>
            <a:r>
              <a:rPr lang="fr-FR" i="1" u="sng" dirty="0" smtClean="0">
                <a:solidFill>
                  <a:schemeClr val="tx2"/>
                </a:solidFill>
              </a:rPr>
              <a:t>Lésions cutanées et sous-cutanées</a:t>
            </a:r>
            <a:endParaRPr lang="fr-FR" dirty="0"/>
          </a:p>
        </p:txBody>
      </p:sp>
      <p:sp>
        <p:nvSpPr>
          <p:cNvPr id="3" name="Espace réservé du contenu 2"/>
          <p:cNvSpPr>
            <a:spLocks noGrp="1"/>
          </p:cNvSpPr>
          <p:nvPr>
            <p:ph sz="half" idx="2"/>
          </p:nvPr>
        </p:nvSpPr>
        <p:spPr/>
        <p:txBody>
          <a:bodyPr>
            <a:normAutofit fontScale="92500" lnSpcReduction="20000"/>
          </a:bodyPr>
          <a:lstStyle/>
          <a:p>
            <a:pPr lvl="1">
              <a:buNone/>
            </a:pPr>
            <a:endParaRPr lang="fr-FR" sz="2000" b="1" i="1" dirty="0" smtClean="0"/>
          </a:p>
          <a:p>
            <a:r>
              <a:rPr lang="fr-FR" sz="2400" b="1" i="1" dirty="0" smtClean="0"/>
              <a:t>La stase lymphatique: </a:t>
            </a:r>
            <a:r>
              <a:rPr lang="fr-FR" sz="2200" b="1" i="1" dirty="0" smtClean="0"/>
              <a:t>conséquence de l'insuffisance veineuse chronique</a:t>
            </a:r>
            <a:r>
              <a:rPr lang="fr-FR" sz="2200" dirty="0" smtClean="0"/>
              <a:t> </a:t>
            </a:r>
          </a:p>
          <a:p>
            <a:pPr lvl="1"/>
            <a:r>
              <a:rPr lang="fr-FR" sz="2200" dirty="0" smtClean="0"/>
              <a:t>caractère </a:t>
            </a:r>
            <a:r>
              <a:rPr lang="fr-FR" sz="2200" dirty="0" smtClean="0">
                <a:solidFill>
                  <a:srgbClr val="FF0000"/>
                </a:solidFill>
              </a:rPr>
              <a:t>permanent de l’œdème  </a:t>
            </a:r>
            <a:r>
              <a:rPr lang="fr-FR" sz="2200" dirty="0" smtClean="0"/>
              <a:t>et à la modification de ses caractères sémiologiques : œdème  infiltré, peau épaissie et cartonnée, orteil boudiné. </a:t>
            </a:r>
          </a:p>
          <a:p>
            <a:pPr lvl="1"/>
            <a:r>
              <a:rPr lang="fr-FR" sz="2200" dirty="0" smtClean="0"/>
              <a:t>aggravée par les surinfections itératives, les épisodes d'hypodermites infectieuses ou d'érysipèles qu’elle favorise. </a:t>
            </a:r>
          </a:p>
        </p:txBody>
      </p:sp>
      <p:sp>
        <p:nvSpPr>
          <p:cNvPr id="5" name="Espace réservé du texte 4"/>
          <p:cNvSpPr>
            <a:spLocks noGrp="1"/>
          </p:cNvSpPr>
          <p:nvPr>
            <p:ph type="body" sz="quarter" idx="3"/>
          </p:nvPr>
        </p:nvSpPr>
        <p:spPr/>
        <p:txBody>
          <a:bodyPr/>
          <a:lstStyle/>
          <a:p>
            <a:r>
              <a:rPr lang="fr-FR" i="1" u="sng" dirty="0" smtClean="0"/>
              <a:t>Ulcères</a:t>
            </a:r>
          </a:p>
        </p:txBody>
      </p:sp>
      <p:sp>
        <p:nvSpPr>
          <p:cNvPr id="6" name="Espace réservé du contenu 5"/>
          <p:cNvSpPr>
            <a:spLocks noGrp="1"/>
          </p:cNvSpPr>
          <p:nvPr>
            <p:ph sz="quarter" idx="4"/>
          </p:nvPr>
        </p:nvSpPr>
        <p:spPr/>
        <p:txBody>
          <a:bodyPr>
            <a:normAutofit/>
          </a:bodyPr>
          <a:lstStyle/>
          <a:p>
            <a:r>
              <a:rPr lang="fr-FR" sz="2800" dirty="0" smtClean="0"/>
              <a:t> ulcère veineux dont les principales caractéristiques sont </a:t>
            </a:r>
          </a:p>
          <a:p>
            <a:pPr lvl="1"/>
            <a:r>
              <a:rPr lang="fr-FR" sz="2200" dirty="0" smtClean="0"/>
              <a:t>le caractère indolore,</a:t>
            </a:r>
          </a:p>
          <a:p>
            <a:pPr lvl="1"/>
            <a:r>
              <a:rPr lang="fr-FR" sz="2200" dirty="0" smtClean="0"/>
              <a:t> non creusant, </a:t>
            </a:r>
          </a:p>
          <a:p>
            <a:pPr lvl="1"/>
            <a:r>
              <a:rPr lang="fr-FR" sz="2200" dirty="0" smtClean="0"/>
              <a:t>le fond humide </a:t>
            </a:r>
          </a:p>
          <a:p>
            <a:pPr lvl="1"/>
            <a:r>
              <a:rPr lang="fr-FR" sz="2200" dirty="0" smtClean="0"/>
              <a:t>et le siège péri- malléolaire. </a:t>
            </a:r>
          </a:p>
          <a:p>
            <a:endParaRPr lang="fr-FR" dirty="0"/>
          </a:p>
        </p:txBody>
      </p:sp>
      <p:sp>
        <p:nvSpPr>
          <p:cNvPr id="7" name="ZoneTexte 6"/>
          <p:cNvSpPr txBox="1"/>
          <p:nvPr/>
        </p:nvSpPr>
        <p:spPr>
          <a:xfrm>
            <a:off x="2857488" y="1000108"/>
            <a:ext cx="3444020" cy="369332"/>
          </a:xfrm>
          <a:prstGeom prst="rect">
            <a:avLst/>
          </a:prstGeom>
          <a:noFill/>
        </p:spPr>
        <p:txBody>
          <a:bodyPr wrap="none" rtlCol="0">
            <a:spAutoFit/>
          </a:bodyPr>
          <a:lstStyle/>
          <a:p>
            <a:r>
              <a:rPr lang="fr-FR" dirty="0" smtClean="0">
                <a:solidFill>
                  <a:srgbClr val="FF0000"/>
                </a:solidFill>
              </a:rPr>
              <a:t>Signes du retentissement tissulaire</a:t>
            </a:r>
            <a:endParaRPr lang="fr-FR" dirty="0"/>
          </a:p>
        </p:txBody>
      </p:sp>
      <p:pic>
        <p:nvPicPr>
          <p:cNvPr id="8" name="Picture 2"/>
          <p:cNvPicPr>
            <a:picLocks noChangeAspect="1" noChangeArrowheads="1"/>
          </p:cNvPicPr>
          <p:nvPr/>
        </p:nvPicPr>
        <p:blipFill>
          <a:blip r:embed="rId2"/>
          <a:srcRect/>
          <a:stretch>
            <a:fillRect/>
          </a:stretch>
        </p:blipFill>
        <p:spPr bwMode="auto">
          <a:xfrm>
            <a:off x="6929454" y="428604"/>
            <a:ext cx="1957657" cy="14422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CLINIQUE</a:t>
            </a:r>
            <a:br>
              <a:rPr lang="fr-FR" dirty="0" smtClean="0"/>
            </a:br>
            <a:endParaRPr lang="fr-FR" dirty="0"/>
          </a:p>
        </p:txBody>
      </p:sp>
      <p:sp>
        <p:nvSpPr>
          <p:cNvPr id="3" name="Espace réservé du contenu 2"/>
          <p:cNvSpPr>
            <a:spLocks noGrp="1"/>
          </p:cNvSpPr>
          <p:nvPr>
            <p:ph idx="1"/>
          </p:nvPr>
        </p:nvSpPr>
        <p:spPr>
          <a:xfrm>
            <a:off x="457200" y="1600200"/>
            <a:ext cx="8229600" cy="5114948"/>
          </a:xfrm>
        </p:spPr>
        <p:txBody>
          <a:bodyPr>
            <a:normAutofit/>
          </a:bodyPr>
          <a:lstStyle/>
          <a:p>
            <a:pPr algn="ctr"/>
            <a:r>
              <a:rPr lang="fr-FR" sz="3000" dirty="0" smtClean="0">
                <a:solidFill>
                  <a:srgbClr val="FF0000"/>
                </a:solidFill>
              </a:rPr>
              <a:t>Complications des varices</a:t>
            </a:r>
            <a:endParaRPr lang="fr-FR" sz="3000" b="1" dirty="0" smtClean="0"/>
          </a:p>
          <a:p>
            <a:endParaRPr lang="fr-FR" sz="2600" b="1" dirty="0" smtClean="0"/>
          </a:p>
          <a:p>
            <a:r>
              <a:rPr lang="fr-FR" sz="2400" b="1" i="1" u="sng" dirty="0" smtClean="0">
                <a:solidFill>
                  <a:schemeClr val="tx2"/>
                </a:solidFill>
              </a:rPr>
              <a:t>Complications thrombotiques</a:t>
            </a:r>
          </a:p>
          <a:p>
            <a:pPr lvl="1"/>
            <a:r>
              <a:rPr lang="fr-FR" sz="2000" dirty="0" smtClean="0"/>
              <a:t>La thrombose veineuse superficielle</a:t>
            </a:r>
          </a:p>
          <a:p>
            <a:pPr lvl="1"/>
            <a:r>
              <a:rPr lang="fr-FR" sz="2000" dirty="0" smtClean="0"/>
              <a:t>Thrombose veineuse profonde</a:t>
            </a:r>
          </a:p>
          <a:p>
            <a:r>
              <a:rPr lang="fr-FR" sz="2400" dirty="0" smtClean="0"/>
              <a:t> </a:t>
            </a:r>
          </a:p>
          <a:p>
            <a:r>
              <a:rPr lang="fr-FR" sz="2400" b="1" i="1" u="sng" dirty="0" smtClean="0">
                <a:solidFill>
                  <a:schemeClr val="tx2"/>
                </a:solidFill>
              </a:rPr>
              <a:t>Complications hémorragiques</a:t>
            </a:r>
          </a:p>
          <a:p>
            <a:pPr lvl="1"/>
            <a:r>
              <a:rPr lang="fr-FR" sz="2000" dirty="0" smtClean="0"/>
              <a:t>La rupture d’une ampoule variqueuse est une complication hémorragique classique (mais rare) des varices des membres inférieurs.</a:t>
            </a:r>
          </a:p>
          <a:p>
            <a:pPr lvl="1"/>
            <a:r>
              <a:rPr lang="fr-FR" sz="2000" dirty="0" smtClean="0"/>
              <a:t> Il convient de la juguler rapidement par une compression locale et une surélévation du membre.</a:t>
            </a:r>
          </a:p>
          <a:p>
            <a:pPr lvl="2">
              <a:buNone/>
            </a:pPr>
            <a:endParaRPr lang="fr-FR" sz="20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l"/>
            <a:r>
              <a:rPr lang="fr-FR" dirty="0" smtClean="0"/>
              <a:t>Examen physique…</a:t>
            </a:r>
            <a:endParaRPr lang="fr-FR" dirty="0"/>
          </a:p>
        </p:txBody>
      </p:sp>
      <p:pic>
        <p:nvPicPr>
          <p:cNvPr id="3074" name="Picture 2"/>
          <p:cNvPicPr>
            <a:picLocks noGrp="1" noChangeAspect="1" noChangeArrowheads="1"/>
          </p:cNvPicPr>
          <p:nvPr>
            <p:ph sz="half" idx="1"/>
          </p:nvPr>
        </p:nvPicPr>
        <p:blipFill>
          <a:blip r:embed="rId2"/>
          <a:stretch>
            <a:fillRect/>
          </a:stretch>
        </p:blipFill>
        <p:spPr bwMode="auto">
          <a:xfrm>
            <a:off x="995006" y="1600200"/>
            <a:ext cx="2962987" cy="4525963"/>
          </a:xfrm>
          <a:prstGeom prst="rect">
            <a:avLst/>
          </a:prstGeom>
          <a:noFill/>
          <a:ln w="9525">
            <a:noFill/>
            <a:miter lim="800000"/>
            <a:headEnd/>
            <a:tailEnd/>
          </a:ln>
          <a:effectLst/>
        </p:spPr>
      </p:pic>
      <p:sp>
        <p:nvSpPr>
          <p:cNvPr id="6" name="Espace réservé du contenu 5"/>
          <p:cNvSpPr>
            <a:spLocks noGrp="1"/>
          </p:cNvSpPr>
          <p:nvPr>
            <p:ph sz="half" idx="2"/>
          </p:nvPr>
        </p:nvSpPr>
        <p:spPr>
          <a:xfrm>
            <a:off x="4357686" y="1571612"/>
            <a:ext cx="4038600" cy="4525963"/>
          </a:xfrm>
        </p:spPr>
        <p:txBody>
          <a:bodyPr>
            <a:normAutofit lnSpcReduction="10000"/>
          </a:bodyPr>
          <a:lstStyle/>
          <a:p>
            <a:r>
              <a:rPr lang="fr-FR" dirty="0" smtClean="0"/>
              <a:t>L’examen clinique : 4 temps.</a:t>
            </a:r>
          </a:p>
          <a:p>
            <a:pPr lvl="1"/>
            <a:r>
              <a:rPr lang="fr-FR" dirty="0" smtClean="0"/>
              <a:t>L’inspection </a:t>
            </a:r>
          </a:p>
          <a:p>
            <a:pPr lvl="1"/>
            <a:r>
              <a:rPr lang="fr-FR" dirty="0" smtClean="0"/>
              <a:t>La palpation systématique </a:t>
            </a:r>
            <a:r>
              <a:rPr lang="fr-FR" b="1" dirty="0" smtClean="0"/>
              <a:t>de tous les pouls périphériques </a:t>
            </a:r>
          </a:p>
          <a:p>
            <a:pPr lvl="1"/>
            <a:r>
              <a:rPr lang="fr-FR" dirty="0" smtClean="0"/>
              <a:t>L’auscultation </a:t>
            </a:r>
            <a:r>
              <a:rPr lang="fr-FR" b="1" dirty="0" smtClean="0"/>
              <a:t>des grands axes artériels </a:t>
            </a:r>
          </a:p>
          <a:p>
            <a:pPr lvl="1"/>
            <a:r>
              <a:rPr lang="fr-FR" dirty="0" smtClean="0"/>
              <a:t>La prise de la pression artérielle   et des PA distales </a:t>
            </a:r>
          </a:p>
          <a:p>
            <a:pPr lvl="1"/>
            <a:endParaRPr lang="fr-FR" dirty="0" smtClean="0"/>
          </a:p>
          <a:p>
            <a:endParaRPr lang="fr-FR" dirty="0"/>
          </a:p>
        </p:txBody>
      </p:sp>
      <p:sp>
        <p:nvSpPr>
          <p:cNvPr id="7" name="ZoneTexte 6"/>
          <p:cNvSpPr txBox="1"/>
          <p:nvPr/>
        </p:nvSpPr>
        <p:spPr>
          <a:xfrm>
            <a:off x="857224" y="2786058"/>
            <a:ext cx="8059450"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Examen physique : </a:t>
            </a:r>
            <a:r>
              <a:rPr lang="fr-FR" sz="2800" b="1" cap="all" dirty="0" smtClean="0">
                <a:solidFill>
                  <a:srgbClr val="FF0000"/>
                </a:solidFill>
              </a:rPr>
              <a:t>symétrique et comparatif +++</a:t>
            </a:r>
            <a:endParaRPr lang="fr-FR"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Inspection</a:t>
            </a:r>
            <a:endParaRPr lang="fr-FR" dirty="0"/>
          </a:p>
        </p:txBody>
      </p:sp>
      <p:sp>
        <p:nvSpPr>
          <p:cNvPr id="3" name="Espace réservé du contenu 2"/>
          <p:cNvSpPr>
            <a:spLocks noGrp="1"/>
          </p:cNvSpPr>
          <p:nvPr>
            <p:ph idx="1"/>
          </p:nvPr>
        </p:nvSpPr>
        <p:spPr/>
        <p:txBody>
          <a:bodyPr/>
          <a:lstStyle/>
          <a:p>
            <a:r>
              <a:rPr lang="fr-FR" dirty="0" smtClean="0"/>
              <a:t>Examen </a:t>
            </a:r>
            <a:r>
              <a:rPr lang="fr-FR" b="1" u="sng" dirty="0" smtClean="0"/>
              <a:t>GÉNÉRAL</a:t>
            </a:r>
            <a:r>
              <a:rPr lang="fr-FR" dirty="0" smtClean="0"/>
              <a:t>:</a:t>
            </a:r>
          </a:p>
          <a:p>
            <a:pPr lvl="1"/>
            <a:r>
              <a:rPr lang="fr-FR" dirty="0" smtClean="0"/>
              <a:t>BMI</a:t>
            </a:r>
          </a:p>
          <a:p>
            <a:pPr lvl="1"/>
            <a:r>
              <a:rPr lang="fr-FR" dirty="0" smtClean="0"/>
              <a:t>Tour de taille</a:t>
            </a:r>
          </a:p>
          <a:p>
            <a:pPr lvl="1"/>
            <a:r>
              <a:rPr lang="fr-FR" dirty="0" smtClean="0"/>
              <a:t>Attitude du patient, attitude  antalgique</a:t>
            </a:r>
          </a:p>
          <a:p>
            <a:pPr lvl="1"/>
            <a:r>
              <a:rPr lang="fr-FR" dirty="0" smtClean="0"/>
              <a:t>Limitation de certains mouvements</a:t>
            </a:r>
          </a:p>
          <a:p>
            <a:pPr lvl="1"/>
            <a:r>
              <a:rPr lang="fr-FR" dirty="0" smtClean="0"/>
              <a:t>Aspect, par exemple de la voute plantaire:</a:t>
            </a:r>
          </a:p>
          <a:p>
            <a:pPr lvl="2"/>
            <a:r>
              <a:rPr lang="fr-FR" dirty="0" smtClean="0"/>
              <a:t>Affaissement de la voute: signe de neuropathie </a:t>
            </a:r>
          </a:p>
          <a:p>
            <a:pPr lvl="2"/>
            <a:r>
              <a:rPr lang="fr-FR" dirty="0" smtClean="0"/>
              <a:t>Voute très marquée: signes d’un mauvais retour  veineux</a:t>
            </a:r>
            <a:endParaRPr lang="fr-FR" dirty="0"/>
          </a:p>
        </p:txBody>
      </p:sp>
      <p:pic>
        <p:nvPicPr>
          <p:cNvPr id="11267" name="Picture 3"/>
          <p:cNvPicPr>
            <a:picLocks noChangeAspect="1" noChangeArrowheads="1"/>
          </p:cNvPicPr>
          <p:nvPr/>
        </p:nvPicPr>
        <p:blipFill>
          <a:blip r:embed="rId2"/>
          <a:srcRect/>
          <a:stretch>
            <a:fillRect/>
          </a:stretch>
        </p:blipFill>
        <p:spPr bwMode="auto">
          <a:xfrm>
            <a:off x="4940295" y="0"/>
            <a:ext cx="4203705" cy="25009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checkerboard(across)">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Inspection</a:t>
            </a:r>
            <a:endParaRPr lang="fr-FR" dirty="0"/>
          </a:p>
        </p:txBody>
      </p:sp>
      <p:sp>
        <p:nvSpPr>
          <p:cNvPr id="3" name="Espace réservé du contenu 2"/>
          <p:cNvSpPr>
            <a:spLocks noGrp="1"/>
          </p:cNvSpPr>
          <p:nvPr>
            <p:ph idx="1"/>
          </p:nvPr>
        </p:nvSpPr>
        <p:spPr/>
        <p:txBody>
          <a:bodyPr>
            <a:normAutofit fontScale="92500" lnSpcReduction="20000"/>
          </a:bodyPr>
          <a:lstStyle/>
          <a:p>
            <a:r>
              <a:rPr lang="fr-FR" b="1" dirty="0" smtClean="0"/>
              <a:t>aspect  global </a:t>
            </a:r>
            <a:r>
              <a:rPr lang="fr-FR" dirty="0" smtClean="0"/>
              <a:t>du membre</a:t>
            </a:r>
          </a:p>
          <a:p>
            <a:pPr lvl="1"/>
            <a:r>
              <a:rPr lang="fr-FR" dirty="0" smtClean="0"/>
              <a:t>Augmentation du volume d’un membre</a:t>
            </a:r>
          </a:p>
          <a:p>
            <a:pPr lvl="1"/>
            <a:r>
              <a:rPr lang="fr-FR" dirty="0" err="1" smtClean="0"/>
              <a:t>Assymétrie</a:t>
            </a:r>
            <a:endParaRPr lang="fr-FR" dirty="0" smtClean="0"/>
          </a:p>
          <a:p>
            <a:r>
              <a:rPr lang="fr-FR" b="1" dirty="0" smtClean="0"/>
              <a:t>coloration cutanée </a:t>
            </a:r>
            <a:r>
              <a:rPr lang="fr-FR" dirty="0" smtClean="0"/>
              <a:t>(rosée, normale, pâle, cyanotique, pigmentée…), </a:t>
            </a:r>
          </a:p>
          <a:p>
            <a:r>
              <a:rPr lang="fr-FR" dirty="0" err="1" smtClean="0">
                <a:solidFill>
                  <a:schemeClr val="bg1">
                    <a:lumMod val="95000"/>
                  </a:schemeClr>
                </a:solidFill>
              </a:rPr>
              <a:t>trophicité</a:t>
            </a:r>
            <a:r>
              <a:rPr lang="fr-FR" dirty="0" smtClean="0">
                <a:solidFill>
                  <a:schemeClr val="bg1">
                    <a:lumMod val="95000"/>
                  </a:schemeClr>
                </a:solidFill>
              </a:rPr>
              <a:t> de la peau (tâches, phlyctènes, ulcérations…), </a:t>
            </a:r>
          </a:p>
          <a:p>
            <a:r>
              <a:rPr lang="fr-FR" dirty="0" err="1" smtClean="0">
                <a:solidFill>
                  <a:schemeClr val="bg1">
                    <a:lumMod val="95000"/>
                  </a:schemeClr>
                </a:solidFill>
              </a:rPr>
              <a:t>trophicité</a:t>
            </a:r>
            <a:r>
              <a:rPr lang="fr-FR" dirty="0" smtClean="0">
                <a:solidFill>
                  <a:schemeClr val="bg1">
                    <a:lumMod val="95000"/>
                  </a:schemeClr>
                </a:solidFill>
              </a:rPr>
              <a:t> des ongles et des poils (rares, cassants…), </a:t>
            </a:r>
          </a:p>
          <a:p>
            <a:r>
              <a:rPr lang="fr-FR" dirty="0" smtClean="0">
                <a:solidFill>
                  <a:schemeClr val="bg1">
                    <a:lumMod val="95000"/>
                  </a:schemeClr>
                </a:solidFill>
              </a:rPr>
              <a:t>muscles (amyotrophie), </a:t>
            </a:r>
          </a:p>
          <a:p>
            <a:pPr>
              <a:buNone/>
            </a:pPr>
            <a:endParaRPr lang="fr-FR" dirty="0" smtClean="0"/>
          </a:p>
          <a:p>
            <a:endParaRPr lang="fr-FR" dirty="0" smtClean="0"/>
          </a:p>
          <a:p>
            <a:endParaRPr lang="fr-FR" dirty="0" smtClean="0"/>
          </a:p>
          <a:p>
            <a:endParaRPr lang="fr-FR" dirty="0" smtClean="0"/>
          </a:p>
          <a:p>
            <a:pPr lvl="1"/>
            <a:endParaRPr lang="fr-FR" dirty="0" smtClean="0"/>
          </a:p>
        </p:txBody>
      </p:sp>
      <p:pic>
        <p:nvPicPr>
          <p:cNvPr id="6" name="Picture 2"/>
          <p:cNvPicPr>
            <a:picLocks noChangeAspect="1" noChangeArrowheads="1"/>
          </p:cNvPicPr>
          <p:nvPr/>
        </p:nvPicPr>
        <p:blipFill>
          <a:blip r:embed="rId2"/>
          <a:srcRect/>
          <a:stretch>
            <a:fillRect/>
          </a:stretch>
        </p:blipFill>
        <p:spPr bwMode="auto">
          <a:xfrm>
            <a:off x="6357950" y="3286124"/>
            <a:ext cx="2319564" cy="3130777"/>
          </a:xfrm>
          <a:prstGeom prst="rect">
            <a:avLst/>
          </a:prstGeom>
          <a:noFill/>
          <a:ln w="9525">
            <a:noFill/>
            <a:miter lim="800000"/>
            <a:headEnd/>
            <a:tailEnd/>
          </a:ln>
          <a:effectLst/>
        </p:spPr>
      </p:pic>
      <p:sp>
        <p:nvSpPr>
          <p:cNvPr id="7" name="ZoneTexte 6"/>
          <p:cNvSpPr txBox="1"/>
          <p:nvPr/>
        </p:nvSpPr>
        <p:spPr>
          <a:xfrm>
            <a:off x="6786578" y="6000768"/>
            <a:ext cx="141506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dirty="0" smtClean="0"/>
              <a:t>Dermite ocre</a:t>
            </a:r>
            <a:endParaRPr lang="fr-FR" dirty="0"/>
          </a:p>
        </p:txBody>
      </p:sp>
      <p:pic>
        <p:nvPicPr>
          <p:cNvPr id="8" name="Picture 3" descr="C:\Users\BOUALI\Desktop\Ischemie-aiguee-du-membre-inferieur-droit-a-J1-post-operatoire-avec-paleur-remontant-a.png"/>
          <p:cNvPicPr>
            <a:picLocks noChangeAspect="1" noChangeArrowheads="1"/>
          </p:cNvPicPr>
          <p:nvPr/>
        </p:nvPicPr>
        <p:blipFill>
          <a:blip r:embed="rId3"/>
          <a:srcRect/>
          <a:stretch>
            <a:fillRect/>
          </a:stretch>
        </p:blipFill>
        <p:spPr bwMode="auto">
          <a:xfrm>
            <a:off x="214282" y="4000504"/>
            <a:ext cx="2571768" cy="1661011"/>
          </a:xfrm>
          <a:prstGeom prst="rect">
            <a:avLst/>
          </a:prstGeom>
          <a:noFill/>
        </p:spPr>
      </p:pic>
      <p:pic>
        <p:nvPicPr>
          <p:cNvPr id="11" name="Picture 2"/>
          <p:cNvPicPr>
            <a:picLocks noChangeAspect="1" noChangeArrowheads="1"/>
          </p:cNvPicPr>
          <p:nvPr/>
        </p:nvPicPr>
        <p:blipFill>
          <a:blip r:embed="rId4"/>
          <a:srcRect/>
          <a:stretch>
            <a:fillRect/>
          </a:stretch>
        </p:blipFill>
        <p:spPr bwMode="auto">
          <a:xfrm>
            <a:off x="3286116" y="3929066"/>
            <a:ext cx="2442413" cy="21939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Inspection</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aspect  global du membre</a:t>
            </a:r>
          </a:p>
          <a:p>
            <a:pPr lvl="1"/>
            <a:r>
              <a:rPr lang="fr-FR" dirty="0" smtClean="0"/>
              <a:t>Augmentation du volume d’un membre</a:t>
            </a:r>
          </a:p>
          <a:p>
            <a:pPr lvl="1"/>
            <a:r>
              <a:rPr lang="fr-FR" dirty="0" err="1" smtClean="0"/>
              <a:t>Assymétrie</a:t>
            </a:r>
            <a:endParaRPr lang="fr-FR" dirty="0" smtClean="0"/>
          </a:p>
          <a:p>
            <a:r>
              <a:rPr lang="fr-FR" dirty="0" smtClean="0"/>
              <a:t>coloration cutanée (rosée, normale, pâle, cyanotique, pigmentée…), </a:t>
            </a:r>
          </a:p>
          <a:p>
            <a:r>
              <a:rPr lang="fr-FR" b="1" dirty="0" err="1" smtClean="0"/>
              <a:t>trophicité</a:t>
            </a:r>
            <a:r>
              <a:rPr lang="fr-FR" b="1" dirty="0" smtClean="0"/>
              <a:t> de la peau </a:t>
            </a:r>
            <a:r>
              <a:rPr lang="fr-FR" dirty="0" smtClean="0"/>
              <a:t>(tâches, phlyctènes, ulcérations…), </a:t>
            </a:r>
          </a:p>
          <a:p>
            <a:r>
              <a:rPr lang="fr-FR" dirty="0" err="1" smtClean="0">
                <a:solidFill>
                  <a:schemeClr val="bg1">
                    <a:lumMod val="95000"/>
                  </a:schemeClr>
                </a:solidFill>
              </a:rPr>
              <a:t>trophicité</a:t>
            </a:r>
            <a:r>
              <a:rPr lang="fr-FR" dirty="0" smtClean="0">
                <a:solidFill>
                  <a:schemeClr val="bg1">
                    <a:lumMod val="95000"/>
                  </a:schemeClr>
                </a:solidFill>
              </a:rPr>
              <a:t> des ongles et des poils (rares, cassants…), </a:t>
            </a:r>
          </a:p>
          <a:p>
            <a:r>
              <a:rPr lang="fr-FR" dirty="0" smtClean="0">
                <a:solidFill>
                  <a:schemeClr val="bg1">
                    <a:lumMod val="95000"/>
                  </a:schemeClr>
                </a:solidFill>
              </a:rPr>
              <a:t>muscles (amyotrophie), </a:t>
            </a:r>
          </a:p>
          <a:p>
            <a:pPr>
              <a:buNone/>
            </a:pPr>
            <a:endParaRPr lang="fr-FR" dirty="0" smtClean="0"/>
          </a:p>
          <a:p>
            <a:endParaRPr lang="fr-FR" dirty="0" smtClean="0"/>
          </a:p>
          <a:p>
            <a:endParaRPr lang="fr-FR" dirty="0" smtClean="0"/>
          </a:p>
          <a:p>
            <a:endParaRPr lang="fr-FR" dirty="0" smtClean="0"/>
          </a:p>
          <a:p>
            <a:pPr lvl="1"/>
            <a:endParaRPr lang="fr-FR" dirty="0" smtClean="0"/>
          </a:p>
        </p:txBody>
      </p:sp>
      <p:pic>
        <p:nvPicPr>
          <p:cNvPr id="5" name="Picture 2"/>
          <p:cNvPicPr>
            <a:picLocks noChangeAspect="1" noChangeArrowheads="1"/>
          </p:cNvPicPr>
          <p:nvPr/>
        </p:nvPicPr>
        <p:blipFill>
          <a:blip r:embed="rId2"/>
          <a:srcRect/>
          <a:stretch>
            <a:fillRect/>
          </a:stretch>
        </p:blipFill>
        <p:spPr bwMode="auto">
          <a:xfrm>
            <a:off x="1142976" y="4500570"/>
            <a:ext cx="2571736" cy="1928802"/>
          </a:xfrm>
          <a:prstGeom prst="rect">
            <a:avLst/>
          </a:prstGeom>
          <a:noFill/>
          <a:ln w="9525">
            <a:noFill/>
            <a:miter lim="800000"/>
            <a:headEnd/>
            <a:tailEnd/>
          </a:ln>
          <a:effectLst/>
        </p:spPr>
      </p:pic>
      <p:pic>
        <p:nvPicPr>
          <p:cNvPr id="7" name="Picture 4"/>
          <p:cNvPicPr>
            <a:picLocks noChangeAspect="1" noChangeArrowheads="1"/>
          </p:cNvPicPr>
          <p:nvPr/>
        </p:nvPicPr>
        <p:blipFill>
          <a:blip r:embed="rId3"/>
          <a:srcRect/>
          <a:stretch>
            <a:fillRect/>
          </a:stretch>
        </p:blipFill>
        <p:spPr bwMode="auto">
          <a:xfrm>
            <a:off x="5357818" y="4429132"/>
            <a:ext cx="2698877" cy="1985966"/>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a:stretch>
            <a:fillRect/>
          </a:stretch>
        </p:blipFill>
        <p:spPr bwMode="auto">
          <a:xfrm>
            <a:off x="6286512" y="0"/>
            <a:ext cx="2857488" cy="21051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12290" name="Picture 2"/>
          <p:cNvPicPr>
            <a:picLocks noGrp="1" noChangeAspect="1" noChangeArrowheads="1"/>
          </p:cNvPicPr>
          <p:nvPr>
            <p:ph idx="1"/>
          </p:nvPr>
        </p:nvPicPr>
        <p:blipFill>
          <a:blip r:embed="rId2"/>
          <a:srcRect/>
          <a:stretch>
            <a:fillRect/>
          </a:stretch>
        </p:blipFill>
        <p:spPr bwMode="auto">
          <a:xfrm>
            <a:off x="3214677" y="2215946"/>
            <a:ext cx="3222019" cy="3910217"/>
          </a:xfrm>
          <a:prstGeom prst="rect">
            <a:avLst/>
          </a:prstGeom>
          <a:noFill/>
          <a:ln w="9525">
            <a:noFill/>
            <a:miter lim="800000"/>
            <a:headEnd/>
            <a:tailEnd/>
          </a:ln>
          <a:effectLst/>
        </p:spPr>
      </p:pic>
      <p:sp>
        <p:nvSpPr>
          <p:cNvPr id="5" name="ZoneTexte 4"/>
          <p:cNvSpPr txBox="1"/>
          <p:nvPr/>
        </p:nvSpPr>
        <p:spPr>
          <a:xfrm>
            <a:off x="4714876" y="5643578"/>
            <a:ext cx="849271"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dirty="0" smtClean="0"/>
              <a:t>Livédo </a:t>
            </a:r>
            <a:endParaRPr lang="fr-FR" dirty="0"/>
          </a:p>
        </p:txBody>
      </p:sp>
      <p:pic>
        <p:nvPicPr>
          <p:cNvPr id="12291" name="Picture 3"/>
          <p:cNvPicPr>
            <a:picLocks noChangeAspect="1" noChangeArrowheads="1"/>
          </p:cNvPicPr>
          <p:nvPr/>
        </p:nvPicPr>
        <p:blipFill>
          <a:blip r:embed="rId3"/>
          <a:srcRect/>
          <a:stretch>
            <a:fillRect/>
          </a:stretch>
        </p:blipFill>
        <p:spPr bwMode="auto">
          <a:xfrm>
            <a:off x="6572264" y="2571744"/>
            <a:ext cx="2162175" cy="1428750"/>
          </a:xfrm>
          <a:prstGeom prst="rect">
            <a:avLst/>
          </a:prstGeom>
          <a:noFill/>
          <a:ln w="9525">
            <a:noFill/>
            <a:miter lim="800000"/>
            <a:headEnd/>
            <a:tailEnd/>
          </a:ln>
          <a:effectLst/>
        </p:spPr>
      </p:pic>
      <p:pic>
        <p:nvPicPr>
          <p:cNvPr id="12292" name="Picture 4" descr="C:\Users\BOUALI\Desktop\arteriterisque2.png"/>
          <p:cNvPicPr>
            <a:picLocks noChangeAspect="1" noChangeArrowheads="1"/>
          </p:cNvPicPr>
          <p:nvPr/>
        </p:nvPicPr>
        <p:blipFill>
          <a:blip r:embed="rId4"/>
          <a:srcRect/>
          <a:stretch>
            <a:fillRect/>
          </a:stretch>
        </p:blipFill>
        <p:spPr bwMode="auto">
          <a:xfrm>
            <a:off x="214282" y="3429000"/>
            <a:ext cx="2680613" cy="1876429"/>
          </a:xfrm>
          <a:prstGeom prst="rect">
            <a:avLst/>
          </a:prstGeom>
          <a:noFill/>
        </p:spPr>
      </p:pic>
      <p:pic>
        <p:nvPicPr>
          <p:cNvPr id="8" name="Picture 2"/>
          <p:cNvPicPr>
            <a:picLocks noChangeAspect="1" noChangeArrowheads="1"/>
          </p:cNvPicPr>
          <p:nvPr/>
        </p:nvPicPr>
        <p:blipFill>
          <a:blip r:embed="rId5"/>
          <a:srcRect/>
          <a:stretch>
            <a:fillRect/>
          </a:stretch>
        </p:blipFill>
        <p:spPr bwMode="auto">
          <a:xfrm>
            <a:off x="6572264" y="4357694"/>
            <a:ext cx="2571736" cy="19288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Inspection</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solidFill>
                  <a:schemeClr val="bg1">
                    <a:lumMod val="85000"/>
                  </a:schemeClr>
                </a:solidFill>
              </a:rPr>
              <a:t>aspect  global du membre</a:t>
            </a:r>
          </a:p>
          <a:p>
            <a:pPr lvl="1"/>
            <a:r>
              <a:rPr lang="fr-FR" dirty="0" smtClean="0">
                <a:solidFill>
                  <a:schemeClr val="bg1">
                    <a:lumMod val="85000"/>
                  </a:schemeClr>
                </a:solidFill>
              </a:rPr>
              <a:t>Augmentation du volume d’un membre</a:t>
            </a:r>
          </a:p>
          <a:p>
            <a:pPr lvl="1"/>
            <a:r>
              <a:rPr lang="fr-FR" dirty="0" err="1" smtClean="0">
                <a:solidFill>
                  <a:schemeClr val="bg1">
                    <a:lumMod val="85000"/>
                  </a:schemeClr>
                </a:solidFill>
              </a:rPr>
              <a:t>Assymétrie</a:t>
            </a:r>
            <a:endParaRPr lang="fr-FR" dirty="0" smtClean="0">
              <a:solidFill>
                <a:schemeClr val="bg1">
                  <a:lumMod val="85000"/>
                </a:schemeClr>
              </a:solidFill>
            </a:endParaRPr>
          </a:p>
          <a:p>
            <a:r>
              <a:rPr lang="fr-FR" dirty="0" smtClean="0">
                <a:solidFill>
                  <a:schemeClr val="bg1">
                    <a:lumMod val="85000"/>
                  </a:schemeClr>
                </a:solidFill>
              </a:rPr>
              <a:t>coloration cutanée (rosée, normale, pâle, cyanotique, pigmentée…), </a:t>
            </a:r>
          </a:p>
          <a:p>
            <a:r>
              <a:rPr lang="fr-FR" dirty="0" err="1" smtClean="0">
                <a:solidFill>
                  <a:schemeClr val="bg1">
                    <a:lumMod val="85000"/>
                  </a:schemeClr>
                </a:solidFill>
              </a:rPr>
              <a:t>trophicité</a:t>
            </a:r>
            <a:r>
              <a:rPr lang="fr-FR" dirty="0" smtClean="0">
                <a:solidFill>
                  <a:schemeClr val="bg1">
                    <a:lumMod val="85000"/>
                  </a:schemeClr>
                </a:solidFill>
              </a:rPr>
              <a:t> de la peau (tâches, phlyctènes, ulcérations…), </a:t>
            </a:r>
          </a:p>
          <a:p>
            <a:r>
              <a:rPr lang="fr-FR" dirty="0" err="1" smtClean="0"/>
              <a:t>trophicité</a:t>
            </a:r>
            <a:r>
              <a:rPr lang="fr-FR" dirty="0" smtClean="0"/>
              <a:t> des ongles et des poils (rares, cassants…), </a:t>
            </a:r>
          </a:p>
          <a:p>
            <a:r>
              <a:rPr lang="fr-FR" b="1" dirty="0" smtClean="0"/>
              <a:t>muscles</a:t>
            </a:r>
            <a:r>
              <a:rPr lang="fr-FR" dirty="0" smtClean="0"/>
              <a:t> (amyotrophie), </a:t>
            </a:r>
          </a:p>
          <a:p>
            <a:pPr>
              <a:buNone/>
            </a:pPr>
            <a:endParaRPr lang="fr-FR" dirty="0" smtClean="0"/>
          </a:p>
          <a:p>
            <a:endParaRPr lang="fr-FR" dirty="0" smtClean="0"/>
          </a:p>
          <a:p>
            <a:endParaRPr lang="fr-FR" dirty="0" smtClean="0"/>
          </a:p>
          <a:p>
            <a:endParaRPr lang="fr-FR" dirty="0" smtClean="0"/>
          </a:p>
          <a:p>
            <a:pPr lvl="1"/>
            <a:endParaRPr lang="fr-FR"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Inspection</a:t>
            </a:r>
            <a:endParaRPr lang="fr-FR" dirty="0"/>
          </a:p>
        </p:txBody>
      </p:sp>
      <p:sp>
        <p:nvSpPr>
          <p:cNvPr id="6" name="Espace réservé du contenu 5"/>
          <p:cNvSpPr>
            <a:spLocks noGrp="1"/>
          </p:cNvSpPr>
          <p:nvPr>
            <p:ph idx="1"/>
          </p:nvPr>
        </p:nvSpPr>
        <p:spPr/>
        <p:txBody>
          <a:bodyPr>
            <a:normAutofit fontScale="85000" lnSpcReduction="20000"/>
          </a:bodyPr>
          <a:lstStyle/>
          <a:p>
            <a:r>
              <a:rPr lang="fr-FR" dirty="0" smtClean="0"/>
              <a:t>À l’état normal: </a:t>
            </a:r>
          </a:p>
          <a:p>
            <a:pPr lvl="1"/>
            <a:r>
              <a:rPr lang="fr-FR" dirty="0" smtClean="0"/>
              <a:t>Les </a:t>
            </a:r>
            <a:r>
              <a:rPr lang="fr-FR" b="1" u="sng" dirty="0" smtClean="0">
                <a:solidFill>
                  <a:srgbClr val="FF0000"/>
                </a:solidFill>
              </a:rPr>
              <a:t>ARTÈRES</a:t>
            </a:r>
            <a:r>
              <a:rPr lang="fr-FR" dirty="0" smtClean="0"/>
              <a:t> périphériques sont </a:t>
            </a:r>
            <a:r>
              <a:rPr lang="fr-FR" b="1" dirty="0" smtClean="0"/>
              <a:t>INVISIBLES</a:t>
            </a:r>
            <a:r>
              <a:rPr lang="fr-FR" dirty="0" smtClean="0"/>
              <a:t> </a:t>
            </a:r>
          </a:p>
          <a:p>
            <a:endParaRPr lang="fr-FR" dirty="0" smtClean="0"/>
          </a:p>
          <a:p>
            <a:r>
              <a:rPr lang="fr-FR" dirty="0" smtClean="0"/>
              <a:t>À l’état pathologique: </a:t>
            </a:r>
          </a:p>
          <a:p>
            <a:pPr lvl="1"/>
            <a:r>
              <a:rPr lang="fr-FR" dirty="0" smtClean="0"/>
              <a:t>Elles deviennent visibles </a:t>
            </a:r>
          </a:p>
          <a:p>
            <a:pPr lvl="2"/>
            <a:r>
              <a:rPr lang="fr-FR" dirty="0" smtClean="0"/>
              <a:t>Signe de la sonnette: Athérosclérose </a:t>
            </a:r>
          </a:p>
          <a:p>
            <a:pPr lvl="3"/>
            <a:r>
              <a:rPr lang="fr-FR" dirty="0" smtClean="0"/>
              <a:t>réalise un mouvement de reptation de l'artère humérale sinueuse et très battante à chaque systole.</a:t>
            </a:r>
          </a:p>
          <a:p>
            <a:pPr lvl="2"/>
            <a:endParaRPr lang="fr-FR" dirty="0" smtClean="0"/>
          </a:p>
          <a:p>
            <a:pPr lvl="2"/>
            <a:r>
              <a:rPr lang="fr-FR" dirty="0" smtClean="0"/>
              <a:t>Signe de Musset: insuffisance aortique </a:t>
            </a:r>
          </a:p>
          <a:p>
            <a:pPr lvl="3"/>
            <a:r>
              <a:rPr lang="fr-FR" dirty="0" smtClean="0"/>
              <a:t>Il s'agit d'une </a:t>
            </a:r>
            <a:r>
              <a:rPr lang="fr-FR" u="sng" dirty="0" smtClean="0"/>
              <a:t>accélération du rythme cardiaque</a:t>
            </a:r>
            <a:r>
              <a:rPr lang="fr-FR" dirty="0" smtClean="0"/>
              <a:t> (</a:t>
            </a:r>
            <a:r>
              <a:rPr lang="fr-FR" dirty="0" err="1" smtClean="0"/>
              <a:t>hyperpulsatilité</a:t>
            </a:r>
            <a:r>
              <a:rPr lang="fr-FR" dirty="0" smtClean="0"/>
              <a:t> artérielle) particulièrement visible au niveau des </a:t>
            </a:r>
            <a:r>
              <a:rPr lang="fr-FR" u="sng" dirty="0" smtClean="0"/>
              <a:t>artères carotides</a:t>
            </a:r>
            <a:r>
              <a:rPr lang="fr-FR" dirty="0" smtClean="0"/>
              <a:t>. </a:t>
            </a:r>
          </a:p>
          <a:p>
            <a:pPr lvl="2"/>
            <a:endParaRPr lang="fr-FR" dirty="0" smtClean="0"/>
          </a:p>
          <a:p>
            <a:pPr lvl="2"/>
            <a:r>
              <a:rPr lang="fr-FR" dirty="0" smtClean="0"/>
              <a:t>Anévrisme de l’aorte abdominale</a:t>
            </a:r>
          </a:p>
        </p:txBody>
      </p:sp>
      <p:pic>
        <p:nvPicPr>
          <p:cNvPr id="4" name="Picture 2"/>
          <p:cNvPicPr>
            <a:picLocks noChangeAspect="1" noChangeArrowheads="1"/>
          </p:cNvPicPr>
          <p:nvPr/>
        </p:nvPicPr>
        <p:blipFill>
          <a:blip r:embed="rId2"/>
          <a:srcRect/>
          <a:stretch>
            <a:fillRect/>
          </a:stretch>
        </p:blipFill>
        <p:spPr bwMode="auto">
          <a:xfrm>
            <a:off x="6500826" y="214290"/>
            <a:ext cx="2428860" cy="220562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Inspection</a:t>
            </a:r>
            <a:endParaRPr lang="fr-FR" dirty="0"/>
          </a:p>
        </p:txBody>
      </p:sp>
      <p:sp>
        <p:nvSpPr>
          <p:cNvPr id="3" name="Espace réservé du contenu 2"/>
          <p:cNvSpPr>
            <a:spLocks noGrp="1"/>
          </p:cNvSpPr>
          <p:nvPr>
            <p:ph idx="1"/>
          </p:nvPr>
        </p:nvSpPr>
        <p:spPr/>
        <p:txBody>
          <a:bodyPr/>
          <a:lstStyle/>
          <a:p>
            <a:r>
              <a:rPr lang="fr-FR" dirty="0" smtClean="0"/>
              <a:t>état normal</a:t>
            </a:r>
          </a:p>
          <a:p>
            <a:pPr lvl="1"/>
            <a:r>
              <a:rPr lang="fr-FR" b="1" dirty="0" smtClean="0">
                <a:solidFill>
                  <a:schemeClr val="tx2">
                    <a:lumMod val="75000"/>
                  </a:schemeClr>
                </a:solidFill>
              </a:rPr>
              <a:t>Les </a:t>
            </a:r>
            <a:r>
              <a:rPr lang="fr-FR" b="1" u="sng" dirty="0" smtClean="0">
                <a:solidFill>
                  <a:schemeClr val="tx2"/>
                </a:solidFill>
              </a:rPr>
              <a:t>VEINES</a:t>
            </a:r>
            <a:r>
              <a:rPr lang="fr-FR" b="1" dirty="0" smtClean="0">
                <a:solidFill>
                  <a:schemeClr val="tx2">
                    <a:lumMod val="75000"/>
                  </a:schemeClr>
                </a:solidFill>
              </a:rPr>
              <a:t> </a:t>
            </a:r>
            <a:r>
              <a:rPr lang="fr-FR" dirty="0" smtClean="0"/>
              <a:t>des Mb inférieurs  ne sont pas visibles sauf au niveau de la malléole interne et du dos du pied </a:t>
            </a:r>
          </a:p>
          <a:p>
            <a:endParaRPr lang="fr-FR" dirty="0" smtClean="0"/>
          </a:p>
          <a:p>
            <a:r>
              <a:rPr lang="fr-FR" dirty="0" smtClean="0"/>
              <a:t>état pathologique: </a:t>
            </a:r>
          </a:p>
          <a:p>
            <a:pPr lvl="1"/>
            <a:r>
              <a:rPr lang="fr-FR" dirty="0" smtClean="0"/>
              <a:t>Les varices des membres inférieurs </a:t>
            </a:r>
          </a:p>
          <a:p>
            <a:pPr lvl="1"/>
            <a:r>
              <a:rPr lang="fr-FR" dirty="0" smtClean="0"/>
              <a:t>La thrombose veineuse profonde (TVP) des Mb&lt; </a:t>
            </a:r>
          </a:p>
          <a:p>
            <a:endParaRPr lang="fr-FR" dirty="0"/>
          </a:p>
        </p:txBody>
      </p:sp>
      <p:pic>
        <p:nvPicPr>
          <p:cNvPr id="4" name="Picture 2"/>
          <p:cNvPicPr>
            <a:picLocks noChangeAspect="1" noChangeArrowheads="1"/>
          </p:cNvPicPr>
          <p:nvPr/>
        </p:nvPicPr>
        <p:blipFill>
          <a:blip r:embed="rId2"/>
          <a:srcRect/>
          <a:stretch>
            <a:fillRect/>
          </a:stretch>
        </p:blipFill>
        <p:spPr bwMode="auto">
          <a:xfrm>
            <a:off x="7572396" y="3357562"/>
            <a:ext cx="1191090" cy="27424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Objectifs </a:t>
            </a:r>
            <a:endParaRPr lang="fr-FR" dirty="0"/>
          </a:p>
        </p:txBody>
      </p:sp>
      <p:sp>
        <p:nvSpPr>
          <p:cNvPr id="3" name="Espace réservé du contenu 2"/>
          <p:cNvSpPr>
            <a:spLocks noGrp="1"/>
          </p:cNvSpPr>
          <p:nvPr>
            <p:ph idx="1"/>
          </p:nvPr>
        </p:nvSpPr>
        <p:spPr/>
        <p:txBody>
          <a:bodyPr/>
          <a:lstStyle/>
          <a:p>
            <a:r>
              <a:rPr lang="fr-FR" dirty="0" smtClean="0"/>
              <a:t>Interrogatoire d’un patient vasculaire</a:t>
            </a:r>
          </a:p>
          <a:p>
            <a:pPr lvl="1"/>
            <a:r>
              <a:rPr lang="fr-FR" dirty="0" smtClean="0"/>
              <a:t>Artériel</a:t>
            </a:r>
          </a:p>
          <a:p>
            <a:pPr lvl="1"/>
            <a:r>
              <a:rPr lang="fr-FR" dirty="0" smtClean="0"/>
              <a:t>Veineux</a:t>
            </a:r>
          </a:p>
          <a:p>
            <a:endParaRPr lang="fr-FR" dirty="0" smtClean="0"/>
          </a:p>
          <a:p>
            <a:r>
              <a:rPr lang="fr-FR" dirty="0" smtClean="0"/>
              <a:t>Examen physique d’un patient vasculaire</a:t>
            </a:r>
          </a:p>
          <a:p>
            <a:endParaRPr lang="fr-FR" dirty="0" smtClean="0"/>
          </a:p>
          <a:p>
            <a:r>
              <a:rPr lang="fr-FR" dirty="0" smtClean="0"/>
              <a:t>Regroupement syndromique.</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idx="1"/>
          </p:nvPr>
        </p:nvSpPr>
        <p:spPr/>
        <p:txBody>
          <a:bodyPr>
            <a:normAutofit/>
          </a:bodyPr>
          <a:lstStyle/>
          <a:p>
            <a:endParaRPr lang="fr-FR" dirty="0" smtClean="0"/>
          </a:p>
          <a:p>
            <a:r>
              <a:rPr lang="fr-FR" dirty="0" smtClean="0"/>
              <a:t>Temps  capital +++ </a:t>
            </a:r>
          </a:p>
          <a:p>
            <a:pPr lvl="1"/>
            <a:r>
              <a:rPr lang="fr-FR" dirty="0" smtClean="0"/>
              <a:t>Palpation des téguments </a:t>
            </a:r>
          </a:p>
          <a:p>
            <a:pPr lvl="1"/>
            <a:r>
              <a:rPr lang="fr-FR" dirty="0" smtClean="0"/>
              <a:t>Palpation des trajets artériels</a:t>
            </a:r>
          </a:p>
          <a:p>
            <a:pPr lvl="1"/>
            <a:r>
              <a:rPr lang="fr-FR" dirty="0" smtClean="0"/>
              <a:t>Palpation des trajets veineux</a:t>
            </a:r>
          </a:p>
          <a:p>
            <a:pPr>
              <a:buNone/>
            </a:pPr>
            <a:r>
              <a:rPr lang="fr-FR" dirty="0" smtClean="0"/>
              <a:t> </a:t>
            </a:r>
          </a:p>
          <a:p>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idx="1"/>
          </p:nvPr>
        </p:nvSpPr>
        <p:spPr/>
        <p:txBody>
          <a:bodyPr>
            <a:normAutofit/>
          </a:bodyPr>
          <a:lstStyle/>
          <a:p>
            <a:endParaRPr lang="fr-FR" dirty="0" smtClean="0"/>
          </a:p>
          <a:p>
            <a:r>
              <a:rPr lang="fr-FR" dirty="0" smtClean="0"/>
              <a:t>Temps  capital +++ </a:t>
            </a:r>
          </a:p>
          <a:p>
            <a:pPr lvl="1"/>
            <a:r>
              <a:rPr lang="fr-FR" dirty="0" smtClean="0">
                <a:solidFill>
                  <a:srgbClr val="C00000"/>
                </a:solidFill>
              </a:rPr>
              <a:t>Palpation des tégument</a:t>
            </a:r>
            <a:r>
              <a:rPr lang="fr-FR" dirty="0" smtClean="0">
                <a:solidFill>
                  <a:srgbClr val="FF0000"/>
                </a:solidFill>
              </a:rPr>
              <a:t>s </a:t>
            </a:r>
          </a:p>
          <a:p>
            <a:pPr lvl="1"/>
            <a:r>
              <a:rPr lang="fr-FR" dirty="0" smtClean="0">
                <a:solidFill>
                  <a:schemeClr val="bg1">
                    <a:lumMod val="85000"/>
                  </a:schemeClr>
                </a:solidFill>
              </a:rPr>
              <a:t>Palpation des trajets artériels</a:t>
            </a:r>
          </a:p>
          <a:p>
            <a:pPr lvl="1"/>
            <a:r>
              <a:rPr lang="fr-FR" dirty="0" smtClean="0">
                <a:solidFill>
                  <a:schemeClr val="bg1">
                    <a:lumMod val="85000"/>
                  </a:schemeClr>
                </a:solidFill>
              </a:rPr>
              <a:t>Palpation des trajets veineux</a:t>
            </a:r>
          </a:p>
          <a:p>
            <a:pPr>
              <a:buNone/>
            </a:pPr>
            <a:r>
              <a:rPr lang="fr-FR" dirty="0" smtClean="0"/>
              <a:t> </a:t>
            </a:r>
          </a:p>
          <a:p>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smtClean="0"/>
              <a:t>Palpation des téguments</a:t>
            </a:r>
          </a:p>
          <a:p>
            <a:pPr lvl="1"/>
            <a:r>
              <a:rPr lang="fr-FR" b="1" dirty="0" smtClean="0"/>
              <a:t>Asymétrie de la température </a:t>
            </a:r>
            <a:r>
              <a:rPr lang="fr-FR" dirty="0" smtClean="0"/>
              <a:t>cutanée</a:t>
            </a:r>
          </a:p>
          <a:p>
            <a:pPr lvl="2"/>
            <a:r>
              <a:rPr lang="fr-FR" b="1" dirty="0" smtClean="0">
                <a:solidFill>
                  <a:srgbClr val="0070C0"/>
                </a:solidFill>
              </a:rPr>
              <a:t>Augmentée</a:t>
            </a:r>
            <a:r>
              <a:rPr lang="fr-FR" dirty="0" smtClean="0"/>
              <a:t>: thrombose veineuse, pathologie infectieuse, inflammatoire</a:t>
            </a:r>
          </a:p>
          <a:p>
            <a:pPr lvl="2"/>
            <a:r>
              <a:rPr lang="fr-FR" dirty="0" smtClean="0">
                <a:solidFill>
                  <a:srgbClr val="FF0000"/>
                </a:solidFill>
              </a:rPr>
              <a:t>Diminuée:</a:t>
            </a:r>
            <a:r>
              <a:rPr lang="fr-FR" dirty="0" smtClean="0"/>
              <a:t> pathologie artérielle, ischémie artérielle</a:t>
            </a:r>
          </a:p>
          <a:p>
            <a:r>
              <a:rPr lang="fr-FR" b="1" dirty="0" smtClean="0"/>
              <a:t>Recherche d’un œdème </a:t>
            </a:r>
          </a:p>
          <a:p>
            <a:pPr lvl="1"/>
            <a:r>
              <a:rPr lang="fr-FR" dirty="0" smtClean="0"/>
              <a:t>Augmentation du volume d’un membre</a:t>
            </a:r>
          </a:p>
          <a:p>
            <a:pPr lvl="1"/>
            <a:r>
              <a:rPr lang="fr-FR" dirty="0" smtClean="0"/>
              <a:t>Mesurer et comparer par rapport au coté controlatéral (par un mètre ruban)</a:t>
            </a:r>
          </a:p>
          <a:p>
            <a:pPr lvl="1"/>
            <a:r>
              <a:rPr lang="fr-FR" dirty="0" smtClean="0"/>
              <a:t>Uni ou bilatéral</a:t>
            </a:r>
          </a:p>
          <a:p>
            <a:pPr lvl="1"/>
            <a:r>
              <a:rPr lang="fr-FR" dirty="0" smtClean="0"/>
              <a:t>Gardant ou pas le godet</a:t>
            </a:r>
          </a:p>
          <a:p>
            <a:pPr lvl="2"/>
            <a:endParaRPr lang="fr-FR" dirty="0" smtClean="0"/>
          </a:p>
          <a:p>
            <a:r>
              <a:rPr lang="fr-FR" dirty="0" smtClean="0"/>
              <a:t>Palpation douloureuse des </a:t>
            </a:r>
            <a:r>
              <a:rPr lang="fr-FR" b="1" dirty="0" smtClean="0"/>
              <a:t>masses musculaires </a:t>
            </a:r>
            <a:r>
              <a:rPr lang="fr-FR" dirty="0" smtClean="0"/>
              <a:t>(ischémie artérielle aigue des membres inférieurs+++)</a:t>
            </a:r>
          </a:p>
          <a:p>
            <a:pPr>
              <a:buNone/>
            </a:pPr>
            <a:r>
              <a:rPr lang="fr-FR" dirty="0" smtClean="0"/>
              <a:t> </a:t>
            </a:r>
          </a:p>
          <a:p>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idx="1"/>
          </p:nvPr>
        </p:nvSpPr>
        <p:spPr/>
        <p:txBody>
          <a:bodyPr>
            <a:normAutofit/>
          </a:bodyPr>
          <a:lstStyle/>
          <a:p>
            <a:endParaRPr lang="fr-FR" dirty="0" smtClean="0"/>
          </a:p>
          <a:p>
            <a:r>
              <a:rPr lang="fr-FR" dirty="0" smtClean="0"/>
              <a:t>Temps  capital +++ </a:t>
            </a:r>
          </a:p>
          <a:p>
            <a:pPr lvl="1"/>
            <a:r>
              <a:rPr lang="fr-FR" dirty="0" smtClean="0">
                <a:solidFill>
                  <a:schemeClr val="bg1">
                    <a:lumMod val="65000"/>
                  </a:schemeClr>
                </a:solidFill>
              </a:rPr>
              <a:t>Palpation des téguments </a:t>
            </a:r>
          </a:p>
          <a:p>
            <a:pPr lvl="1"/>
            <a:r>
              <a:rPr lang="fr-FR" dirty="0" smtClean="0">
                <a:solidFill>
                  <a:srgbClr val="C00000"/>
                </a:solidFill>
              </a:rPr>
              <a:t>Palpation des trajets artériels</a:t>
            </a:r>
          </a:p>
          <a:p>
            <a:pPr lvl="1"/>
            <a:r>
              <a:rPr lang="fr-FR" dirty="0" smtClean="0">
                <a:solidFill>
                  <a:schemeClr val="bg1">
                    <a:lumMod val="85000"/>
                  </a:schemeClr>
                </a:solidFill>
              </a:rPr>
              <a:t>Palpation des trajets veineux</a:t>
            </a:r>
          </a:p>
          <a:p>
            <a:pPr>
              <a:buNone/>
            </a:pPr>
            <a:r>
              <a:rPr lang="fr-FR" dirty="0" smtClean="0"/>
              <a:t> </a:t>
            </a:r>
          </a:p>
          <a:p>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Palpation des trajets artériels</a:t>
            </a:r>
          </a:p>
          <a:p>
            <a:pPr lvl="1"/>
            <a:r>
              <a:rPr lang="fr-FR" dirty="0" smtClean="0"/>
              <a:t>Recherche des pouls périphériques: </a:t>
            </a:r>
            <a:r>
              <a:rPr lang="fr-FR" dirty="0" smtClean="0">
                <a:solidFill>
                  <a:srgbClr val="C00000"/>
                </a:solidFill>
              </a:rPr>
              <a:t>temps majeur </a:t>
            </a:r>
            <a:r>
              <a:rPr lang="fr-FR" dirty="0" smtClean="0"/>
              <a:t>de l’examen clinique+++ </a:t>
            </a:r>
          </a:p>
          <a:p>
            <a:pPr lvl="1"/>
            <a:r>
              <a:rPr lang="fr-FR" dirty="0" smtClean="0"/>
              <a:t>La palpation doit être réalisée </a:t>
            </a:r>
          </a:p>
          <a:p>
            <a:pPr lvl="2"/>
            <a:r>
              <a:rPr lang="fr-FR" dirty="0" smtClean="0"/>
              <a:t>de manière </a:t>
            </a:r>
            <a:r>
              <a:rPr lang="fr-FR" dirty="0" smtClean="0">
                <a:solidFill>
                  <a:srgbClr val="C00000"/>
                </a:solidFill>
              </a:rPr>
              <a:t>symétrique,</a:t>
            </a:r>
            <a:r>
              <a:rPr lang="fr-FR" dirty="0" smtClean="0"/>
              <a:t> patient en décubitus habituellement</a:t>
            </a:r>
          </a:p>
          <a:p>
            <a:pPr lvl="2"/>
            <a:r>
              <a:rPr lang="fr-FR" dirty="0" smtClean="0"/>
              <a:t>avec les doigts médiaux (pulpe des 2</a:t>
            </a:r>
            <a:r>
              <a:rPr lang="fr-FR" baseline="30000" dirty="0" smtClean="0"/>
              <a:t>ème</a:t>
            </a:r>
            <a:r>
              <a:rPr lang="fr-FR" dirty="0" smtClean="0"/>
              <a:t> , 3</a:t>
            </a:r>
            <a:r>
              <a:rPr lang="fr-FR" baseline="30000" dirty="0" smtClean="0"/>
              <a:t>ème</a:t>
            </a:r>
            <a:r>
              <a:rPr lang="fr-FR" dirty="0" smtClean="0"/>
              <a:t>   doigts)</a:t>
            </a:r>
          </a:p>
          <a:p>
            <a:pPr lvl="2"/>
            <a:r>
              <a:rPr lang="fr-FR" dirty="0" smtClean="0"/>
              <a:t>rapportée à un schéma</a:t>
            </a:r>
          </a:p>
          <a:p>
            <a:r>
              <a:rPr lang="fr-FR" dirty="0" smtClean="0"/>
              <a:t>Le pouls est perçu comme une </a:t>
            </a:r>
            <a:r>
              <a:rPr lang="fr-FR" dirty="0" smtClean="0">
                <a:solidFill>
                  <a:srgbClr val="C00000"/>
                </a:solidFill>
              </a:rPr>
              <a:t>impulsion brève.</a:t>
            </a:r>
          </a:p>
          <a:p>
            <a:pPr lvl="1"/>
            <a:endParaRPr lang="fr-FR" dirty="0" smtClean="0"/>
          </a:p>
          <a:p>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p:cNvPicPr>
            <a:picLocks noGrp="1" noChangeAspect="1" noChangeArrowheads="1"/>
          </p:cNvPicPr>
          <p:nvPr>
            <p:ph idx="1"/>
          </p:nvPr>
        </p:nvPicPr>
        <p:blipFill>
          <a:blip r:embed="rId2"/>
          <a:srcRect/>
          <a:stretch>
            <a:fillRect/>
          </a:stretch>
        </p:blipFill>
        <p:spPr bwMode="auto">
          <a:xfrm>
            <a:off x="714348" y="1214422"/>
            <a:ext cx="8215370" cy="5340369"/>
          </a:xfrm>
          <a:prstGeom prst="rect">
            <a:avLst/>
          </a:prstGeom>
          <a:noFill/>
          <a:ln w="9525">
            <a:noFill/>
            <a:miter lim="800000"/>
            <a:headEnd/>
            <a:tailEnd/>
          </a:ln>
          <a:effectLst/>
        </p:spPr>
      </p:pic>
      <p:sp>
        <p:nvSpPr>
          <p:cNvPr id="4" name="Rectangle à coins arrondis 3"/>
          <p:cNvSpPr/>
          <p:nvPr/>
        </p:nvSpPr>
        <p:spPr>
          <a:xfrm>
            <a:off x="785786" y="785794"/>
            <a:ext cx="7429552" cy="23574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1" algn="ctr"/>
            <a:r>
              <a:rPr lang="fr-FR" sz="2400" b="1" dirty="0" smtClean="0"/>
              <a:t>A chaque systole au moins 60 cm3 de sang sont éjectés du ventricule gauche dans l’aorte. </a:t>
            </a:r>
          </a:p>
          <a:p>
            <a:pPr lvl="1" algn="ctr"/>
            <a:r>
              <a:rPr lang="fr-FR" sz="2400" b="1" dirty="0" smtClean="0"/>
              <a:t>Ce volume sanguin éjecté se propage le long du trajet artériel (</a:t>
            </a:r>
            <a:r>
              <a:rPr lang="fr-FR" sz="2400" b="1" dirty="0" smtClean="0">
                <a:solidFill>
                  <a:srgbClr val="FF0000"/>
                </a:solidFill>
              </a:rPr>
              <a:t>onde de pouls</a:t>
            </a:r>
            <a:r>
              <a:rPr lang="fr-FR" sz="2400" b="1" dirty="0" smtClean="0"/>
              <a:t>) et est responsable du </a:t>
            </a:r>
            <a:r>
              <a:rPr lang="fr-FR" sz="2400" b="1" dirty="0" smtClean="0">
                <a:solidFill>
                  <a:srgbClr val="FF0000"/>
                </a:solidFill>
              </a:rPr>
              <a:t>pouls artériel</a:t>
            </a:r>
            <a:r>
              <a:rPr lang="fr-FR" sz="2400" b="1" dirty="0" smtClean="0"/>
              <a:t>.</a:t>
            </a:r>
            <a:endParaRPr lang="fr-FR"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idx="1"/>
          </p:nvPr>
        </p:nvSpPr>
        <p:spPr>
          <a:xfrm>
            <a:off x="457200" y="1600201"/>
            <a:ext cx="8229600" cy="1180727"/>
          </a:xfrm>
        </p:spPr>
        <p:txBody>
          <a:bodyPr>
            <a:normAutofit/>
          </a:bodyPr>
          <a:lstStyle/>
          <a:p>
            <a:endParaRPr lang="fr-FR" dirty="0"/>
          </a:p>
          <a:p>
            <a:pPr>
              <a:buNone/>
            </a:pPr>
            <a:endParaRPr lang="fr-FR" b="1" dirty="0"/>
          </a:p>
        </p:txBody>
      </p:sp>
      <p:sp>
        <p:nvSpPr>
          <p:cNvPr id="4" name="Espace réservé du contenu 2"/>
          <p:cNvSpPr txBox="1">
            <a:spLocks/>
          </p:cNvSpPr>
          <p:nvPr/>
        </p:nvSpPr>
        <p:spPr>
          <a:xfrm>
            <a:off x="500034" y="2285992"/>
            <a:ext cx="4104456" cy="295232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600" b="0" i="0" u="none" strike="noStrike" kern="1200" cap="none" spc="0" normalizeH="0" baseline="0" noProof="0" dirty="0" smtClean="0">
                <a:ln>
                  <a:noFill/>
                </a:ln>
                <a:solidFill>
                  <a:schemeClr val="tx1"/>
                </a:solidFill>
                <a:effectLst/>
                <a:uLnTx/>
                <a:uFillTx/>
                <a:latin typeface="+mn-lt"/>
                <a:ea typeface="+mn-ea"/>
                <a:cs typeface="+mn-cs"/>
              </a:rPr>
              <a:t>La prise de pouls s’effectue par la </a:t>
            </a:r>
            <a:r>
              <a:rPr kumimoji="0" lang="fr-FR" sz="2600" b="1" i="0" u="none" strike="noStrike" kern="1200" cap="none" spc="0" normalizeH="0" baseline="0" noProof="0" dirty="0" smtClean="0">
                <a:ln>
                  <a:noFill/>
                </a:ln>
                <a:solidFill>
                  <a:schemeClr val="tx1"/>
                </a:solidFill>
                <a:effectLst/>
                <a:uLnTx/>
                <a:uFillTx/>
                <a:latin typeface="+mn-lt"/>
                <a:ea typeface="+mn-ea"/>
                <a:cs typeface="+mn-cs"/>
              </a:rPr>
              <a:t>palpation de</a:t>
            </a:r>
            <a:r>
              <a:rPr lang="fr-FR" sz="2600" dirty="0"/>
              <a:t> </a:t>
            </a:r>
            <a:r>
              <a:rPr kumimoji="0" lang="fr-FR" sz="2600" b="1" i="0" u="none" strike="noStrike" kern="1200" cap="none" spc="0" normalizeH="0" baseline="0" noProof="0" dirty="0" smtClean="0">
                <a:ln>
                  <a:noFill/>
                </a:ln>
                <a:solidFill>
                  <a:schemeClr val="tx1"/>
                </a:solidFill>
                <a:effectLst/>
                <a:uLnTx/>
                <a:uFillTx/>
                <a:latin typeface="+mn-lt"/>
                <a:ea typeface="+mn-ea"/>
                <a:cs typeface="+mn-cs"/>
              </a:rPr>
              <a:t>l’artère radiale à l’aide de l’index et du majeur dans la gouttière radiale, sur la face </a:t>
            </a:r>
            <a:r>
              <a:rPr kumimoji="0" lang="fr-FR" sz="2600" b="0" i="0" u="none" strike="noStrike" kern="1200" cap="none" spc="0" normalizeH="0" baseline="0" noProof="0" dirty="0" err="1" smtClean="0">
                <a:ln>
                  <a:noFill/>
                </a:ln>
                <a:solidFill>
                  <a:schemeClr val="tx1"/>
                </a:solidFill>
                <a:effectLst/>
                <a:uLnTx/>
                <a:uFillTx/>
                <a:latin typeface="+mn-lt"/>
                <a:ea typeface="+mn-ea"/>
                <a:cs typeface="+mn-cs"/>
              </a:rPr>
              <a:t>antéro</a:t>
            </a:r>
            <a:r>
              <a:rPr kumimoji="0" lang="fr-FR" sz="2600" b="0" i="0" u="none" strike="noStrike" kern="1200" cap="none" spc="0" normalizeH="0" baseline="0" noProof="0" dirty="0" smtClean="0">
                <a:ln>
                  <a:noFill/>
                </a:ln>
                <a:solidFill>
                  <a:schemeClr val="tx1"/>
                </a:solidFill>
                <a:effectLst/>
                <a:uLnTx/>
                <a:uFillTx/>
                <a:latin typeface="+mn-lt"/>
                <a:ea typeface="+mn-ea"/>
                <a:cs typeface="+mn-cs"/>
              </a:rPr>
              <a:t>-externe de l’avant bras.</a:t>
            </a:r>
          </a:p>
        </p:txBody>
      </p:sp>
      <p:pic>
        <p:nvPicPr>
          <p:cNvPr id="5" name="Picture 2"/>
          <p:cNvPicPr>
            <a:picLocks noChangeAspect="1" noChangeArrowheads="1"/>
          </p:cNvPicPr>
          <p:nvPr/>
        </p:nvPicPr>
        <p:blipFill>
          <a:blip r:embed="rId2" cstate="print"/>
          <a:srcRect/>
          <a:stretch>
            <a:fillRect/>
          </a:stretch>
        </p:blipFill>
        <p:spPr bwMode="auto">
          <a:xfrm>
            <a:off x="4714876" y="2428868"/>
            <a:ext cx="3970138" cy="2769171"/>
          </a:xfrm>
          <a:prstGeom prst="rect">
            <a:avLst/>
          </a:prstGeom>
          <a:noFill/>
          <a:ln w="9525">
            <a:noFill/>
            <a:miter lim="800000"/>
            <a:headEnd/>
            <a:tailEnd/>
          </a:ln>
        </p:spPr>
      </p:pic>
      <p:sp>
        <p:nvSpPr>
          <p:cNvPr id="6" name="ZoneTexte 5"/>
          <p:cNvSpPr txBox="1"/>
          <p:nvPr/>
        </p:nvSpPr>
        <p:spPr>
          <a:xfrm>
            <a:off x="323528" y="5805264"/>
            <a:ext cx="8388424" cy="830997"/>
          </a:xfrm>
          <a:prstGeom prst="rect">
            <a:avLst/>
          </a:prstGeom>
          <a:noFill/>
        </p:spPr>
        <p:txBody>
          <a:bodyPr wrap="square" rtlCol="0">
            <a:spAutoFit/>
          </a:bodyPr>
          <a:lstStyle/>
          <a:p>
            <a:pPr algn="ctr"/>
            <a:r>
              <a:rPr lang="fr-FR" sz="2400" b="1" dirty="0" smtClean="0">
                <a:solidFill>
                  <a:srgbClr val="FF0000"/>
                </a:solidFill>
              </a:rPr>
              <a:t>La pression doit être </a:t>
            </a:r>
            <a:r>
              <a:rPr lang="fr-FR" sz="2400" b="1" u="sng" dirty="0" smtClean="0">
                <a:solidFill>
                  <a:srgbClr val="FF0000"/>
                </a:solidFill>
              </a:rPr>
              <a:t>maîtrisée </a:t>
            </a:r>
            <a:r>
              <a:rPr lang="fr-FR" sz="2400" b="1" dirty="0" smtClean="0">
                <a:solidFill>
                  <a:srgbClr val="FF0000"/>
                </a:solidFill>
              </a:rPr>
              <a:t>afin de ne pas sentir son propre pouls ou comprimer l’artère.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idx="1"/>
          </p:nvPr>
        </p:nvSpPr>
        <p:spPr>
          <a:xfrm>
            <a:off x="457200" y="1600200"/>
            <a:ext cx="8229600" cy="4925144"/>
          </a:xfrm>
        </p:spPr>
        <p:txBody>
          <a:bodyPr>
            <a:normAutofit/>
          </a:bodyPr>
          <a:lstStyle/>
          <a:p>
            <a:endParaRPr lang="fr-FR" dirty="0" smtClean="0"/>
          </a:p>
          <a:p>
            <a:endParaRPr lang="fr-FR" dirty="0"/>
          </a:p>
          <a:p>
            <a:r>
              <a:rPr lang="fr-FR" dirty="0" smtClean="0"/>
              <a:t>Il permet d’apprécier la </a:t>
            </a:r>
            <a:r>
              <a:rPr lang="fr-FR" b="1" dirty="0" smtClean="0">
                <a:solidFill>
                  <a:srgbClr val="FF0000"/>
                </a:solidFill>
              </a:rPr>
              <a:t>fréquence cardiaque, la régularité du pouls et son amplitude</a:t>
            </a:r>
          </a:p>
          <a:p>
            <a:pPr lvl="1"/>
            <a:r>
              <a:rPr lang="fr-FR" dirty="0" smtClean="0"/>
              <a:t>Il est représentatif du volume sanguin éjecté, </a:t>
            </a:r>
          </a:p>
          <a:p>
            <a:pPr lvl="1"/>
            <a:r>
              <a:rPr lang="fr-FR" dirty="0" smtClean="0"/>
              <a:t>Il est ample et bondissant dans l’insuffisance aortique, filant et « mou » dans l’hypotension.</a:t>
            </a:r>
          </a:p>
          <a:p>
            <a:pPr>
              <a:buNone/>
            </a:pPr>
            <a:endParaRPr lang="fr-FR" dirty="0"/>
          </a:p>
        </p:txBody>
      </p:sp>
      <p:sp>
        <p:nvSpPr>
          <p:cNvPr id="4" name="ZoneTexte 3"/>
          <p:cNvSpPr txBox="1"/>
          <p:nvPr/>
        </p:nvSpPr>
        <p:spPr>
          <a:xfrm>
            <a:off x="3357554" y="1785926"/>
            <a:ext cx="2701509"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400" dirty="0" smtClean="0"/>
              <a:t>Prise du pouls radial</a:t>
            </a:r>
            <a:endParaRPr lang="fr-FR"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sz="half" idx="1"/>
          </p:nvPr>
        </p:nvSpPr>
        <p:spPr>
          <a:xfrm>
            <a:off x="457200" y="1600200"/>
            <a:ext cx="4402832" cy="4525963"/>
          </a:xfrm>
        </p:spPr>
        <p:txBody>
          <a:bodyPr>
            <a:normAutofit/>
          </a:bodyPr>
          <a:lstStyle/>
          <a:p>
            <a:endParaRPr lang="fr-FR" dirty="0" smtClean="0"/>
          </a:p>
          <a:p>
            <a:r>
              <a:rPr lang="fr-FR" dirty="0" smtClean="0"/>
              <a:t>Le </a:t>
            </a:r>
            <a:r>
              <a:rPr lang="fr-FR" dirty="0"/>
              <a:t>pouls </a:t>
            </a:r>
            <a:r>
              <a:rPr lang="fr-FR" b="1" dirty="0"/>
              <a:t>carotidien est perçu devant le muscle sternocléidomastoïdien sous </a:t>
            </a:r>
            <a:r>
              <a:rPr lang="fr-FR" b="1" dirty="0" smtClean="0"/>
              <a:t>l’angle </a:t>
            </a:r>
            <a:r>
              <a:rPr lang="fr-FR" dirty="0" smtClean="0"/>
              <a:t>mandibulaire.</a:t>
            </a:r>
          </a:p>
          <a:p>
            <a:endParaRPr lang="fr-FR" dirty="0" smtClean="0"/>
          </a:p>
          <a:p>
            <a:r>
              <a:rPr lang="fr-FR" dirty="0" smtClean="0"/>
              <a:t>Le pouls </a:t>
            </a:r>
            <a:r>
              <a:rPr lang="fr-FR" b="1" dirty="0" smtClean="0"/>
              <a:t>axillaire est palpable dans le creux axillaire.</a:t>
            </a:r>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5572132" y="2000240"/>
            <a:ext cx="2962672" cy="22474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sz="half" idx="1"/>
          </p:nvPr>
        </p:nvSpPr>
        <p:spPr/>
        <p:txBody>
          <a:bodyPr>
            <a:normAutofit/>
          </a:bodyPr>
          <a:lstStyle/>
          <a:p>
            <a:endParaRPr lang="fr-FR" dirty="0" smtClean="0"/>
          </a:p>
          <a:p>
            <a:r>
              <a:rPr lang="fr-FR" dirty="0" smtClean="0"/>
              <a:t>Le pouls </a:t>
            </a:r>
            <a:r>
              <a:rPr lang="fr-FR" b="1" dirty="0" smtClean="0"/>
              <a:t>huméral est palpable dans la gouttière bicipitale.</a:t>
            </a:r>
          </a:p>
          <a:p>
            <a:endParaRPr lang="fr-FR" dirty="0" smtClean="0"/>
          </a:p>
          <a:p>
            <a:endParaRPr lang="fr-FR" dirty="0" smtClean="0"/>
          </a:p>
          <a:p>
            <a:r>
              <a:rPr lang="fr-FR" dirty="0" smtClean="0"/>
              <a:t>Le pouls </a:t>
            </a:r>
            <a:r>
              <a:rPr lang="fr-FR" b="1" dirty="0" smtClean="0"/>
              <a:t>fémoral est palpable au niveau au pli de l’aine.</a:t>
            </a:r>
          </a:p>
          <a:p>
            <a:endParaRPr lang="fr-FR" dirty="0"/>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5214942" y="4143380"/>
            <a:ext cx="3394720" cy="2539046"/>
          </a:xfrm>
          <a:prstGeom prst="rect">
            <a:avLst/>
          </a:prstGeom>
          <a:noFill/>
          <a:ln w="9525">
            <a:noFill/>
            <a:miter lim="800000"/>
            <a:headEnd/>
            <a:tailEnd/>
          </a:ln>
        </p:spPr>
      </p:pic>
      <p:pic>
        <p:nvPicPr>
          <p:cNvPr id="4098" name="Picture 2"/>
          <p:cNvPicPr>
            <a:picLocks noChangeAspect="1" noChangeArrowheads="1"/>
          </p:cNvPicPr>
          <p:nvPr/>
        </p:nvPicPr>
        <p:blipFill>
          <a:blip r:embed="rId3"/>
          <a:srcRect/>
          <a:stretch>
            <a:fillRect/>
          </a:stretch>
        </p:blipFill>
        <p:spPr bwMode="auto">
          <a:xfrm>
            <a:off x="4215844" y="1457325"/>
            <a:ext cx="2813605" cy="22574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Anamnèse…</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Premier temps++</a:t>
            </a:r>
          </a:p>
          <a:p>
            <a:r>
              <a:rPr lang="fr-FR" dirty="0" smtClean="0"/>
              <a:t>Riche en informations++</a:t>
            </a:r>
          </a:p>
          <a:p>
            <a:r>
              <a:rPr lang="fr-FR" dirty="0" smtClean="0"/>
              <a:t>La conduite de l’interrogatoire doit être maîtrisée++</a:t>
            </a:r>
          </a:p>
          <a:p>
            <a:r>
              <a:rPr lang="fr-FR" dirty="0" smtClean="0"/>
              <a:t>Comporte:</a:t>
            </a:r>
          </a:p>
          <a:p>
            <a:pPr lvl="1"/>
            <a:r>
              <a:rPr lang="fr-FR" dirty="0" smtClean="0"/>
              <a:t>Description  rigoureuse du motif de consultation</a:t>
            </a:r>
          </a:p>
          <a:p>
            <a:pPr lvl="1"/>
            <a:r>
              <a:rPr lang="fr-FR" dirty="0" smtClean="0"/>
              <a:t>L’histoire du problème posé par le patient</a:t>
            </a:r>
          </a:p>
          <a:p>
            <a:pPr lvl="1"/>
            <a:r>
              <a:rPr lang="fr-FR" dirty="0" smtClean="0"/>
              <a:t>Les antécédents</a:t>
            </a:r>
          </a:p>
          <a:p>
            <a:pPr lvl="1"/>
            <a:r>
              <a:rPr lang="fr-FR" dirty="0" smtClean="0"/>
              <a:t>Le mode de vie et les facteurs de risque</a:t>
            </a:r>
          </a:p>
          <a:p>
            <a:pPr lvl="1"/>
            <a:endParaRPr lang="fr-FR" dirty="0" smtClean="0"/>
          </a:p>
          <a:p>
            <a:pPr lvl="1"/>
            <a:endParaRPr lang="fr-FR" dirty="0" smtClean="0"/>
          </a:p>
          <a:p>
            <a:pPr lvl="1"/>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899592" y="5589240"/>
            <a:ext cx="7243471" cy="504056"/>
          </a:xfrm>
          <a:prstGeom prst="rect">
            <a:avLst/>
          </a:prstGeom>
          <a:noFill/>
          <a:ln w="9525">
            <a:noFill/>
            <a:miter lim="800000"/>
            <a:headEnd/>
            <a:tailEnd/>
          </a:ln>
        </p:spPr>
      </p:pic>
      <p:sp>
        <p:nvSpPr>
          <p:cNvPr id="4" name="Titre 3"/>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pic>
        <p:nvPicPr>
          <p:cNvPr id="7" name="Picture 2"/>
          <p:cNvPicPr>
            <a:picLocks noGrp="1" noChangeAspect="1" noChangeArrowheads="1"/>
          </p:cNvPicPr>
          <p:nvPr>
            <p:ph sz="half" idx="1"/>
          </p:nvPr>
        </p:nvPicPr>
        <p:blipFill>
          <a:blip r:embed="rId3" cstate="print"/>
          <a:srcRect/>
          <a:stretch>
            <a:fillRect/>
          </a:stretch>
        </p:blipFill>
        <p:spPr bwMode="auto">
          <a:xfrm>
            <a:off x="457200" y="2434896"/>
            <a:ext cx="4038600" cy="2856571"/>
          </a:xfrm>
          <a:prstGeom prst="rect">
            <a:avLst/>
          </a:prstGeom>
          <a:noFill/>
          <a:ln w="9525">
            <a:noFill/>
            <a:miter lim="800000"/>
            <a:headEnd/>
            <a:tailEnd/>
          </a:ln>
        </p:spPr>
      </p:pic>
      <p:pic>
        <p:nvPicPr>
          <p:cNvPr id="8" name="Picture 2"/>
          <p:cNvPicPr>
            <a:picLocks noGrp="1" noChangeAspect="1" noChangeArrowheads="1"/>
          </p:cNvPicPr>
          <p:nvPr>
            <p:ph sz="half" idx="2"/>
          </p:nvPr>
        </p:nvPicPr>
        <p:blipFill>
          <a:blip r:embed="rId4" cstate="print"/>
          <a:srcRect/>
          <a:stretch>
            <a:fillRect/>
          </a:stretch>
        </p:blipFill>
        <p:spPr bwMode="auto">
          <a:xfrm>
            <a:off x="4860032" y="2511305"/>
            <a:ext cx="3826768" cy="2862191"/>
          </a:xfrm>
          <a:prstGeom prst="rect">
            <a:avLst/>
          </a:prstGeom>
          <a:noFill/>
          <a:ln w="9525">
            <a:noFill/>
            <a:miter lim="800000"/>
            <a:headEnd/>
            <a:tailEnd/>
          </a:ln>
        </p:spPr>
      </p:pic>
      <p:sp>
        <p:nvSpPr>
          <p:cNvPr id="9" name="ZoneTexte 8"/>
          <p:cNvSpPr txBox="1"/>
          <p:nvPr/>
        </p:nvSpPr>
        <p:spPr>
          <a:xfrm>
            <a:off x="323528" y="1628800"/>
            <a:ext cx="8496685" cy="646331"/>
          </a:xfrm>
          <a:prstGeom prst="rect">
            <a:avLst/>
          </a:prstGeom>
          <a:noFill/>
        </p:spPr>
        <p:txBody>
          <a:bodyPr wrap="none" rtlCol="0">
            <a:spAutoFit/>
          </a:bodyPr>
          <a:lstStyle/>
          <a:p>
            <a:r>
              <a:rPr lang="fr-FR" dirty="0" smtClean="0"/>
              <a:t>Le pouls </a:t>
            </a:r>
            <a:r>
              <a:rPr lang="fr-FR" b="1" dirty="0" smtClean="0"/>
              <a:t>poplité est palpable à la partie externe du creux poplité, la jambe fléchie sur la</a:t>
            </a:r>
          </a:p>
          <a:p>
            <a:r>
              <a:rPr lang="fr-FR" dirty="0" smtClean="0"/>
              <a:t>cuisse en empoignant le genou de ses deux mains, les doigts en crochet</a:t>
            </a: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323528" y="1844824"/>
            <a:ext cx="4038600" cy="3028950"/>
          </a:xfrm>
          <a:prstGeom prst="rect">
            <a:avLst/>
          </a:prstGeom>
          <a:noFill/>
          <a:ln w="9525">
            <a:noFill/>
            <a:miter lim="800000"/>
            <a:headEnd/>
            <a:tailEnd/>
          </a:ln>
        </p:spPr>
      </p:pic>
      <p:pic>
        <p:nvPicPr>
          <p:cNvPr id="6" name="Picture 2"/>
          <p:cNvPicPr>
            <a:picLocks noGrp="1" noChangeAspect="1" noChangeArrowheads="1"/>
          </p:cNvPicPr>
          <p:nvPr>
            <p:ph sz="half" idx="2"/>
          </p:nvPr>
        </p:nvPicPr>
        <p:blipFill>
          <a:blip r:embed="rId3" cstate="print"/>
          <a:srcRect/>
          <a:stretch>
            <a:fillRect/>
          </a:stretch>
        </p:blipFill>
        <p:spPr bwMode="auto">
          <a:xfrm>
            <a:off x="4716016" y="1844824"/>
            <a:ext cx="4038600" cy="3075133"/>
          </a:xfrm>
          <a:prstGeom prst="rect">
            <a:avLst/>
          </a:prstGeom>
          <a:noFill/>
          <a:ln w="9525">
            <a:noFill/>
            <a:miter lim="800000"/>
            <a:headEnd/>
            <a:tailEnd/>
          </a:ln>
        </p:spPr>
      </p:pic>
      <p:sp>
        <p:nvSpPr>
          <p:cNvPr id="7" name="ZoneTexte 6"/>
          <p:cNvSpPr txBox="1"/>
          <p:nvPr/>
        </p:nvSpPr>
        <p:spPr>
          <a:xfrm>
            <a:off x="323528" y="5157192"/>
            <a:ext cx="4104456" cy="1015663"/>
          </a:xfrm>
          <a:prstGeom prst="rect">
            <a:avLst/>
          </a:prstGeom>
          <a:noFill/>
        </p:spPr>
        <p:txBody>
          <a:bodyPr wrap="square" rtlCol="0">
            <a:spAutoFit/>
          </a:bodyPr>
          <a:lstStyle/>
          <a:p>
            <a:pPr algn="ctr"/>
            <a:r>
              <a:rPr lang="fr-FR" sz="2000" dirty="0" smtClean="0"/>
              <a:t>Le pouls </a:t>
            </a:r>
            <a:r>
              <a:rPr lang="fr-FR" sz="2000" b="1" dirty="0" smtClean="0"/>
              <a:t>tibial postérieur est palpable en arrière de la malléole interne.</a:t>
            </a:r>
          </a:p>
        </p:txBody>
      </p:sp>
      <p:sp>
        <p:nvSpPr>
          <p:cNvPr id="8" name="ZoneTexte 7"/>
          <p:cNvSpPr txBox="1"/>
          <p:nvPr/>
        </p:nvSpPr>
        <p:spPr>
          <a:xfrm>
            <a:off x="4572000" y="5103674"/>
            <a:ext cx="4248472" cy="1477328"/>
          </a:xfrm>
          <a:prstGeom prst="rect">
            <a:avLst/>
          </a:prstGeom>
          <a:noFill/>
        </p:spPr>
        <p:txBody>
          <a:bodyPr wrap="square" rtlCol="0">
            <a:spAutoFit/>
          </a:bodyPr>
          <a:lstStyle/>
          <a:p>
            <a:r>
              <a:rPr lang="fr-FR" dirty="0" smtClean="0"/>
              <a:t>Le pouls </a:t>
            </a:r>
            <a:r>
              <a:rPr lang="fr-FR" b="1" dirty="0" smtClean="0"/>
              <a:t>pédieux est palpable à la face dorsale du pied en regard du 2ème espace inter </a:t>
            </a:r>
            <a:r>
              <a:rPr lang="fr-FR" dirty="0" smtClean="0"/>
              <a:t>métatarsien. </a:t>
            </a:r>
          </a:p>
          <a:p>
            <a:r>
              <a:rPr lang="fr-FR" dirty="0" smtClean="0"/>
              <a:t>chez 5 à 10 % de la population il est absent et ce sans caractère pathologique.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11560" y="1916832"/>
            <a:ext cx="7620460" cy="4320480"/>
          </a:xfrm>
          <a:prstGeom prst="rect">
            <a:avLst/>
          </a:prstGeom>
          <a:noFill/>
          <a:ln w="9525">
            <a:noFill/>
            <a:miter lim="800000"/>
            <a:headEnd/>
            <a:tailEnd/>
          </a:ln>
        </p:spPr>
      </p:pic>
      <p:sp>
        <p:nvSpPr>
          <p:cNvPr id="5" name="Titre 4"/>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pic>
        <p:nvPicPr>
          <p:cNvPr id="3074" name="Picture 2"/>
          <p:cNvPicPr>
            <a:picLocks noGrp="1" noChangeAspect="1" noChangeArrowheads="1"/>
          </p:cNvPicPr>
          <p:nvPr>
            <p:ph sz="half" idx="1"/>
          </p:nvPr>
        </p:nvPicPr>
        <p:blipFill>
          <a:blip r:embed="rId2"/>
          <a:stretch>
            <a:fillRect/>
          </a:stretch>
        </p:blipFill>
        <p:spPr bwMode="auto">
          <a:xfrm>
            <a:off x="642910" y="785794"/>
            <a:ext cx="3647619" cy="2790476"/>
          </a:xfrm>
          <a:prstGeom prst="rect">
            <a:avLst/>
          </a:prstGeom>
          <a:noFill/>
          <a:ln w="9525">
            <a:noFill/>
            <a:miter lim="800000"/>
            <a:headEnd/>
            <a:tailEnd/>
          </a:ln>
          <a:effectLst/>
        </p:spPr>
      </p:pic>
      <p:pic>
        <p:nvPicPr>
          <p:cNvPr id="7" name="Picture 2"/>
          <p:cNvPicPr>
            <a:picLocks noGrp="1" noChangeAspect="1" noChangeArrowheads="1"/>
          </p:cNvPicPr>
          <p:nvPr>
            <p:ph sz="half" idx="2"/>
          </p:nvPr>
        </p:nvPicPr>
        <p:blipFill>
          <a:blip r:embed="rId3"/>
          <a:stretch>
            <a:fillRect/>
          </a:stretch>
        </p:blipFill>
        <p:spPr bwMode="auto">
          <a:xfrm>
            <a:off x="4786314" y="1000108"/>
            <a:ext cx="3742857" cy="1971429"/>
          </a:xfrm>
          <a:prstGeom prst="rect">
            <a:avLst/>
          </a:prstGeom>
          <a:noFill/>
          <a:ln w="9525">
            <a:noFill/>
            <a:miter lim="800000"/>
            <a:headEnd/>
            <a:tailEnd/>
          </a:ln>
          <a:effectLst/>
        </p:spPr>
      </p:pic>
      <p:pic>
        <p:nvPicPr>
          <p:cNvPr id="6" name="Picture 2"/>
          <p:cNvPicPr>
            <a:picLocks noChangeAspect="1" noChangeArrowheads="1"/>
          </p:cNvPicPr>
          <p:nvPr/>
        </p:nvPicPr>
        <p:blipFill>
          <a:blip r:embed="rId4"/>
          <a:stretch>
            <a:fillRect/>
          </a:stretch>
        </p:blipFill>
        <p:spPr bwMode="auto">
          <a:xfrm>
            <a:off x="714348" y="4071942"/>
            <a:ext cx="3695238" cy="2047619"/>
          </a:xfrm>
          <a:prstGeom prst="rect">
            <a:avLst/>
          </a:prstGeom>
          <a:noFill/>
          <a:ln w="9525">
            <a:noFill/>
            <a:miter lim="800000"/>
            <a:headEnd/>
            <a:tailEnd/>
          </a:ln>
          <a:effectLst/>
        </p:spPr>
      </p:pic>
      <p:pic>
        <p:nvPicPr>
          <p:cNvPr id="8" name="Picture 2"/>
          <p:cNvPicPr>
            <a:picLocks noChangeAspect="1" noChangeArrowheads="1"/>
          </p:cNvPicPr>
          <p:nvPr/>
        </p:nvPicPr>
        <p:blipFill>
          <a:blip r:embed="rId5"/>
          <a:srcRect/>
          <a:stretch>
            <a:fillRect/>
          </a:stretch>
        </p:blipFill>
        <p:spPr bwMode="auto">
          <a:xfrm>
            <a:off x="4857752" y="3357562"/>
            <a:ext cx="3800000" cy="23047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6" name="Espace réservé du contenu 5"/>
          <p:cNvSpPr>
            <a:spLocks noGrp="1"/>
          </p:cNvSpPr>
          <p:nvPr>
            <p:ph idx="1"/>
          </p:nvPr>
        </p:nvSpPr>
        <p:spPr/>
        <p:txBody>
          <a:bodyPr>
            <a:normAutofit lnSpcReduction="10000"/>
          </a:bodyPr>
          <a:lstStyle/>
          <a:p>
            <a:endParaRPr lang="fr-FR" dirty="0" smtClean="0"/>
          </a:p>
          <a:p>
            <a:r>
              <a:rPr lang="fr-FR" dirty="0" smtClean="0"/>
              <a:t>Cet </a:t>
            </a:r>
            <a:r>
              <a:rPr lang="fr-FR" dirty="0"/>
              <a:t>examen doit être réalisé de manière </a:t>
            </a:r>
            <a:r>
              <a:rPr lang="fr-FR" dirty="0">
                <a:solidFill>
                  <a:srgbClr val="FF0000"/>
                </a:solidFill>
              </a:rPr>
              <a:t>symétrique et synchrone afin de constater </a:t>
            </a:r>
            <a:r>
              <a:rPr lang="fr-FR" u="sng" dirty="0" smtClean="0">
                <a:solidFill>
                  <a:srgbClr val="FF0000"/>
                </a:solidFill>
              </a:rPr>
              <a:t>par comparaison </a:t>
            </a:r>
            <a:r>
              <a:rPr lang="fr-FR" u="sng" dirty="0"/>
              <a:t>:</a:t>
            </a:r>
          </a:p>
          <a:p>
            <a:pPr lvl="1"/>
            <a:r>
              <a:rPr lang="fr-FR" dirty="0" smtClean="0"/>
              <a:t>une </a:t>
            </a:r>
            <a:r>
              <a:rPr lang="fr-FR" b="1" dirty="0"/>
              <a:t>diminution de pouls témoin d’une </a:t>
            </a:r>
            <a:r>
              <a:rPr lang="fr-FR" b="1" u="sng" dirty="0" smtClean="0"/>
              <a:t>STÉNOSE </a:t>
            </a:r>
            <a:r>
              <a:rPr lang="fr-FR" b="1" dirty="0"/>
              <a:t>artérielle en amont</a:t>
            </a:r>
          </a:p>
          <a:p>
            <a:pPr lvl="1"/>
            <a:endParaRPr lang="fr-FR" dirty="0" smtClean="0"/>
          </a:p>
          <a:p>
            <a:pPr lvl="1"/>
            <a:r>
              <a:rPr lang="fr-FR" dirty="0" smtClean="0"/>
              <a:t>une </a:t>
            </a:r>
            <a:r>
              <a:rPr lang="fr-FR" b="1" dirty="0"/>
              <a:t>abolition d’un pouls témoin d’une </a:t>
            </a:r>
            <a:r>
              <a:rPr lang="fr-FR" b="1" u="sng" dirty="0" smtClean="0"/>
              <a:t>OCCLUSION</a:t>
            </a:r>
            <a:r>
              <a:rPr lang="fr-FR" b="1" dirty="0" smtClean="0"/>
              <a:t> </a:t>
            </a:r>
            <a:r>
              <a:rPr lang="fr-FR" b="1" dirty="0"/>
              <a:t>artérielle en amont.</a:t>
            </a: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1475656" y="1700808"/>
            <a:ext cx="6147318"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pic>
        <p:nvPicPr>
          <p:cNvPr id="17410" name="Picture 2"/>
          <p:cNvPicPr>
            <a:picLocks noGrp="1" noChangeAspect="1" noChangeArrowheads="1"/>
          </p:cNvPicPr>
          <p:nvPr>
            <p:ph sz="half" idx="1"/>
          </p:nvPr>
        </p:nvPicPr>
        <p:blipFill>
          <a:blip r:embed="rId2" cstate="print"/>
          <a:stretch>
            <a:fillRect/>
          </a:stretch>
        </p:blipFill>
        <p:spPr bwMode="auto">
          <a:xfrm>
            <a:off x="457200" y="2352605"/>
            <a:ext cx="4038600" cy="3021153"/>
          </a:xfrm>
          <a:prstGeom prst="rect">
            <a:avLst/>
          </a:prstGeom>
          <a:noFill/>
          <a:ln w="9525">
            <a:noFill/>
            <a:miter lim="800000"/>
            <a:headEnd/>
            <a:tailEnd/>
          </a:ln>
        </p:spPr>
      </p:pic>
      <p:sp>
        <p:nvSpPr>
          <p:cNvPr id="6" name="Espace réservé du contenu 5"/>
          <p:cNvSpPr>
            <a:spLocks noGrp="1"/>
          </p:cNvSpPr>
          <p:nvPr>
            <p:ph sz="half" idx="2"/>
          </p:nvPr>
        </p:nvSpPr>
        <p:spPr/>
        <p:txBody>
          <a:bodyPr>
            <a:normAutofit fontScale="92500" lnSpcReduction="10000"/>
          </a:bodyPr>
          <a:lstStyle/>
          <a:p>
            <a:endParaRPr lang="fr-FR" dirty="0" smtClean="0"/>
          </a:p>
          <a:p>
            <a:endParaRPr lang="fr-FR" dirty="0" smtClean="0"/>
          </a:p>
          <a:p>
            <a:r>
              <a:rPr lang="fr-FR" dirty="0" smtClean="0"/>
              <a:t>Chez </a:t>
            </a:r>
            <a:r>
              <a:rPr lang="fr-FR" dirty="0"/>
              <a:t>les sujets minces, ou porteurs d’un anévrisme de l’aorte abdominale, on </a:t>
            </a:r>
            <a:r>
              <a:rPr lang="fr-FR" dirty="0" smtClean="0"/>
              <a:t>peut percevoir </a:t>
            </a:r>
            <a:r>
              <a:rPr lang="fr-FR" dirty="0"/>
              <a:t>l’aorte abdominale en palpant la région para-ombilicale gauche</a:t>
            </a:r>
            <a:r>
              <a:rPr lang="fr-FR" dirty="0" smtClean="0"/>
              <a:t>.</a:t>
            </a:r>
          </a:p>
          <a:p>
            <a:r>
              <a:rPr lang="fr-FR" b="1" dirty="0" smtClean="0"/>
              <a:t>Masse battante et expansive   /  anévrisme</a:t>
            </a:r>
            <a:endParaRPr lang="fr-FR" b="1" dirty="0"/>
          </a:p>
        </p:txBody>
      </p:sp>
      <p:sp>
        <p:nvSpPr>
          <p:cNvPr id="7" name="ZoneTexte 6"/>
          <p:cNvSpPr txBox="1"/>
          <p:nvPr/>
        </p:nvSpPr>
        <p:spPr>
          <a:xfrm>
            <a:off x="2714612" y="1643050"/>
            <a:ext cx="4139210" cy="492443"/>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600" dirty="0" smtClean="0"/>
              <a:t>Palpation des trajets artériels</a:t>
            </a:r>
            <a:endParaRPr lang="fr-FR" sz="2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6" name="Espace réservé du contenu 5"/>
          <p:cNvSpPr>
            <a:spLocks noGrp="1"/>
          </p:cNvSpPr>
          <p:nvPr>
            <p:ph idx="1"/>
          </p:nvPr>
        </p:nvSpPr>
        <p:spPr/>
        <p:txBody>
          <a:bodyPr>
            <a:normAutofit/>
          </a:bodyPr>
          <a:lstStyle/>
          <a:p>
            <a:endParaRPr lang="fr-FR" dirty="0" smtClean="0"/>
          </a:p>
          <a:p>
            <a:endParaRPr lang="fr-FR" dirty="0" smtClean="0"/>
          </a:p>
          <a:p>
            <a:r>
              <a:rPr lang="fr-FR" dirty="0" err="1" smtClean="0"/>
              <a:t>Thrill</a:t>
            </a:r>
            <a:r>
              <a:rPr lang="fr-FR" dirty="0" smtClean="0"/>
              <a:t>: perception de frémissements lors de la palpation d’un trajet artériel : il traduit la présence de turbulences majeures </a:t>
            </a:r>
          </a:p>
          <a:p>
            <a:pPr lvl="1"/>
            <a:r>
              <a:rPr lang="fr-FR" dirty="0" smtClean="0"/>
              <a:t>en rapport avec une sténose serrée</a:t>
            </a:r>
          </a:p>
          <a:p>
            <a:pPr lvl="1"/>
            <a:r>
              <a:rPr lang="fr-FR" dirty="0" smtClean="0"/>
              <a:t>en rapport avec un </a:t>
            </a:r>
            <a:r>
              <a:rPr lang="fr-FR" dirty="0" err="1" smtClean="0"/>
              <a:t>schunt</a:t>
            </a:r>
            <a:endParaRPr lang="fr-FR" dirty="0"/>
          </a:p>
        </p:txBody>
      </p:sp>
      <p:sp>
        <p:nvSpPr>
          <p:cNvPr id="7" name="ZoneTexte 6"/>
          <p:cNvSpPr txBox="1"/>
          <p:nvPr/>
        </p:nvSpPr>
        <p:spPr>
          <a:xfrm>
            <a:off x="2714612" y="1643050"/>
            <a:ext cx="4139210" cy="492443"/>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600" dirty="0" smtClean="0"/>
              <a:t>Palpation des trajets artériels</a:t>
            </a:r>
            <a:endParaRPr lang="fr-FR" sz="2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idx="1"/>
          </p:nvPr>
        </p:nvSpPr>
        <p:spPr/>
        <p:txBody>
          <a:bodyPr>
            <a:normAutofit/>
          </a:bodyPr>
          <a:lstStyle/>
          <a:p>
            <a:endParaRPr lang="fr-FR" dirty="0" smtClean="0"/>
          </a:p>
          <a:p>
            <a:r>
              <a:rPr lang="fr-FR" dirty="0" smtClean="0"/>
              <a:t>Temps  capital +++ </a:t>
            </a:r>
          </a:p>
          <a:p>
            <a:pPr lvl="1"/>
            <a:r>
              <a:rPr lang="fr-FR" dirty="0" smtClean="0">
                <a:solidFill>
                  <a:schemeClr val="bg1">
                    <a:lumMod val="65000"/>
                  </a:schemeClr>
                </a:solidFill>
              </a:rPr>
              <a:t>Palpation des téguments </a:t>
            </a:r>
          </a:p>
          <a:p>
            <a:pPr lvl="1"/>
            <a:r>
              <a:rPr lang="fr-FR" dirty="0" smtClean="0">
                <a:solidFill>
                  <a:schemeClr val="bg1">
                    <a:lumMod val="65000"/>
                  </a:schemeClr>
                </a:solidFill>
              </a:rPr>
              <a:t>Palpation des trajets artériels</a:t>
            </a:r>
          </a:p>
          <a:p>
            <a:pPr lvl="1"/>
            <a:r>
              <a:rPr lang="fr-FR" dirty="0" smtClean="0">
                <a:solidFill>
                  <a:schemeClr val="tx2"/>
                </a:solidFill>
              </a:rPr>
              <a:t>Palpation des trajets veineux</a:t>
            </a:r>
          </a:p>
          <a:p>
            <a:pPr>
              <a:buNone/>
            </a:pPr>
            <a:r>
              <a:rPr lang="fr-FR" dirty="0" smtClean="0">
                <a:solidFill>
                  <a:schemeClr val="tx2"/>
                </a:solidFill>
              </a:rPr>
              <a:t> </a:t>
            </a:r>
          </a:p>
          <a:p>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idx="1"/>
          </p:nvPr>
        </p:nvSpPr>
        <p:spPr/>
        <p:txBody>
          <a:bodyPr>
            <a:normAutofit/>
          </a:bodyPr>
          <a:lstStyle/>
          <a:p>
            <a:r>
              <a:rPr lang="fr-FR" dirty="0" smtClean="0"/>
              <a:t>Palpation </a:t>
            </a:r>
            <a:r>
              <a:rPr lang="fr-FR" dirty="0" smtClean="0">
                <a:solidFill>
                  <a:schemeClr val="tx2"/>
                </a:solidFill>
              </a:rPr>
              <a:t>des trajets </a:t>
            </a:r>
            <a:r>
              <a:rPr lang="fr-FR" b="1" u="sng" dirty="0" smtClean="0">
                <a:solidFill>
                  <a:schemeClr val="tx2"/>
                </a:solidFill>
              </a:rPr>
              <a:t>VEINEUX</a:t>
            </a:r>
          </a:p>
          <a:p>
            <a:pPr lvl="1"/>
            <a:r>
              <a:rPr lang="fr-FR" dirty="0" smtClean="0"/>
              <a:t>Palpation d’un cordon induré</a:t>
            </a:r>
          </a:p>
          <a:p>
            <a:pPr lvl="1"/>
            <a:endParaRPr lang="fr-FR" dirty="0" smtClean="0"/>
          </a:p>
          <a:p>
            <a:pPr>
              <a:buNone/>
            </a:pPr>
            <a:r>
              <a:rPr lang="fr-FR" dirty="0" smtClean="0"/>
              <a:t> </a:t>
            </a:r>
          </a:p>
          <a:p>
            <a:endParaRPr lang="fr-FR" dirty="0"/>
          </a:p>
        </p:txBody>
      </p:sp>
      <p:pic>
        <p:nvPicPr>
          <p:cNvPr id="21506" name="Picture 2" descr="C:\Users\BOUALI\Desktop\Thrombophlebite-1.png"/>
          <p:cNvPicPr>
            <a:picLocks noChangeAspect="1" noChangeArrowheads="1"/>
          </p:cNvPicPr>
          <p:nvPr/>
        </p:nvPicPr>
        <p:blipFill>
          <a:blip r:embed="rId2"/>
          <a:srcRect/>
          <a:stretch>
            <a:fillRect/>
          </a:stretch>
        </p:blipFill>
        <p:spPr bwMode="auto">
          <a:xfrm>
            <a:off x="857224" y="3143248"/>
            <a:ext cx="3053946" cy="2262182"/>
          </a:xfrm>
          <a:prstGeom prst="rect">
            <a:avLst/>
          </a:prstGeom>
          <a:noFill/>
        </p:spPr>
      </p:pic>
      <p:pic>
        <p:nvPicPr>
          <p:cNvPr id="21507" name="Picture 3"/>
          <p:cNvPicPr>
            <a:picLocks noChangeAspect="1" noChangeArrowheads="1"/>
          </p:cNvPicPr>
          <p:nvPr/>
        </p:nvPicPr>
        <p:blipFill>
          <a:blip r:embed="rId3"/>
          <a:srcRect/>
          <a:stretch>
            <a:fillRect/>
          </a:stretch>
        </p:blipFill>
        <p:spPr bwMode="auto">
          <a:xfrm>
            <a:off x="5643570" y="3500438"/>
            <a:ext cx="2724150" cy="1628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dirty="0" smtClean="0"/>
              <a:t>Anamnèse…</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L’interrogatoire est </a:t>
            </a:r>
            <a:r>
              <a:rPr lang="fr-FR" dirty="0"/>
              <a:t>fondamental permettant de rechercher des </a:t>
            </a:r>
            <a:r>
              <a:rPr lang="fr-FR" dirty="0" smtClean="0"/>
              <a:t>signes</a:t>
            </a:r>
          </a:p>
          <a:p>
            <a:pPr lvl="1"/>
            <a:r>
              <a:rPr lang="fr-FR" dirty="0" smtClean="0">
                <a:solidFill>
                  <a:srgbClr val="FF0000"/>
                </a:solidFill>
              </a:rPr>
              <a:t>D’une atteinte artérielle</a:t>
            </a:r>
          </a:p>
          <a:p>
            <a:pPr lvl="2"/>
            <a:r>
              <a:rPr lang="fr-FR" dirty="0" smtClean="0">
                <a:solidFill>
                  <a:srgbClr val="FF0000"/>
                </a:solidFill>
              </a:rPr>
              <a:t>hypertension artérielle </a:t>
            </a:r>
            <a:r>
              <a:rPr lang="fr-FR" dirty="0">
                <a:solidFill>
                  <a:srgbClr val="FF0000"/>
                </a:solidFill>
              </a:rPr>
              <a:t>(céphalées, vertiges, épistaxis, acouphènes), </a:t>
            </a:r>
            <a:endParaRPr lang="fr-FR" dirty="0" smtClean="0">
              <a:solidFill>
                <a:srgbClr val="FF0000"/>
              </a:solidFill>
            </a:endParaRPr>
          </a:p>
          <a:p>
            <a:pPr lvl="2"/>
            <a:r>
              <a:rPr lang="fr-FR" dirty="0" smtClean="0">
                <a:solidFill>
                  <a:srgbClr val="FF0000"/>
                </a:solidFill>
              </a:rPr>
              <a:t>hypotension artérielle (asthénie</a:t>
            </a:r>
            <a:r>
              <a:rPr lang="fr-FR" dirty="0">
                <a:solidFill>
                  <a:srgbClr val="FF0000"/>
                </a:solidFill>
              </a:rPr>
              <a:t>, lipothymies, flou visuel) </a:t>
            </a:r>
            <a:endParaRPr lang="fr-FR" dirty="0" smtClean="0">
              <a:solidFill>
                <a:srgbClr val="FF0000"/>
              </a:solidFill>
            </a:endParaRPr>
          </a:p>
          <a:p>
            <a:pPr lvl="2"/>
            <a:r>
              <a:rPr lang="fr-FR" dirty="0" smtClean="0">
                <a:solidFill>
                  <a:srgbClr val="FF0000"/>
                </a:solidFill>
              </a:rPr>
              <a:t>artériopathie </a:t>
            </a:r>
            <a:r>
              <a:rPr lang="fr-FR" dirty="0">
                <a:solidFill>
                  <a:srgbClr val="FF0000"/>
                </a:solidFill>
              </a:rPr>
              <a:t>des membres inférieurs </a:t>
            </a:r>
            <a:endParaRPr lang="fr-FR" dirty="0" smtClean="0">
              <a:solidFill>
                <a:srgbClr val="FF0000"/>
              </a:solidFill>
            </a:endParaRPr>
          </a:p>
          <a:p>
            <a:pPr lvl="1"/>
            <a:r>
              <a:rPr lang="fr-FR" dirty="0" smtClean="0">
                <a:solidFill>
                  <a:schemeClr val="tx2">
                    <a:lumMod val="75000"/>
                  </a:schemeClr>
                </a:solidFill>
              </a:rPr>
              <a:t>D’une atteinte veineuse</a:t>
            </a:r>
          </a:p>
          <a:p>
            <a:pPr lvl="2"/>
            <a:r>
              <a:rPr lang="fr-FR" dirty="0" smtClean="0">
                <a:solidFill>
                  <a:schemeClr val="tx2">
                    <a:lumMod val="75000"/>
                  </a:schemeClr>
                </a:solidFill>
              </a:rPr>
              <a:t>thrombose veineuse (ou sa complication aigue, l’embolie pulmonaire ou chronique, le syndrome post thrombotique)</a:t>
            </a:r>
          </a:p>
          <a:p>
            <a:pPr lvl="2"/>
            <a:r>
              <a:rPr lang="fr-FR" dirty="0" smtClean="0">
                <a:solidFill>
                  <a:schemeClr val="tx2">
                    <a:lumMod val="75000"/>
                  </a:schemeClr>
                </a:solidFill>
              </a:rPr>
              <a:t>insuffisance veineuse</a:t>
            </a:r>
          </a:p>
          <a:p>
            <a:pPr lvl="2"/>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Palpation</a:t>
            </a:r>
            <a:endParaRPr lang="fr-FR" dirty="0"/>
          </a:p>
        </p:txBody>
      </p:sp>
      <p:sp>
        <p:nvSpPr>
          <p:cNvPr id="3" name="Espace réservé du contenu 2"/>
          <p:cNvSpPr>
            <a:spLocks noGrp="1"/>
          </p:cNvSpPr>
          <p:nvPr>
            <p:ph sz="half" idx="1"/>
          </p:nvPr>
        </p:nvSpPr>
        <p:spPr/>
        <p:txBody>
          <a:bodyPr>
            <a:normAutofit fontScale="77500" lnSpcReduction="20000"/>
          </a:bodyPr>
          <a:lstStyle/>
          <a:p>
            <a:endParaRPr lang="fr-FR" dirty="0" smtClean="0"/>
          </a:p>
          <a:p>
            <a:pPr lvl="1"/>
            <a:endParaRPr lang="fr-FR" dirty="0" smtClean="0"/>
          </a:p>
          <a:p>
            <a:pPr>
              <a:buNone/>
            </a:pPr>
            <a:r>
              <a:rPr lang="fr-FR" dirty="0" smtClean="0"/>
              <a:t> </a:t>
            </a:r>
          </a:p>
          <a:p>
            <a:endParaRPr lang="fr-FR" dirty="0"/>
          </a:p>
        </p:txBody>
      </p:sp>
      <p:sp>
        <p:nvSpPr>
          <p:cNvPr id="6" name="Espace réservé du contenu 5"/>
          <p:cNvSpPr>
            <a:spLocks noGrp="1"/>
          </p:cNvSpPr>
          <p:nvPr>
            <p:ph sz="half" idx="2"/>
          </p:nvPr>
        </p:nvSpPr>
        <p:spPr/>
        <p:txBody>
          <a:bodyPr>
            <a:normAutofit fontScale="77500" lnSpcReduction="20000"/>
          </a:bodyPr>
          <a:lstStyle/>
          <a:p>
            <a:r>
              <a:rPr lang="fr-FR" dirty="0" smtClean="0"/>
              <a:t>Les veines jugulaires externes sont  facilement </a:t>
            </a:r>
            <a:r>
              <a:rPr lang="fr-FR" dirty="0" err="1" smtClean="0"/>
              <a:t>examinables</a:t>
            </a:r>
            <a:r>
              <a:rPr lang="fr-FR" dirty="0" smtClean="0"/>
              <a:t>. </a:t>
            </a:r>
          </a:p>
          <a:p>
            <a:r>
              <a:rPr lang="fr-FR" dirty="0" smtClean="0"/>
              <a:t>On recherchera chez un patient installé en proclive dorsal à 45°, une </a:t>
            </a:r>
            <a:r>
              <a:rPr lang="fr-FR" b="1" dirty="0" smtClean="0"/>
              <a:t>turgescence des veines jugulaires (TJ). </a:t>
            </a:r>
          </a:p>
          <a:p>
            <a:r>
              <a:rPr lang="fr-FR" b="1" dirty="0" smtClean="0"/>
              <a:t>On éclaire alors avec une lampe </a:t>
            </a:r>
            <a:r>
              <a:rPr lang="fr-FR" dirty="0" smtClean="0"/>
              <a:t>torche le cou du patient. </a:t>
            </a:r>
          </a:p>
          <a:p>
            <a:r>
              <a:rPr lang="fr-FR" dirty="0" smtClean="0"/>
              <a:t>Le trajet des veines jugulaires externes passe en dehors du bord </a:t>
            </a:r>
            <a:r>
              <a:rPr lang="fr-FR" dirty="0" err="1" smtClean="0"/>
              <a:t>postéroexterne</a:t>
            </a:r>
            <a:r>
              <a:rPr lang="fr-FR" dirty="0" smtClean="0"/>
              <a:t> du muscle sterno-cléido-mastoïdien.</a:t>
            </a:r>
          </a:p>
          <a:p>
            <a:endParaRPr lang="fr-FR" dirty="0"/>
          </a:p>
        </p:txBody>
      </p:sp>
      <p:pic>
        <p:nvPicPr>
          <p:cNvPr id="7" name="Picture 2"/>
          <p:cNvPicPr>
            <a:picLocks noChangeAspect="1" noChangeArrowheads="1"/>
          </p:cNvPicPr>
          <p:nvPr/>
        </p:nvPicPr>
        <p:blipFill>
          <a:blip r:embed="rId2"/>
          <a:srcRect/>
          <a:stretch>
            <a:fillRect/>
          </a:stretch>
        </p:blipFill>
        <p:spPr bwMode="auto">
          <a:xfrm>
            <a:off x="500034" y="2214554"/>
            <a:ext cx="3890953" cy="25845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pPr algn="l"/>
            <a:r>
              <a:rPr lang="fr-FR" dirty="0" smtClean="0"/>
              <a:t> Examen physique…</a:t>
            </a:r>
            <a:br>
              <a:rPr lang="fr-FR" dirty="0" smtClean="0"/>
            </a:br>
            <a:r>
              <a:rPr lang="fr-FR" dirty="0" smtClean="0"/>
              <a:t>Auscultation artérielle</a:t>
            </a:r>
            <a:endParaRPr lang="fr-FR" dirty="0"/>
          </a:p>
        </p:txBody>
      </p:sp>
      <p:sp>
        <p:nvSpPr>
          <p:cNvPr id="5" name="Espace réservé du contenu 4"/>
          <p:cNvSpPr>
            <a:spLocks noGrp="1"/>
          </p:cNvSpPr>
          <p:nvPr>
            <p:ph sz="half" idx="1"/>
          </p:nvPr>
        </p:nvSpPr>
        <p:spPr/>
        <p:txBody>
          <a:bodyPr>
            <a:normAutofit fontScale="85000" lnSpcReduction="20000"/>
          </a:bodyPr>
          <a:lstStyle/>
          <a:p>
            <a:pPr>
              <a:buNone/>
            </a:pPr>
            <a:endParaRPr lang="fr-FR" dirty="0"/>
          </a:p>
          <a:p>
            <a:r>
              <a:rPr lang="fr-FR" dirty="0"/>
              <a:t>Elle est possible au niveau des artères carotides, sous-clavières, axillaires, fémorales </a:t>
            </a:r>
            <a:r>
              <a:rPr lang="fr-FR" dirty="0" smtClean="0"/>
              <a:t>et de </a:t>
            </a:r>
            <a:r>
              <a:rPr lang="fr-FR" dirty="0"/>
              <a:t>l’aorte abdominale. </a:t>
            </a:r>
            <a:endParaRPr lang="fr-FR" dirty="0" smtClean="0"/>
          </a:p>
          <a:p>
            <a:r>
              <a:rPr lang="fr-FR" dirty="0" smtClean="0"/>
              <a:t>La </a:t>
            </a:r>
            <a:r>
              <a:rPr lang="fr-FR" dirty="0"/>
              <a:t>présence d’un </a:t>
            </a:r>
            <a:r>
              <a:rPr lang="fr-FR" b="1" dirty="0"/>
              <a:t>souffle résulte le plus souvent d’une </a:t>
            </a:r>
            <a:r>
              <a:rPr lang="fr-FR" b="1" dirty="0" smtClean="0"/>
              <a:t>sténose </a:t>
            </a:r>
            <a:r>
              <a:rPr lang="fr-FR" dirty="0" smtClean="0"/>
              <a:t>artérielle </a:t>
            </a:r>
            <a:r>
              <a:rPr lang="fr-FR" dirty="0"/>
              <a:t>(souffle systolique) ou d’une fistule </a:t>
            </a:r>
            <a:r>
              <a:rPr lang="fr-FR" dirty="0" err="1"/>
              <a:t>artério</a:t>
            </a:r>
            <a:r>
              <a:rPr lang="fr-FR" dirty="0"/>
              <a:t>-veineuse (souffle </a:t>
            </a:r>
            <a:r>
              <a:rPr lang="fr-FR" dirty="0" err="1"/>
              <a:t>systolodiastolique</a:t>
            </a:r>
            <a:r>
              <a:rPr lang="fr-FR" dirty="0" smtClean="0"/>
              <a:t>).</a:t>
            </a:r>
          </a:p>
          <a:p>
            <a:r>
              <a:rPr lang="fr-FR" dirty="0" smtClean="0"/>
              <a:t>On utilise le petit pavillon du stéthoscope</a:t>
            </a:r>
          </a:p>
          <a:p>
            <a:endParaRPr lang="fr-FR" dirty="0"/>
          </a:p>
        </p:txBody>
      </p:sp>
      <p:pic>
        <p:nvPicPr>
          <p:cNvPr id="18434" name="Picture 2"/>
          <p:cNvPicPr>
            <a:picLocks noGrp="1" noChangeAspect="1" noChangeArrowheads="1"/>
          </p:cNvPicPr>
          <p:nvPr>
            <p:ph sz="half" idx="2"/>
          </p:nvPr>
        </p:nvPicPr>
        <p:blipFill>
          <a:blip r:embed="rId2" cstate="print"/>
          <a:srcRect/>
          <a:stretch>
            <a:fillRect/>
          </a:stretch>
        </p:blipFill>
        <p:spPr bwMode="auto">
          <a:xfrm>
            <a:off x="4648200" y="2333561"/>
            <a:ext cx="4038600" cy="305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sp>
        <p:nvSpPr>
          <p:cNvPr id="5" name="Espace réservé du contenu 4"/>
          <p:cNvSpPr>
            <a:spLocks noGrp="1"/>
          </p:cNvSpPr>
          <p:nvPr>
            <p:ph idx="1"/>
          </p:nvPr>
        </p:nvSpPr>
        <p:spPr/>
        <p:txBody>
          <a:bodyPr/>
          <a:lstStyle/>
          <a:p>
            <a:endParaRPr lang="fr-FR" dirty="0" smtClean="0"/>
          </a:p>
          <a:p>
            <a:r>
              <a:rPr lang="fr-FR" dirty="0" smtClean="0"/>
              <a:t>Systématique</a:t>
            </a:r>
          </a:p>
          <a:p>
            <a:endParaRPr lang="fr-FR" dirty="0" smtClean="0"/>
          </a:p>
          <a:p>
            <a:r>
              <a:rPr lang="fr-FR" dirty="0" smtClean="0"/>
              <a:t>Au niveau des deux bras</a:t>
            </a:r>
            <a:endParaRPr lang="fr-F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sp>
        <p:nvSpPr>
          <p:cNvPr id="3" name="Espace réservé du contenu 2"/>
          <p:cNvSpPr>
            <a:spLocks noGrp="1"/>
          </p:cNvSpPr>
          <p:nvPr>
            <p:ph idx="1"/>
          </p:nvPr>
        </p:nvSpPr>
        <p:spPr>
          <a:xfrm>
            <a:off x="500034" y="1857364"/>
            <a:ext cx="8229600" cy="4525963"/>
          </a:xfrm>
        </p:spPr>
        <p:txBody>
          <a:bodyPr>
            <a:normAutofit fontScale="70000" lnSpcReduction="20000"/>
          </a:bodyPr>
          <a:lstStyle/>
          <a:p>
            <a:endParaRPr lang="fr-FR" b="1" dirty="0" smtClean="0"/>
          </a:p>
          <a:p>
            <a:r>
              <a:rPr lang="fr-FR" b="1" dirty="0" smtClean="0"/>
              <a:t>Conditions </a:t>
            </a:r>
            <a:r>
              <a:rPr lang="fr-FR" b="1" dirty="0"/>
              <a:t>de mesure</a:t>
            </a:r>
          </a:p>
          <a:p>
            <a:pPr lvl="1"/>
            <a:r>
              <a:rPr lang="fr-FR" dirty="0" smtClean="0"/>
              <a:t>Patient </a:t>
            </a:r>
            <a:r>
              <a:rPr lang="fr-FR" dirty="0"/>
              <a:t>après quelques minutes de repos, en décubitus dans une pièce calme et </a:t>
            </a:r>
            <a:r>
              <a:rPr lang="fr-FR" dirty="0" smtClean="0"/>
              <a:t>ne parlant pas.</a:t>
            </a:r>
            <a:endParaRPr lang="fr-FR" dirty="0"/>
          </a:p>
          <a:p>
            <a:pPr lvl="1"/>
            <a:r>
              <a:rPr lang="fr-FR" dirty="0" smtClean="0"/>
              <a:t>Pratiquer </a:t>
            </a:r>
            <a:r>
              <a:rPr lang="fr-FR" dirty="0"/>
              <a:t>au moins deux mesures à 1-2 minutes d’intervalle et répéter les mesures </a:t>
            </a:r>
            <a:r>
              <a:rPr lang="fr-FR" dirty="0" smtClean="0"/>
              <a:t>si les </a:t>
            </a:r>
            <a:r>
              <a:rPr lang="fr-FR" dirty="0"/>
              <a:t>deux premières sont différentes</a:t>
            </a:r>
          </a:p>
          <a:p>
            <a:pPr lvl="1"/>
            <a:r>
              <a:rPr lang="fr-FR" dirty="0" smtClean="0"/>
              <a:t>Le </a:t>
            </a:r>
            <a:r>
              <a:rPr lang="fr-FR" dirty="0"/>
              <a:t>brassard doit être à la hauteur du </a:t>
            </a:r>
            <a:r>
              <a:rPr lang="fr-FR" dirty="0" smtClean="0"/>
              <a:t>cœur</a:t>
            </a:r>
            <a:endParaRPr lang="fr-FR" dirty="0"/>
          </a:p>
          <a:p>
            <a:pPr lvl="1"/>
            <a:r>
              <a:rPr lang="fr-FR" dirty="0" smtClean="0"/>
              <a:t>Utiliser </a:t>
            </a:r>
            <a:r>
              <a:rPr lang="fr-FR" dirty="0"/>
              <a:t>un brassard adapté au gabarit (il doit recouvrir les 2/3 du bras)</a:t>
            </a:r>
          </a:p>
          <a:p>
            <a:pPr lvl="1"/>
            <a:r>
              <a:rPr lang="fr-FR" dirty="0" smtClean="0"/>
              <a:t>Mesurer </a:t>
            </a:r>
            <a:r>
              <a:rPr lang="fr-FR" dirty="0"/>
              <a:t>lors de la première consultation la pression artérielle </a:t>
            </a:r>
            <a:r>
              <a:rPr lang="fr-FR" b="1" dirty="0"/>
              <a:t>aux deux bras</a:t>
            </a:r>
            <a:r>
              <a:rPr lang="fr-FR" dirty="0"/>
              <a:t> : en </a:t>
            </a:r>
            <a:r>
              <a:rPr lang="fr-FR" dirty="0" smtClean="0"/>
              <a:t>cas d’asymétrie </a:t>
            </a:r>
            <a:r>
              <a:rPr lang="fr-FR" dirty="0"/>
              <a:t>garder comme référence la valeur la plus </a:t>
            </a:r>
            <a:r>
              <a:rPr lang="fr-FR" dirty="0" smtClean="0"/>
              <a:t>élevée.</a:t>
            </a:r>
            <a:endParaRPr lang="fr-FR" dirty="0"/>
          </a:p>
          <a:p>
            <a:pPr lvl="1"/>
            <a:r>
              <a:rPr lang="fr-FR" dirty="0" smtClean="0"/>
              <a:t>Mesurer </a:t>
            </a:r>
            <a:r>
              <a:rPr lang="fr-FR" dirty="0"/>
              <a:t>la pression artérielle 1 et 5 minutes après le passage à l’orthostatisme </a:t>
            </a:r>
            <a:r>
              <a:rPr lang="fr-FR" dirty="0" smtClean="0"/>
              <a:t>chez les </a:t>
            </a:r>
            <a:r>
              <a:rPr lang="fr-FR" dirty="0"/>
              <a:t>sujets âgés, diabétiques et tous ceux chez lesquels il existe un risque d’hypotension</a:t>
            </a:r>
          </a:p>
        </p:txBody>
      </p:sp>
      <p:sp>
        <p:nvSpPr>
          <p:cNvPr id="4" name="ZoneTexte 3"/>
          <p:cNvSpPr txBox="1"/>
          <p:nvPr/>
        </p:nvSpPr>
        <p:spPr>
          <a:xfrm>
            <a:off x="3071802" y="1571612"/>
            <a:ext cx="3510641"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Méthode auscultatoire</a:t>
            </a:r>
            <a:endParaRPr lang="fr-FR"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sp>
        <p:nvSpPr>
          <p:cNvPr id="3" name="Espace réservé du contenu 2"/>
          <p:cNvSpPr>
            <a:spLocks noGrp="1"/>
          </p:cNvSpPr>
          <p:nvPr>
            <p:ph idx="1"/>
          </p:nvPr>
        </p:nvSpPr>
        <p:spPr/>
        <p:txBody>
          <a:bodyPr>
            <a:normAutofit/>
          </a:bodyPr>
          <a:lstStyle/>
          <a:p>
            <a:endParaRPr lang="fr-FR" b="1" dirty="0" smtClean="0"/>
          </a:p>
          <a:p>
            <a:r>
              <a:rPr lang="fr-FR" b="1" dirty="0" smtClean="0"/>
              <a:t>Méthode de mesure</a:t>
            </a:r>
          </a:p>
          <a:p>
            <a:pPr lvl="1"/>
            <a:r>
              <a:rPr lang="fr-FR" dirty="0" smtClean="0"/>
              <a:t>Le brassard est positionné autour du bras du patient, la flèche en regard de l’artère humérale. </a:t>
            </a:r>
          </a:p>
          <a:p>
            <a:endParaRPr lang="fr-FR" dirty="0"/>
          </a:p>
          <a:p>
            <a:pPr lvl="1"/>
            <a:r>
              <a:rPr lang="fr-FR" dirty="0" smtClean="0"/>
              <a:t>Le stéthoscope est placé en regard de l’artère humérale au niveau de l’insertion distale du biceps, juste en aval du brassard sans appuyer.</a:t>
            </a:r>
            <a:endParaRPr lang="fr-FR" dirty="0"/>
          </a:p>
        </p:txBody>
      </p:sp>
      <p:sp>
        <p:nvSpPr>
          <p:cNvPr id="4" name="ZoneTexte 3"/>
          <p:cNvSpPr txBox="1"/>
          <p:nvPr/>
        </p:nvSpPr>
        <p:spPr>
          <a:xfrm>
            <a:off x="3071802" y="1571612"/>
            <a:ext cx="3510641"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Méthode auscultatoire</a:t>
            </a:r>
            <a:endParaRPr lang="fr-FR"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pic>
        <p:nvPicPr>
          <p:cNvPr id="4098" name="Picture 2"/>
          <p:cNvPicPr>
            <a:picLocks noChangeAspect="1" noChangeArrowheads="1"/>
          </p:cNvPicPr>
          <p:nvPr/>
        </p:nvPicPr>
        <p:blipFill>
          <a:blip r:embed="rId2" cstate="print"/>
          <a:srcRect/>
          <a:stretch>
            <a:fillRect/>
          </a:stretch>
        </p:blipFill>
        <p:spPr bwMode="auto">
          <a:xfrm>
            <a:off x="539552" y="2285992"/>
            <a:ext cx="3882008" cy="3519272"/>
          </a:xfrm>
          <a:prstGeom prst="rect">
            <a:avLst/>
          </a:prstGeom>
          <a:noFill/>
          <a:ln w="9525">
            <a:noFill/>
            <a:miter lim="800000"/>
            <a:headEnd/>
            <a:tailEnd/>
          </a:ln>
        </p:spPr>
      </p:pic>
      <p:pic>
        <p:nvPicPr>
          <p:cNvPr id="4099" name="Picture 3"/>
          <p:cNvPicPr>
            <a:picLocks noGrp="1" noChangeAspect="1" noChangeArrowheads="1"/>
          </p:cNvPicPr>
          <p:nvPr>
            <p:ph sz="half" idx="2"/>
          </p:nvPr>
        </p:nvPicPr>
        <p:blipFill>
          <a:blip r:embed="rId3" cstate="print"/>
          <a:srcRect/>
          <a:stretch>
            <a:fillRect/>
          </a:stretch>
        </p:blipFill>
        <p:spPr bwMode="auto">
          <a:xfrm>
            <a:off x="4648200" y="2357430"/>
            <a:ext cx="4038600" cy="3447833"/>
          </a:xfrm>
          <a:prstGeom prst="rect">
            <a:avLst/>
          </a:prstGeom>
          <a:noFill/>
          <a:ln w="9525">
            <a:noFill/>
            <a:miter lim="800000"/>
            <a:headEnd/>
            <a:tailEnd/>
          </a:ln>
        </p:spPr>
      </p:pic>
      <p:sp>
        <p:nvSpPr>
          <p:cNvPr id="6" name="ZoneTexte 5"/>
          <p:cNvSpPr txBox="1"/>
          <p:nvPr/>
        </p:nvSpPr>
        <p:spPr>
          <a:xfrm>
            <a:off x="3071802" y="1571612"/>
            <a:ext cx="3510641"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Méthode auscultatoire</a:t>
            </a:r>
            <a:endParaRPr lang="fr-FR" sz="2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457200" y="2230072"/>
            <a:ext cx="4038600" cy="3266218"/>
          </a:xfrm>
          <a:prstGeom prst="rect">
            <a:avLst/>
          </a:prstGeom>
          <a:noFill/>
          <a:ln w="9525">
            <a:noFill/>
            <a:miter lim="800000"/>
            <a:headEnd/>
            <a:tailEnd/>
          </a:ln>
        </p:spPr>
      </p:pic>
      <p:pic>
        <p:nvPicPr>
          <p:cNvPr id="5123" name="Picture 3"/>
          <p:cNvPicPr>
            <a:picLocks noGrp="1" noChangeAspect="1" noChangeArrowheads="1"/>
          </p:cNvPicPr>
          <p:nvPr>
            <p:ph sz="half" idx="2"/>
          </p:nvPr>
        </p:nvPicPr>
        <p:blipFill>
          <a:blip r:embed="rId3" cstate="print"/>
          <a:srcRect/>
          <a:stretch>
            <a:fillRect/>
          </a:stretch>
        </p:blipFill>
        <p:spPr bwMode="auto">
          <a:xfrm>
            <a:off x="4648200" y="2276872"/>
            <a:ext cx="4038600" cy="3240359"/>
          </a:xfrm>
          <a:prstGeom prst="rect">
            <a:avLst/>
          </a:prstGeom>
          <a:noFill/>
          <a:ln w="9525">
            <a:noFill/>
            <a:miter lim="800000"/>
            <a:headEnd/>
            <a:tailEnd/>
          </a:ln>
        </p:spPr>
      </p:pic>
      <p:sp>
        <p:nvSpPr>
          <p:cNvPr id="5" name="ZoneTexte 4"/>
          <p:cNvSpPr txBox="1"/>
          <p:nvPr/>
        </p:nvSpPr>
        <p:spPr>
          <a:xfrm>
            <a:off x="3071802" y="1571612"/>
            <a:ext cx="3510641"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Méthode auscultatoire</a:t>
            </a:r>
            <a:endParaRPr lang="fr-FR" sz="2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pic>
        <p:nvPicPr>
          <p:cNvPr id="6146" name="Picture 2"/>
          <p:cNvPicPr>
            <a:picLocks noGrp="1" noChangeAspect="1" noChangeArrowheads="1"/>
          </p:cNvPicPr>
          <p:nvPr>
            <p:ph sz="half" idx="1"/>
          </p:nvPr>
        </p:nvPicPr>
        <p:blipFill>
          <a:blip r:embed="rId2" cstate="print"/>
          <a:srcRect/>
          <a:stretch>
            <a:fillRect/>
          </a:stretch>
        </p:blipFill>
        <p:spPr bwMode="auto">
          <a:xfrm>
            <a:off x="457200" y="2303272"/>
            <a:ext cx="4038600" cy="3119819"/>
          </a:xfrm>
          <a:prstGeom prst="rect">
            <a:avLst/>
          </a:prstGeom>
          <a:noFill/>
          <a:ln w="9525">
            <a:noFill/>
            <a:miter lim="800000"/>
            <a:headEnd/>
            <a:tailEnd/>
          </a:ln>
        </p:spPr>
      </p:pic>
      <p:pic>
        <p:nvPicPr>
          <p:cNvPr id="6147" name="Picture 3"/>
          <p:cNvPicPr>
            <a:picLocks noGrp="1" noChangeAspect="1" noChangeArrowheads="1"/>
          </p:cNvPicPr>
          <p:nvPr>
            <p:ph sz="half" idx="2"/>
          </p:nvPr>
        </p:nvPicPr>
        <p:blipFill>
          <a:blip r:embed="rId3" cstate="print"/>
          <a:srcRect/>
          <a:stretch>
            <a:fillRect/>
          </a:stretch>
        </p:blipFill>
        <p:spPr bwMode="auto">
          <a:xfrm>
            <a:off x="4648200" y="2358803"/>
            <a:ext cx="4038600" cy="3008757"/>
          </a:xfrm>
          <a:prstGeom prst="rect">
            <a:avLst/>
          </a:prstGeom>
          <a:noFill/>
          <a:ln w="9525">
            <a:noFill/>
            <a:miter lim="800000"/>
            <a:headEnd/>
            <a:tailEnd/>
          </a:ln>
        </p:spPr>
      </p:pic>
      <p:sp>
        <p:nvSpPr>
          <p:cNvPr id="5" name="ZoneTexte 4"/>
          <p:cNvSpPr txBox="1"/>
          <p:nvPr/>
        </p:nvSpPr>
        <p:spPr>
          <a:xfrm>
            <a:off x="3071802" y="1571612"/>
            <a:ext cx="3510641"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Méthode auscultatoire</a:t>
            </a:r>
            <a:endParaRPr lang="fr-FR"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sp>
        <p:nvSpPr>
          <p:cNvPr id="6" name="Espace réservé du contenu 5"/>
          <p:cNvSpPr>
            <a:spLocks noGrp="1"/>
          </p:cNvSpPr>
          <p:nvPr>
            <p:ph idx="1"/>
          </p:nvPr>
        </p:nvSpPr>
        <p:spPr/>
        <p:txBody>
          <a:bodyPr/>
          <a:lstStyle/>
          <a:p>
            <a:endParaRPr lang="fr-FR" dirty="0" smtClean="0"/>
          </a:p>
          <a:p>
            <a:r>
              <a:rPr lang="fr-FR" dirty="0" smtClean="0"/>
              <a:t>Il </a:t>
            </a:r>
            <a:r>
              <a:rPr lang="fr-FR" dirty="0"/>
              <a:t>existe de nombreux </a:t>
            </a:r>
            <a:r>
              <a:rPr lang="fr-FR" b="1" dirty="0"/>
              <a:t>appareils tensionnels automatiques </a:t>
            </a:r>
            <a:r>
              <a:rPr lang="fr-FR" dirty="0"/>
              <a:t>largement utilisés dans </a:t>
            </a:r>
            <a:r>
              <a:rPr lang="fr-FR" dirty="0" smtClean="0"/>
              <a:t>les différents </a:t>
            </a:r>
            <a:r>
              <a:rPr lang="fr-FR" dirty="0"/>
              <a:t>services hospitaliers dont l’étalonnage doit être régulièrement vérifié </a:t>
            </a:r>
            <a:r>
              <a:rPr lang="fr-FR" dirty="0" smtClean="0"/>
              <a:t>pour assurer </a:t>
            </a:r>
            <a:r>
              <a:rPr lang="fr-FR" dirty="0"/>
              <a:t>leur fiabilité.</a:t>
            </a:r>
          </a:p>
        </p:txBody>
      </p:sp>
      <p:sp>
        <p:nvSpPr>
          <p:cNvPr id="4" name="ZoneTexte 3"/>
          <p:cNvSpPr txBox="1"/>
          <p:nvPr/>
        </p:nvSpPr>
        <p:spPr>
          <a:xfrm>
            <a:off x="3071802" y="1571612"/>
            <a:ext cx="3510641"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Méthode auscultatoire</a:t>
            </a:r>
            <a:endParaRPr lang="fr-FR" sz="2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sp>
        <p:nvSpPr>
          <p:cNvPr id="3" name="Espace réservé du contenu 2"/>
          <p:cNvSpPr>
            <a:spLocks noGrp="1"/>
          </p:cNvSpPr>
          <p:nvPr>
            <p:ph idx="1"/>
          </p:nvPr>
        </p:nvSpPr>
        <p:spPr/>
        <p:txBody>
          <a:bodyPr/>
          <a:lstStyle/>
          <a:p>
            <a:pPr lvl="1"/>
            <a:endParaRPr lang="fr-FR" b="1" i="1" dirty="0" smtClean="0"/>
          </a:p>
          <a:p>
            <a:endParaRPr lang="fr-FR" dirty="0" smtClean="0">
              <a:solidFill>
                <a:srgbClr val="FF0000"/>
              </a:solidFill>
            </a:endParaRPr>
          </a:p>
          <a:p>
            <a:r>
              <a:rPr lang="fr-FR" dirty="0" smtClean="0">
                <a:solidFill>
                  <a:srgbClr val="FF0000"/>
                </a:solidFill>
              </a:rPr>
              <a:t>Palpation  </a:t>
            </a:r>
            <a:r>
              <a:rPr lang="fr-FR" dirty="0">
                <a:solidFill>
                  <a:srgbClr val="FF0000"/>
                </a:solidFill>
              </a:rPr>
              <a:t>du pouls radial lors du dégonflage du ballon placé </a:t>
            </a:r>
            <a:r>
              <a:rPr lang="fr-FR" dirty="0" smtClean="0">
                <a:solidFill>
                  <a:srgbClr val="FF0000"/>
                </a:solidFill>
              </a:rPr>
              <a:t>en amont  </a:t>
            </a:r>
          </a:p>
          <a:p>
            <a:pPr lvl="1"/>
            <a:r>
              <a:rPr lang="fr-FR" dirty="0" smtClean="0"/>
              <a:t>méthode </a:t>
            </a:r>
            <a:r>
              <a:rPr lang="fr-FR" u="sng" dirty="0" smtClean="0">
                <a:solidFill>
                  <a:srgbClr val="FF0000"/>
                </a:solidFill>
              </a:rPr>
              <a:t>approximative</a:t>
            </a:r>
          </a:p>
          <a:p>
            <a:pPr lvl="1"/>
            <a:r>
              <a:rPr lang="fr-FR" dirty="0" smtClean="0"/>
              <a:t>ne </a:t>
            </a:r>
            <a:r>
              <a:rPr lang="fr-FR" dirty="0"/>
              <a:t>fournit </a:t>
            </a:r>
            <a:r>
              <a:rPr lang="fr-FR" u="sng" dirty="0">
                <a:solidFill>
                  <a:srgbClr val="FF0000"/>
                </a:solidFill>
              </a:rPr>
              <a:t>que</a:t>
            </a:r>
            <a:r>
              <a:rPr lang="fr-FR" dirty="0"/>
              <a:t> la valeur de </a:t>
            </a:r>
            <a:r>
              <a:rPr lang="fr-FR" dirty="0" smtClean="0"/>
              <a:t>la pression </a:t>
            </a:r>
            <a:r>
              <a:rPr lang="fr-FR" dirty="0"/>
              <a:t>artérielle systolique.</a:t>
            </a:r>
          </a:p>
        </p:txBody>
      </p:sp>
      <p:sp>
        <p:nvSpPr>
          <p:cNvPr id="4" name="ZoneTexte 3"/>
          <p:cNvSpPr txBox="1"/>
          <p:nvPr/>
        </p:nvSpPr>
        <p:spPr>
          <a:xfrm>
            <a:off x="3071802" y="1571612"/>
            <a:ext cx="3101426"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Méthode </a:t>
            </a:r>
            <a:r>
              <a:rPr lang="fr-FR" sz="2800" dirty="0" err="1" smtClean="0"/>
              <a:t>palpatoire</a:t>
            </a:r>
            <a:endParaRPr lang="fr-FR"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Motif de consultation ou d’hospitalisation…</a:t>
            </a:r>
            <a:endParaRPr lang="fr-FR" dirty="0"/>
          </a:p>
        </p:txBody>
      </p:sp>
      <p:sp>
        <p:nvSpPr>
          <p:cNvPr id="3" name="Espace réservé du contenu 2"/>
          <p:cNvSpPr>
            <a:spLocks noGrp="1"/>
          </p:cNvSpPr>
          <p:nvPr>
            <p:ph idx="1"/>
          </p:nvPr>
        </p:nvSpPr>
        <p:spPr/>
        <p:txBody>
          <a:bodyPr>
            <a:normAutofit fontScale="85000" lnSpcReduction="20000"/>
          </a:bodyPr>
          <a:lstStyle/>
          <a:p>
            <a:pPr>
              <a:buNone/>
            </a:pPr>
            <a:r>
              <a:rPr lang="fr-FR" dirty="0" smtClean="0"/>
              <a:t> </a:t>
            </a:r>
          </a:p>
          <a:p>
            <a:pPr lvl="1"/>
            <a:r>
              <a:rPr lang="fr-FR" dirty="0" smtClean="0"/>
              <a:t>céphalées, vertiges, bourdonnement d’oreilles, troubles de la vision ou saignements de nez. </a:t>
            </a:r>
          </a:p>
          <a:p>
            <a:pPr lvl="1"/>
            <a:r>
              <a:rPr lang="fr-FR" dirty="0" smtClean="0"/>
              <a:t>complications artérielles graves:  accidents vasculaires cérébraux (AVC), infarctus du myocarde, insuffisance cardiaque, hémorragies intracrâniennes,  insuffisance rénale, ou atteinte de la rétine entraînant parfois la perte de la vue.</a:t>
            </a:r>
          </a:p>
          <a:p>
            <a:pPr lvl="1"/>
            <a:r>
              <a:rPr lang="fr-FR" dirty="0" smtClean="0"/>
              <a:t>douleurs des membres inférieurs (d’effort ou de décubitus, siège), claudication intermittente, troubles trophiques, réduction du périmètre de marche…</a:t>
            </a:r>
          </a:p>
          <a:p>
            <a:pPr lvl="1"/>
            <a:r>
              <a:rPr lang="fr-FR" dirty="0" smtClean="0"/>
              <a:t>douleurs des membres inférieurs, augmentation du volume d‘un membre inférieur, œdème …</a:t>
            </a:r>
          </a:p>
          <a:p>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sp>
        <p:nvSpPr>
          <p:cNvPr id="3" name="Espace réservé du contenu 2"/>
          <p:cNvSpPr>
            <a:spLocks noGrp="1"/>
          </p:cNvSpPr>
          <p:nvPr>
            <p:ph idx="1"/>
          </p:nvPr>
        </p:nvSpPr>
        <p:spPr>
          <a:xfrm>
            <a:off x="457200" y="1600200"/>
            <a:ext cx="8229600" cy="4853136"/>
          </a:xfrm>
        </p:spPr>
        <p:txBody>
          <a:bodyPr>
            <a:normAutofit/>
          </a:bodyPr>
          <a:lstStyle/>
          <a:p>
            <a:endParaRPr lang="fr-FR" dirty="0" smtClean="0"/>
          </a:p>
          <a:p>
            <a:endParaRPr lang="fr-FR" dirty="0" smtClean="0"/>
          </a:p>
          <a:p>
            <a:r>
              <a:rPr lang="fr-FR" dirty="0" smtClean="0"/>
              <a:t>Il </a:t>
            </a:r>
            <a:r>
              <a:rPr lang="fr-FR" dirty="0"/>
              <a:t>existe d’autres méthodes de mesure </a:t>
            </a:r>
            <a:r>
              <a:rPr lang="fr-FR" dirty="0" err="1"/>
              <a:t>tensionnelle</a:t>
            </a:r>
            <a:r>
              <a:rPr lang="fr-FR" dirty="0"/>
              <a:t> permettant d’obtenir des valeurs </a:t>
            </a:r>
            <a:r>
              <a:rPr lang="fr-FR" dirty="0" smtClean="0"/>
              <a:t>en </a:t>
            </a:r>
            <a:r>
              <a:rPr lang="fr-FR" u="sng" dirty="0" smtClean="0">
                <a:solidFill>
                  <a:srgbClr val="FF0000"/>
                </a:solidFill>
              </a:rPr>
              <a:t>dehors </a:t>
            </a:r>
            <a:r>
              <a:rPr lang="fr-FR" u="sng" dirty="0">
                <a:solidFill>
                  <a:srgbClr val="FF0000"/>
                </a:solidFill>
              </a:rPr>
              <a:t>de la présence du corps </a:t>
            </a:r>
            <a:r>
              <a:rPr lang="fr-FR" u="sng" dirty="0" smtClean="0">
                <a:solidFill>
                  <a:srgbClr val="FF0000"/>
                </a:solidFill>
              </a:rPr>
              <a:t>médical:</a:t>
            </a:r>
          </a:p>
          <a:p>
            <a:pPr lvl="1"/>
            <a:endParaRPr lang="fr-FR" dirty="0" smtClean="0"/>
          </a:p>
          <a:p>
            <a:pPr lvl="1"/>
            <a:r>
              <a:rPr lang="fr-FR" dirty="0" smtClean="0"/>
              <a:t>la </a:t>
            </a:r>
            <a:r>
              <a:rPr lang="fr-FR" b="1" i="1" dirty="0" smtClean="0"/>
              <a:t>mesure </a:t>
            </a:r>
            <a:r>
              <a:rPr lang="fr-FR" dirty="0" smtClean="0"/>
              <a:t>ambulatoire de la pression artérielle</a:t>
            </a:r>
            <a:r>
              <a:rPr lang="fr-FR" b="1" i="1" dirty="0" smtClean="0"/>
              <a:t> (MAPA</a:t>
            </a:r>
            <a:r>
              <a:rPr lang="fr-FR" dirty="0" smtClean="0"/>
              <a:t>) </a:t>
            </a:r>
            <a:endParaRPr lang="fr-FR" b="1" i="1" dirty="0"/>
          </a:p>
          <a:p>
            <a:pPr lvl="1"/>
            <a:r>
              <a:rPr lang="fr-FR" b="1" i="1" dirty="0" smtClean="0"/>
              <a:t>l</a:t>
            </a:r>
            <a:r>
              <a:rPr lang="fr-FR" b="1" i="1" dirty="0"/>
              <a:t>’ </a:t>
            </a:r>
            <a:r>
              <a:rPr lang="fr-FR" b="1" i="1" dirty="0" err="1" smtClean="0"/>
              <a:t>automesure</a:t>
            </a:r>
            <a:r>
              <a:rPr lang="fr-FR" b="1" i="1" dirty="0" smtClean="0"/>
              <a:t>(ATM) .</a:t>
            </a:r>
            <a:endParaRPr lang="fr-FR" dirty="0" smtClean="0"/>
          </a:p>
        </p:txBody>
      </p:sp>
      <p:sp>
        <p:nvSpPr>
          <p:cNvPr id="4" name="ZoneTexte 3"/>
          <p:cNvSpPr txBox="1"/>
          <p:nvPr/>
        </p:nvSpPr>
        <p:spPr>
          <a:xfrm>
            <a:off x="3071802" y="1571612"/>
            <a:ext cx="2693110"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Autres méthodes</a:t>
            </a:r>
            <a:endParaRPr lang="fr-FR" sz="2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pic>
        <p:nvPicPr>
          <p:cNvPr id="71682" name="Picture 2"/>
          <p:cNvPicPr>
            <a:picLocks noGrp="1" noChangeAspect="1" noChangeArrowheads="1"/>
          </p:cNvPicPr>
          <p:nvPr>
            <p:ph idx="1"/>
          </p:nvPr>
        </p:nvPicPr>
        <p:blipFill>
          <a:blip r:embed="rId2"/>
          <a:srcRect/>
          <a:stretch>
            <a:fillRect/>
          </a:stretch>
        </p:blipFill>
        <p:spPr bwMode="auto">
          <a:xfrm>
            <a:off x="553281" y="2428868"/>
            <a:ext cx="7947809" cy="3744618"/>
          </a:xfrm>
          <a:prstGeom prst="rect">
            <a:avLst/>
          </a:prstGeom>
          <a:noFill/>
          <a:ln w="9525">
            <a:noFill/>
            <a:miter lim="800000"/>
            <a:headEnd/>
            <a:tailEnd/>
          </a:ln>
          <a:effectLst/>
        </p:spPr>
      </p:pic>
      <p:sp>
        <p:nvSpPr>
          <p:cNvPr id="4" name="ZoneTexte 3"/>
          <p:cNvSpPr txBox="1"/>
          <p:nvPr/>
        </p:nvSpPr>
        <p:spPr>
          <a:xfrm>
            <a:off x="3071802" y="1571612"/>
            <a:ext cx="2739148"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Indications MAPA</a:t>
            </a:r>
            <a:endParaRPr lang="fr-FR"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Examen physique…</a:t>
            </a:r>
            <a:br>
              <a:rPr lang="fr-FR" dirty="0" smtClean="0"/>
            </a:br>
            <a:r>
              <a:rPr lang="fr-FR" dirty="0" smtClean="0"/>
              <a:t>Mesure de la PA</a:t>
            </a:r>
            <a:endParaRPr lang="fr-FR" dirty="0"/>
          </a:p>
        </p:txBody>
      </p:sp>
      <p:sp>
        <p:nvSpPr>
          <p:cNvPr id="3" name="Espace réservé du contenu 2"/>
          <p:cNvSpPr>
            <a:spLocks noGrp="1"/>
          </p:cNvSpPr>
          <p:nvPr>
            <p:ph idx="1"/>
          </p:nvPr>
        </p:nvSpPr>
        <p:spPr>
          <a:xfrm>
            <a:off x="457200" y="1928802"/>
            <a:ext cx="8229600" cy="4197361"/>
          </a:xfrm>
        </p:spPr>
        <p:txBody>
          <a:bodyPr>
            <a:normAutofit fontScale="85000" lnSpcReduction="20000"/>
          </a:bodyPr>
          <a:lstStyle/>
          <a:p>
            <a:pPr>
              <a:buNone/>
            </a:pPr>
            <a:r>
              <a:rPr lang="fr-FR" dirty="0" smtClean="0"/>
              <a:t> </a:t>
            </a:r>
          </a:p>
          <a:p>
            <a:r>
              <a:rPr lang="fr-FR" dirty="0" smtClean="0"/>
              <a:t>L’</a:t>
            </a:r>
            <a:r>
              <a:rPr lang="fr-FR" dirty="0" err="1" smtClean="0"/>
              <a:t>automesure</a:t>
            </a:r>
            <a:r>
              <a:rPr lang="fr-FR" dirty="0" smtClean="0"/>
              <a:t> </a:t>
            </a:r>
            <a:r>
              <a:rPr lang="fr-FR" dirty="0" err="1" smtClean="0"/>
              <a:t>tensionnelle</a:t>
            </a:r>
            <a:r>
              <a:rPr lang="fr-FR" dirty="0" smtClean="0"/>
              <a:t> (ATM) à domicile consiste à demander au patient de mesurer lui-même sa PA à l’aide d’un appareil valide. Il lui est recommandé d’effectuer trois mesures matin et soir pendant 3 à 5 jours. Cette courte série de mesures doit être réalisée dans la semaine précédant la consultation chez le médecin traitant.</a:t>
            </a:r>
          </a:p>
          <a:p>
            <a:pPr lvl="1"/>
            <a:endParaRPr lang="fr-FR" dirty="0" smtClean="0"/>
          </a:p>
          <a:p>
            <a:pPr lvl="1"/>
            <a:r>
              <a:rPr lang="fr-FR" dirty="0" smtClean="0"/>
              <a:t>Les mesures multiples et intempestives doivent être déconseillées, car elles peuvent se révéler anxiogènes et, en tout cas, ne sont pas interprétables.</a:t>
            </a:r>
          </a:p>
        </p:txBody>
      </p:sp>
      <p:pic>
        <p:nvPicPr>
          <p:cNvPr id="4" name="Picture 2"/>
          <p:cNvPicPr>
            <a:picLocks noChangeAspect="1" noChangeArrowheads="1"/>
          </p:cNvPicPr>
          <p:nvPr/>
        </p:nvPicPr>
        <p:blipFill>
          <a:blip r:embed="rId2"/>
          <a:srcRect/>
          <a:stretch>
            <a:fillRect/>
          </a:stretch>
        </p:blipFill>
        <p:spPr bwMode="auto">
          <a:xfrm>
            <a:off x="7000892" y="214290"/>
            <a:ext cx="1909760" cy="1306883"/>
          </a:xfrm>
          <a:prstGeom prst="rect">
            <a:avLst/>
          </a:prstGeom>
          <a:noFill/>
          <a:ln w="9525">
            <a:noFill/>
            <a:miter lim="800000"/>
            <a:headEnd/>
            <a:tailEnd/>
          </a:ln>
          <a:effectLst/>
        </p:spPr>
      </p:pic>
      <p:sp>
        <p:nvSpPr>
          <p:cNvPr id="5" name="ZoneTexte 4"/>
          <p:cNvSpPr txBox="1"/>
          <p:nvPr/>
        </p:nvSpPr>
        <p:spPr>
          <a:xfrm>
            <a:off x="3071802" y="1571612"/>
            <a:ext cx="4007957"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fr-FR" sz="2800" dirty="0" smtClean="0"/>
              <a:t>L’</a:t>
            </a:r>
            <a:r>
              <a:rPr lang="fr-FR" sz="2800" dirty="0" err="1" smtClean="0"/>
              <a:t>automesure</a:t>
            </a:r>
            <a:r>
              <a:rPr lang="fr-FR" sz="2800" dirty="0" smtClean="0"/>
              <a:t> </a:t>
            </a:r>
            <a:r>
              <a:rPr lang="fr-FR" sz="2800" dirty="0" err="1" smtClean="0"/>
              <a:t>tensionnelle</a:t>
            </a:r>
            <a:endParaRPr lang="fr-FR"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p:spPr>
        <p:style>
          <a:lnRef idx="1">
            <a:schemeClr val="accent1"/>
          </a:lnRef>
          <a:fillRef idx="2">
            <a:schemeClr val="accent1"/>
          </a:fillRef>
          <a:effectRef idx="1">
            <a:schemeClr val="accent1"/>
          </a:effectRef>
          <a:fontRef idx="minor">
            <a:schemeClr val="dk1"/>
          </a:fontRef>
        </p:style>
        <p:txBody>
          <a:bodyPr>
            <a:normAutofit fontScale="90000"/>
          </a:bodyPr>
          <a:lstStyle/>
          <a:p>
            <a:pPr algn="l"/>
            <a:r>
              <a:rPr lang="fr-FR" dirty="0" smtClean="0">
                <a:solidFill>
                  <a:schemeClr val="tx1"/>
                </a:solidFill>
              </a:rPr>
              <a:t>Examen physique…</a:t>
            </a:r>
            <a:br>
              <a:rPr lang="fr-FR" dirty="0" smtClean="0">
                <a:solidFill>
                  <a:schemeClr val="tx1"/>
                </a:solidFill>
              </a:rPr>
            </a:br>
            <a:r>
              <a:rPr lang="fr-FR" sz="3400" dirty="0" smtClean="0">
                <a:solidFill>
                  <a:schemeClr val="tx1"/>
                </a:solidFill>
              </a:rPr>
              <a:t>Mesure de l’index de pression en cheville (IPS) </a:t>
            </a:r>
            <a:endParaRPr lang="fr-FR" sz="3400" dirty="0">
              <a:solidFill>
                <a:schemeClr val="tx1"/>
              </a:solidFill>
            </a:endParaRPr>
          </a:p>
        </p:txBody>
      </p:sp>
      <p:sp>
        <p:nvSpPr>
          <p:cNvPr id="3" name="Espace réservé du contenu 2"/>
          <p:cNvSpPr>
            <a:spLocks noGrp="1"/>
          </p:cNvSpPr>
          <p:nvPr>
            <p:ph idx="1"/>
          </p:nvPr>
        </p:nvSpPr>
        <p:spPr/>
        <p:txBody>
          <a:bodyPr>
            <a:normAutofit/>
          </a:bodyPr>
          <a:lstStyle/>
          <a:p>
            <a:pPr lvl="1">
              <a:buNone/>
            </a:pPr>
            <a:endParaRPr lang="fr-FR" dirty="0" smtClean="0"/>
          </a:p>
          <a:p>
            <a:pPr lvl="1"/>
            <a:r>
              <a:rPr lang="fr-FR" dirty="0" smtClean="0"/>
              <a:t>La mesure se fait à l’aide d’un stéthoscope ultrasonore et l’IPS correspond au </a:t>
            </a:r>
            <a:r>
              <a:rPr lang="fr-FR" b="1" dirty="0" smtClean="0">
                <a:solidFill>
                  <a:srgbClr val="FF0000"/>
                </a:solidFill>
              </a:rPr>
              <a:t>rapport de pression systolique à la cheville </a:t>
            </a:r>
          </a:p>
          <a:p>
            <a:pPr lvl="2"/>
            <a:r>
              <a:rPr lang="fr-FR" b="1" dirty="0" smtClean="0">
                <a:solidFill>
                  <a:srgbClr val="FF0000"/>
                </a:solidFill>
              </a:rPr>
              <a:t>IPS: pression systolique en cheville/ pression systolique humérale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noFill/>
          <a:ln>
            <a:noFill/>
          </a:ln>
        </p:spPr>
        <p:style>
          <a:lnRef idx="1">
            <a:schemeClr val="accent1"/>
          </a:lnRef>
          <a:fillRef idx="2">
            <a:schemeClr val="accent1"/>
          </a:fillRef>
          <a:effectRef idx="1">
            <a:schemeClr val="accent1"/>
          </a:effectRef>
          <a:fontRef idx="minor">
            <a:schemeClr val="dk1"/>
          </a:fontRef>
        </p:style>
        <p:txBody>
          <a:bodyPr>
            <a:normAutofit fontScale="90000"/>
          </a:bodyPr>
          <a:lstStyle/>
          <a:p>
            <a:pPr algn="l"/>
            <a:r>
              <a:rPr lang="fr-FR" sz="4000" dirty="0" smtClean="0">
                <a:solidFill>
                  <a:schemeClr val="tx1"/>
                </a:solidFill>
              </a:rPr>
              <a:t>Examen physique…</a:t>
            </a:r>
            <a:r>
              <a:rPr lang="fr-FR" sz="3200" dirty="0" smtClean="0">
                <a:solidFill>
                  <a:schemeClr val="tx1"/>
                </a:solidFill>
              </a:rPr>
              <a:t/>
            </a:r>
            <a:br>
              <a:rPr lang="fr-FR" sz="3200" dirty="0" smtClean="0">
                <a:solidFill>
                  <a:schemeClr val="tx1"/>
                </a:solidFill>
              </a:rPr>
            </a:br>
            <a:r>
              <a:rPr lang="fr-FR" sz="3200" dirty="0" smtClean="0">
                <a:solidFill>
                  <a:schemeClr val="tx1"/>
                </a:solidFill>
              </a:rPr>
              <a:t>Mesure de l’index de pression en cheville (IPS) </a:t>
            </a:r>
            <a:endParaRPr lang="fr-FR" sz="3200" dirty="0">
              <a:solidFill>
                <a:srgbClr val="F4F923"/>
              </a:solidFill>
            </a:endParaRPr>
          </a:p>
        </p:txBody>
      </p:sp>
      <p:sp>
        <p:nvSpPr>
          <p:cNvPr id="3075" name="Rectangle 3"/>
          <p:cNvSpPr>
            <a:spLocks noGrp="1" noChangeArrowheads="1"/>
          </p:cNvSpPr>
          <p:nvPr>
            <p:ph idx="1"/>
          </p:nvPr>
        </p:nvSpPr>
        <p:spPr/>
        <p:txBody>
          <a:bodyPr>
            <a:normAutofit lnSpcReduction="10000"/>
          </a:bodyPr>
          <a:lstStyle/>
          <a:p>
            <a:pPr>
              <a:lnSpc>
                <a:spcPct val="80000"/>
              </a:lnSpc>
            </a:pPr>
            <a:r>
              <a:rPr lang="fr-FR" sz="2800" dirty="0"/>
              <a:t>Repos, détendu, décubitus dorsal 10 minutes</a:t>
            </a:r>
          </a:p>
          <a:p>
            <a:pPr>
              <a:lnSpc>
                <a:spcPct val="80000"/>
              </a:lnSpc>
            </a:pPr>
            <a:r>
              <a:rPr lang="fr-FR" sz="2800" dirty="0"/>
              <a:t>Brassard adapté aux membres. Juste au-dessus des malléoles.</a:t>
            </a:r>
          </a:p>
          <a:p>
            <a:pPr>
              <a:lnSpc>
                <a:spcPct val="80000"/>
              </a:lnSpc>
            </a:pPr>
            <a:r>
              <a:rPr lang="fr-FR" sz="2800" dirty="0"/>
              <a:t>Sonde doppler 8 à 10 MHz</a:t>
            </a:r>
          </a:p>
          <a:p>
            <a:pPr>
              <a:lnSpc>
                <a:spcPct val="80000"/>
              </a:lnSpc>
            </a:pPr>
            <a:r>
              <a:rPr lang="fr-FR" sz="2800" dirty="0"/>
              <a:t>Repérer le signal doppler au niveau de chaque artère, gonfler le brassard jusqu’à 20 mm de mercure au-dessus du seuil de disparition du signal, dégonfler lentement</a:t>
            </a:r>
          </a:p>
          <a:p>
            <a:pPr>
              <a:lnSpc>
                <a:spcPct val="80000"/>
              </a:lnSpc>
            </a:pPr>
            <a:endParaRPr lang="fr-FR" sz="2800" dirty="0" smtClean="0"/>
          </a:p>
          <a:p>
            <a:pPr>
              <a:lnSpc>
                <a:spcPct val="80000"/>
              </a:lnSpc>
            </a:pPr>
            <a:r>
              <a:rPr lang="fr-FR" sz="2800" dirty="0" smtClean="0"/>
              <a:t>Mesurer </a:t>
            </a:r>
            <a:r>
              <a:rPr lang="fr-FR" sz="2800" dirty="0"/>
              <a:t>systématiquement artères tibiales postérieures, tibiales antérieures ou pédieuses, humérales, 2 côtés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4294967295"/>
          </p:nvPr>
        </p:nvPicPr>
        <p:blipFill>
          <a:blip r:embed="rId2" cstate="print"/>
          <a:srcRect/>
          <a:stretch>
            <a:fillRect/>
          </a:stretch>
        </p:blipFill>
        <p:spPr bwMode="auto">
          <a:xfrm>
            <a:off x="2357422" y="2214554"/>
            <a:ext cx="3214678" cy="2443951"/>
          </a:xfrm>
          <a:prstGeom prst="rect">
            <a:avLst/>
          </a:prstGeom>
          <a:noFill/>
          <a:ln w="9525">
            <a:noFill/>
            <a:miter lim="800000"/>
            <a:headEnd/>
            <a:tailEnd/>
          </a:ln>
        </p:spPr>
      </p:pic>
      <p:sp>
        <p:nvSpPr>
          <p:cNvPr id="6" name="Rectangle 5"/>
          <p:cNvSpPr/>
          <p:nvPr/>
        </p:nvSpPr>
        <p:spPr>
          <a:xfrm>
            <a:off x="2267744" y="5013176"/>
            <a:ext cx="3312368" cy="1477328"/>
          </a:xfrm>
          <a:prstGeom prst="rect">
            <a:avLst/>
          </a:prstGeom>
          <a:ln w="57150">
            <a:solidFill>
              <a:schemeClr val="accent3">
                <a:lumMod val="75000"/>
              </a:schemeClr>
            </a:solidFill>
          </a:ln>
        </p:spPr>
        <p:txBody>
          <a:bodyPr wrap="square">
            <a:spAutoFit/>
          </a:bodyPr>
          <a:lstStyle/>
          <a:p>
            <a:pPr algn="ctr"/>
            <a:r>
              <a:rPr lang="fr-FR" dirty="0"/>
              <a:t>Manchette affleurant les</a:t>
            </a:r>
          </a:p>
          <a:p>
            <a:pPr algn="ctr"/>
            <a:r>
              <a:rPr lang="fr-FR" dirty="0"/>
              <a:t>malléoles, ajustée à la</a:t>
            </a:r>
          </a:p>
          <a:p>
            <a:pPr algn="ctr"/>
            <a:r>
              <a:rPr lang="fr-FR" dirty="0"/>
              <a:t>cheville(1TDD), enroulée</a:t>
            </a:r>
          </a:p>
          <a:p>
            <a:pPr algn="ctr"/>
            <a:r>
              <a:rPr lang="fr-FR" dirty="0"/>
              <a:t>sur elle-même ( meilleure</a:t>
            </a:r>
          </a:p>
          <a:p>
            <a:pPr algn="ctr"/>
            <a:r>
              <a:rPr lang="fr-FR" dirty="0"/>
              <a:t>reproductibilité)</a:t>
            </a:r>
          </a:p>
        </p:txBody>
      </p:sp>
      <p:sp>
        <p:nvSpPr>
          <p:cNvPr id="7" name="Rectangle 6"/>
          <p:cNvSpPr/>
          <p:nvPr/>
        </p:nvSpPr>
        <p:spPr>
          <a:xfrm>
            <a:off x="6300192" y="5085184"/>
            <a:ext cx="2592288" cy="1200329"/>
          </a:xfrm>
          <a:prstGeom prst="rect">
            <a:avLst/>
          </a:prstGeom>
          <a:ln w="57150">
            <a:solidFill>
              <a:schemeClr val="accent3">
                <a:lumMod val="75000"/>
              </a:schemeClr>
            </a:solidFill>
          </a:ln>
        </p:spPr>
        <p:txBody>
          <a:bodyPr wrap="square">
            <a:spAutoFit/>
          </a:bodyPr>
          <a:lstStyle/>
          <a:p>
            <a:pPr algn="ctr"/>
            <a:r>
              <a:rPr lang="fr-FR" dirty="0"/>
              <a:t>Largeur de la</a:t>
            </a:r>
          </a:p>
          <a:p>
            <a:pPr algn="ctr"/>
            <a:r>
              <a:rPr lang="fr-FR" dirty="0"/>
              <a:t>manchette 1.2 à 1.5</a:t>
            </a:r>
          </a:p>
          <a:p>
            <a:pPr algn="ctr"/>
            <a:r>
              <a:rPr lang="fr-FR" dirty="0"/>
              <a:t>fois le diamètre du</a:t>
            </a:r>
          </a:p>
          <a:p>
            <a:pPr algn="ctr"/>
            <a:r>
              <a:rPr lang="fr-FR" dirty="0"/>
              <a:t>segment de membre</a:t>
            </a:r>
          </a:p>
        </p:txBody>
      </p:sp>
      <p:sp>
        <p:nvSpPr>
          <p:cNvPr id="8" name="Rectangle 7"/>
          <p:cNvSpPr/>
          <p:nvPr/>
        </p:nvSpPr>
        <p:spPr>
          <a:xfrm>
            <a:off x="6569968" y="2492896"/>
            <a:ext cx="2574032" cy="1754326"/>
          </a:xfrm>
          <a:prstGeom prst="rect">
            <a:avLst/>
          </a:prstGeom>
          <a:ln w="57150">
            <a:solidFill>
              <a:schemeClr val="accent3">
                <a:lumMod val="75000"/>
              </a:schemeClr>
            </a:solidFill>
          </a:ln>
        </p:spPr>
        <p:txBody>
          <a:bodyPr wrap="square">
            <a:spAutoFit/>
          </a:bodyPr>
          <a:lstStyle/>
          <a:p>
            <a:pPr algn="ctr"/>
            <a:r>
              <a:rPr lang="fr-FR" dirty="0"/>
              <a:t>Sonde doppler</a:t>
            </a:r>
          </a:p>
          <a:p>
            <a:pPr algn="ctr"/>
            <a:r>
              <a:rPr lang="fr-FR" dirty="0"/>
              <a:t>inclinée de manière à</a:t>
            </a:r>
          </a:p>
          <a:p>
            <a:pPr algn="ctr"/>
            <a:r>
              <a:rPr lang="fr-FR" dirty="0"/>
              <a:t>respecter au mieux</a:t>
            </a:r>
          </a:p>
          <a:p>
            <a:pPr algn="ctr"/>
            <a:r>
              <a:rPr lang="fr-FR" dirty="0"/>
              <a:t>un angle de 45-60°</a:t>
            </a:r>
          </a:p>
          <a:p>
            <a:pPr algn="ctr"/>
            <a:r>
              <a:rPr lang="fr-FR" dirty="0"/>
              <a:t>avec l’axe présumé</a:t>
            </a:r>
          </a:p>
          <a:p>
            <a:pPr algn="ctr"/>
            <a:r>
              <a:rPr lang="fr-FR" dirty="0"/>
              <a:t>de l’artère examinée</a:t>
            </a:r>
          </a:p>
        </p:txBody>
      </p:sp>
      <p:sp>
        <p:nvSpPr>
          <p:cNvPr id="9" name="Rectangle 8"/>
          <p:cNvSpPr/>
          <p:nvPr/>
        </p:nvSpPr>
        <p:spPr>
          <a:xfrm>
            <a:off x="251520" y="3068960"/>
            <a:ext cx="1728192" cy="646331"/>
          </a:xfrm>
          <a:prstGeom prst="rect">
            <a:avLst/>
          </a:prstGeom>
          <a:ln w="57150">
            <a:solidFill>
              <a:schemeClr val="accent3">
                <a:lumMod val="75000"/>
              </a:schemeClr>
            </a:solidFill>
          </a:ln>
        </p:spPr>
        <p:txBody>
          <a:bodyPr wrap="square">
            <a:spAutoFit/>
          </a:bodyPr>
          <a:lstStyle/>
          <a:p>
            <a:pPr algn="ctr"/>
            <a:r>
              <a:rPr lang="fr-FR" dirty="0" smtClean="0"/>
              <a:t>Tuyaux sortant</a:t>
            </a:r>
          </a:p>
          <a:p>
            <a:pPr algn="ctr"/>
            <a:r>
              <a:rPr lang="fr-FR" dirty="0" smtClean="0"/>
              <a:t>vers le haut</a:t>
            </a:r>
            <a:endParaRPr lang="fr-FR" dirty="0"/>
          </a:p>
        </p:txBody>
      </p:sp>
      <p:sp>
        <p:nvSpPr>
          <p:cNvPr id="11" name="Rectangle 2"/>
          <p:cNvSpPr txBox="1">
            <a:spLocks noChangeArrowheads="1"/>
          </p:cNvSpPr>
          <p:nvPr/>
        </p:nvSpPr>
        <p:spPr>
          <a:xfrm>
            <a:off x="457200" y="274638"/>
            <a:ext cx="8229600" cy="1143000"/>
          </a:xfrm>
          <a:prstGeom prst="rect">
            <a:avLst/>
          </a:prstGeom>
          <a:noFill/>
          <a:ln w="9525" cap="flat" cmpd="sng" algn="ctr">
            <a:noFill/>
            <a:prstDash val="solid"/>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smtClean="0">
                <a:ln>
                  <a:noFill/>
                </a:ln>
                <a:solidFill>
                  <a:schemeClr val="tx1"/>
                </a:solidFill>
                <a:effectLst/>
                <a:uLnTx/>
                <a:uFillTx/>
                <a:latin typeface="+mn-lt"/>
                <a:ea typeface="+mn-ea"/>
                <a:cs typeface="+mn-cs"/>
              </a:rPr>
              <a:t>Examen physique…</a:t>
            </a:r>
            <a:r>
              <a:rPr kumimoji="0" lang="fr-FR" sz="3200" b="0" i="0" u="none" strike="noStrike" kern="1200" cap="none" spc="0" normalizeH="0" baseline="0" noProof="0" dirty="0" smtClean="0">
                <a:ln>
                  <a:noFill/>
                </a:ln>
                <a:solidFill>
                  <a:schemeClr val="tx1"/>
                </a:solidFill>
                <a:effectLst/>
                <a:uLnTx/>
                <a:uFillTx/>
                <a:latin typeface="+mn-lt"/>
                <a:ea typeface="+mn-ea"/>
                <a:cs typeface="+mn-cs"/>
              </a:rPr>
              <a:t/>
            </a:r>
            <a:br>
              <a:rPr kumimoji="0" lang="fr-FR" sz="3200" b="0" i="0" u="none" strike="noStrike" kern="1200" cap="none" spc="0" normalizeH="0" baseline="0" noProof="0" dirty="0" smtClean="0">
                <a:ln>
                  <a:noFill/>
                </a:ln>
                <a:solidFill>
                  <a:schemeClr val="tx1"/>
                </a:solidFill>
                <a:effectLst/>
                <a:uLnTx/>
                <a:uFillTx/>
                <a:latin typeface="+mn-lt"/>
                <a:ea typeface="+mn-ea"/>
                <a:cs typeface="+mn-cs"/>
              </a:rPr>
            </a:br>
            <a:r>
              <a:rPr kumimoji="0" lang="fr-FR" sz="3200" b="0" i="0" u="none" strike="noStrike" kern="1200" cap="none" spc="0" normalizeH="0" baseline="0" noProof="0" dirty="0" smtClean="0">
                <a:ln>
                  <a:noFill/>
                </a:ln>
                <a:solidFill>
                  <a:schemeClr val="tx1"/>
                </a:solidFill>
                <a:effectLst/>
                <a:uLnTx/>
                <a:uFillTx/>
                <a:latin typeface="+mn-lt"/>
                <a:ea typeface="+mn-ea"/>
                <a:cs typeface="+mn-cs"/>
              </a:rPr>
              <a:t>Mesure de l’index de pression en cheville (IPS) </a:t>
            </a:r>
            <a:endParaRPr kumimoji="0" lang="fr-FR" sz="3200" b="0" i="0" u="none" strike="noStrike" kern="1200" cap="none" spc="0" normalizeH="0" baseline="0" noProof="0" dirty="0">
              <a:ln>
                <a:noFill/>
              </a:ln>
              <a:solidFill>
                <a:srgbClr val="F4F923"/>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endParaRPr lang="fr-FR" dirty="0" smtClean="0"/>
          </a:p>
          <a:p>
            <a:r>
              <a:rPr lang="fr-FR" dirty="0" smtClean="0"/>
              <a:t>Pour affiner la mesure, le collège des enseignants de médecine vasculaire propose :</a:t>
            </a:r>
          </a:p>
          <a:p>
            <a:pPr lvl="1"/>
            <a:r>
              <a:rPr lang="fr-FR" dirty="0" smtClean="0"/>
              <a:t>Mesure systolique aux 2 bras : choisir la plus </a:t>
            </a:r>
            <a:r>
              <a:rPr lang="fr-FR" dirty="0" smtClean="0">
                <a:solidFill>
                  <a:srgbClr val="FF0000"/>
                </a:solidFill>
              </a:rPr>
              <a:t>élevée. </a:t>
            </a:r>
          </a:p>
          <a:p>
            <a:pPr lvl="1"/>
            <a:r>
              <a:rPr lang="fr-FR" dirty="0" smtClean="0"/>
              <a:t>Mesure pédieuse et tibiale post : on choisit la plus </a:t>
            </a:r>
            <a:r>
              <a:rPr lang="fr-FR" dirty="0" smtClean="0">
                <a:solidFill>
                  <a:srgbClr val="FF0000"/>
                </a:solidFill>
              </a:rPr>
              <a:t>basse</a:t>
            </a:r>
          </a:p>
          <a:p>
            <a:pPr lvl="1">
              <a:buNone/>
            </a:pPr>
            <a:endParaRPr lang="fr-FR" dirty="0" smtClean="0">
              <a:solidFill>
                <a:srgbClr val="FF0000"/>
              </a:solidFill>
            </a:endParaRPr>
          </a:p>
          <a:p>
            <a:pPr lvl="3"/>
            <a:endParaRPr lang="fr-FR" dirty="0" smtClean="0">
              <a:solidFill>
                <a:srgbClr val="FF0000"/>
              </a:solidFill>
            </a:endParaRPr>
          </a:p>
          <a:p>
            <a:pPr lvl="1"/>
            <a:r>
              <a:rPr lang="fr-FR" dirty="0" smtClean="0">
                <a:solidFill>
                  <a:srgbClr val="FF0000"/>
                </a:solidFill>
              </a:rPr>
              <a:t>IPS= </a:t>
            </a:r>
            <a:endParaRPr lang="fr-FR" dirty="0">
              <a:solidFill>
                <a:srgbClr val="FF0000"/>
              </a:solidFill>
            </a:endParaRPr>
          </a:p>
        </p:txBody>
      </p:sp>
      <p:sp>
        <p:nvSpPr>
          <p:cNvPr id="4" name="ZoneTexte 3"/>
          <p:cNvSpPr txBox="1"/>
          <p:nvPr/>
        </p:nvSpPr>
        <p:spPr>
          <a:xfrm>
            <a:off x="2071670" y="5429264"/>
            <a:ext cx="3940887" cy="923330"/>
          </a:xfrm>
          <a:prstGeom prst="rect">
            <a:avLst/>
          </a:prstGeom>
          <a:noFill/>
        </p:spPr>
        <p:txBody>
          <a:bodyPr wrap="none" rtlCol="0">
            <a:spAutoFit/>
          </a:bodyPr>
          <a:lstStyle/>
          <a:p>
            <a:pPr marL="0" lvl="1"/>
            <a:r>
              <a:rPr lang="fr-FR" dirty="0" smtClean="0"/>
              <a:t>PA  systolique pédieuse et tibiale post </a:t>
            </a:r>
          </a:p>
          <a:p>
            <a:pPr marL="0" lvl="1"/>
            <a:endParaRPr lang="fr-FR" dirty="0" smtClean="0">
              <a:solidFill>
                <a:srgbClr val="FF0000"/>
              </a:solidFill>
            </a:endParaRPr>
          </a:p>
          <a:p>
            <a:r>
              <a:rPr lang="fr-FR" dirty="0" smtClean="0"/>
              <a:t>PA systolique humérale aux 2 bras</a:t>
            </a:r>
            <a:endParaRPr lang="fr-FR" dirty="0"/>
          </a:p>
        </p:txBody>
      </p:sp>
      <p:cxnSp>
        <p:nvCxnSpPr>
          <p:cNvPr id="6" name="Connecteur droit 5"/>
          <p:cNvCxnSpPr/>
          <p:nvPr/>
        </p:nvCxnSpPr>
        <p:spPr>
          <a:xfrm>
            <a:off x="2071670" y="5857892"/>
            <a:ext cx="3500462"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071670" y="5072074"/>
            <a:ext cx="3500462" cy="646331"/>
          </a:xfrm>
          <a:prstGeom prst="rect">
            <a:avLst/>
          </a:prstGeom>
          <a:noFill/>
        </p:spPr>
        <p:txBody>
          <a:bodyPr wrap="square" rtlCol="0">
            <a:spAutoFit/>
          </a:bodyPr>
          <a:lstStyle/>
          <a:p>
            <a:pPr marL="0" lvl="1"/>
            <a:r>
              <a:rPr lang="fr-FR" dirty="0" smtClean="0"/>
              <a:t> </a:t>
            </a:r>
            <a:endParaRPr lang="fr-FR" dirty="0" smtClean="0">
              <a:solidFill>
                <a:srgbClr val="FF0000"/>
              </a:solidFill>
            </a:endParaRPr>
          </a:p>
          <a:p>
            <a:endParaRPr lang="fr-FR" dirty="0"/>
          </a:p>
        </p:txBody>
      </p:sp>
      <p:sp>
        <p:nvSpPr>
          <p:cNvPr id="7" name="Titre 6"/>
          <p:cNvSpPr>
            <a:spLocks noGrp="1"/>
          </p:cNvSpPr>
          <p:nvPr>
            <p:ph type="title"/>
          </p:nvPr>
        </p:nvSpPr>
        <p:spPr/>
        <p:txBody>
          <a:bodyPr>
            <a:normAutofit fontScale="90000"/>
          </a:bodyPr>
          <a:lstStyle/>
          <a:p>
            <a:pPr algn="l"/>
            <a:r>
              <a:rPr lang="fr-FR" sz="5400" dirty="0" smtClean="0"/>
              <a:t>Examen physique…</a:t>
            </a:r>
            <a:r>
              <a:rPr lang="fr-FR" dirty="0" smtClean="0"/>
              <a:t/>
            </a:r>
            <a:br>
              <a:rPr lang="fr-FR" dirty="0" smtClean="0"/>
            </a:br>
            <a:r>
              <a:rPr lang="fr-FR" sz="3600" dirty="0" smtClean="0"/>
              <a:t>Mesure de l’index de pression en cheville (IPS) </a:t>
            </a:r>
            <a:endParaRPr lang="fr-FR" sz="3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428604"/>
            <a:ext cx="8229600" cy="1143000"/>
          </a:xfrm>
        </p:spPr>
        <p:txBody>
          <a:bodyPr>
            <a:normAutofit fontScale="90000"/>
          </a:bodyPr>
          <a:lstStyle/>
          <a:p>
            <a:pPr algn="l"/>
            <a:r>
              <a:rPr lang="fr-FR" sz="5400" dirty="0" smtClean="0"/>
              <a:t>Examen physique…</a:t>
            </a:r>
            <a:r>
              <a:rPr lang="fr-FR" dirty="0" smtClean="0"/>
              <a:t/>
            </a:r>
            <a:br>
              <a:rPr lang="fr-FR" dirty="0" smtClean="0"/>
            </a:br>
            <a:r>
              <a:rPr lang="fr-FR" sz="3600" dirty="0" smtClean="0"/>
              <a:t>Mesure de l’index de pression en cheville (IPS) </a:t>
            </a:r>
            <a:endParaRPr lang="fr-FR" sz="3600" dirty="0"/>
          </a:p>
        </p:txBody>
      </p:sp>
      <p:sp>
        <p:nvSpPr>
          <p:cNvPr id="3" name="Espace réservé du contenu 2"/>
          <p:cNvSpPr>
            <a:spLocks noGrp="1"/>
          </p:cNvSpPr>
          <p:nvPr>
            <p:ph idx="1"/>
          </p:nvPr>
        </p:nvSpPr>
        <p:spPr/>
        <p:txBody>
          <a:bodyPr/>
          <a:lstStyle/>
          <a:p>
            <a:endParaRPr lang="fr-FR" dirty="0" smtClean="0"/>
          </a:p>
          <a:p>
            <a:r>
              <a:rPr lang="fr-FR" dirty="0" smtClean="0"/>
              <a:t>IPS:</a:t>
            </a:r>
          </a:p>
          <a:p>
            <a:pPr lvl="1"/>
            <a:endParaRPr lang="fr-FR" dirty="0"/>
          </a:p>
        </p:txBody>
      </p:sp>
      <p:sp>
        <p:nvSpPr>
          <p:cNvPr id="5" name="ZoneTexte 4"/>
          <p:cNvSpPr txBox="1"/>
          <p:nvPr/>
        </p:nvSpPr>
        <p:spPr>
          <a:xfrm>
            <a:off x="1571604" y="2714620"/>
            <a:ext cx="6733062" cy="2677656"/>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lvl="1"/>
            <a:r>
              <a:rPr lang="fr-FR" sz="2400" dirty="0" smtClean="0"/>
              <a:t>≥ 1.30: Artères incompressibles (</a:t>
            </a:r>
            <a:r>
              <a:rPr lang="fr-FR" sz="2400" dirty="0" err="1" smtClean="0"/>
              <a:t>médiacalcose</a:t>
            </a:r>
            <a:r>
              <a:rPr lang="fr-FR" sz="2400" dirty="0" smtClean="0"/>
              <a:t>)</a:t>
            </a:r>
          </a:p>
          <a:p>
            <a:pPr lvl="1"/>
            <a:r>
              <a:rPr lang="fr-FR" sz="2400" dirty="0" smtClean="0"/>
              <a:t>1-1.29:  Normal</a:t>
            </a:r>
          </a:p>
          <a:p>
            <a:pPr lvl="1"/>
            <a:r>
              <a:rPr lang="fr-FR" sz="2400" dirty="0" smtClean="0">
                <a:solidFill>
                  <a:srgbClr val="FF0000"/>
                </a:solidFill>
              </a:rPr>
              <a:t>0.91-0.99: limite</a:t>
            </a:r>
          </a:p>
          <a:p>
            <a:pPr lvl="1"/>
            <a:r>
              <a:rPr lang="fr-FR" sz="2400" dirty="0" smtClean="0"/>
              <a:t>0,75-0,9 : AOMI compensée</a:t>
            </a:r>
          </a:p>
          <a:p>
            <a:pPr lvl="1"/>
            <a:r>
              <a:rPr lang="fr-FR" sz="2400" dirty="0" smtClean="0"/>
              <a:t>0,4-0,75:  AOMI décompensée</a:t>
            </a:r>
          </a:p>
          <a:p>
            <a:pPr lvl="1"/>
            <a:r>
              <a:rPr lang="fr-FR" sz="2400" dirty="0" smtClean="0"/>
              <a:t>≤ 0.4: Ischémie chronique critique</a:t>
            </a:r>
          </a:p>
          <a:p>
            <a:endParaRPr lang="fr-FR"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smtClean="0"/>
              <a:t>Sémiologie artérielle</a:t>
            </a:r>
            <a:br>
              <a:rPr lang="fr-FR" dirty="0" smtClean="0"/>
            </a:br>
            <a:r>
              <a:rPr lang="fr-FR" dirty="0" smtClean="0"/>
              <a:t>Résultats </a:t>
            </a:r>
            <a:endParaRPr lang="fr-FR" dirty="0"/>
          </a:p>
        </p:txBody>
      </p:sp>
      <p:sp>
        <p:nvSpPr>
          <p:cNvPr id="6" name="Espace réservé du contenu 5"/>
          <p:cNvSpPr>
            <a:spLocks noGrp="1"/>
          </p:cNvSpPr>
          <p:nvPr>
            <p:ph idx="1"/>
          </p:nvPr>
        </p:nvSpPr>
        <p:spPr/>
        <p:txBody>
          <a:bodyPr>
            <a:normAutofit fontScale="85000" lnSpcReduction="10000"/>
          </a:bodyPr>
          <a:lstStyle/>
          <a:p>
            <a:pPr>
              <a:buNone/>
            </a:pPr>
            <a:endParaRPr lang="fr-FR" dirty="0" smtClean="0"/>
          </a:p>
          <a:p>
            <a:r>
              <a:rPr lang="fr-FR" b="1" u="sng" dirty="0" smtClean="0">
                <a:solidFill>
                  <a:schemeClr val="tx2"/>
                </a:solidFill>
              </a:rPr>
              <a:t>À l’état normal: </a:t>
            </a:r>
            <a:endParaRPr lang="fr-FR" u="sng" dirty="0" smtClean="0">
              <a:solidFill>
                <a:schemeClr val="tx2"/>
              </a:solidFill>
            </a:endParaRPr>
          </a:p>
          <a:p>
            <a:pPr lvl="1"/>
            <a:r>
              <a:rPr lang="fr-FR" dirty="0" smtClean="0"/>
              <a:t>Les artères sont </a:t>
            </a:r>
            <a:r>
              <a:rPr lang="fr-FR" dirty="0" smtClean="0">
                <a:solidFill>
                  <a:srgbClr val="FF0000"/>
                </a:solidFill>
              </a:rPr>
              <a:t>souples et </a:t>
            </a:r>
            <a:r>
              <a:rPr lang="fr-FR" dirty="0" err="1" smtClean="0">
                <a:solidFill>
                  <a:srgbClr val="FF0000"/>
                </a:solidFill>
              </a:rPr>
              <a:t>dépréssibles</a:t>
            </a:r>
            <a:r>
              <a:rPr lang="fr-FR" dirty="0" smtClean="0">
                <a:solidFill>
                  <a:srgbClr val="FF0000"/>
                </a:solidFill>
              </a:rPr>
              <a:t> </a:t>
            </a:r>
          </a:p>
          <a:p>
            <a:pPr lvl="1"/>
            <a:r>
              <a:rPr lang="fr-FR" dirty="0" smtClean="0"/>
              <a:t>Tous les pouls périphériques doivent être normalement retrouvés à l’exception parfois des pouls pédieux </a:t>
            </a:r>
          </a:p>
          <a:p>
            <a:pPr lvl="1"/>
            <a:r>
              <a:rPr lang="fr-FR" dirty="0" smtClean="0"/>
              <a:t>Deux  </a:t>
            </a:r>
            <a:r>
              <a:rPr lang="fr-FR" dirty="0" smtClean="0">
                <a:solidFill>
                  <a:srgbClr val="FF0000"/>
                </a:solidFill>
              </a:rPr>
              <a:t>artères symétriques ont des battements égaux et synchrones </a:t>
            </a:r>
          </a:p>
          <a:p>
            <a:pPr lvl="1"/>
            <a:r>
              <a:rPr lang="fr-FR" dirty="0" smtClean="0"/>
              <a:t>Le pouls carotidien est </a:t>
            </a:r>
            <a:r>
              <a:rPr lang="fr-FR" dirty="0" smtClean="0">
                <a:solidFill>
                  <a:srgbClr val="FF0000"/>
                </a:solidFill>
              </a:rPr>
              <a:t>synchrone du B1 </a:t>
            </a:r>
          </a:p>
          <a:p>
            <a:pPr lvl="1"/>
            <a:r>
              <a:rPr lang="fr-FR" dirty="0" smtClean="0"/>
              <a:t>Le pouls radial et le pouls fémoral sont synchrones </a:t>
            </a:r>
          </a:p>
          <a:p>
            <a:pPr lvl="1"/>
            <a:r>
              <a:rPr lang="fr-FR" dirty="0" smtClean="0"/>
              <a:t>Le pouls est régulier, sa fréquence est la même que la FC </a:t>
            </a:r>
          </a:p>
          <a:p>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Les ATCD, le mode de vie, les facteurs de risque…</a:t>
            </a:r>
            <a:endParaRPr lang="fr-FR" dirty="0"/>
          </a:p>
        </p:txBody>
      </p:sp>
      <p:sp>
        <p:nvSpPr>
          <p:cNvPr id="3" name="Espace réservé du contenu 2"/>
          <p:cNvSpPr>
            <a:spLocks noGrp="1"/>
          </p:cNvSpPr>
          <p:nvPr>
            <p:ph idx="1"/>
          </p:nvPr>
        </p:nvSpPr>
        <p:spPr/>
        <p:txBody>
          <a:bodyPr>
            <a:normAutofit fontScale="92500"/>
          </a:bodyPr>
          <a:lstStyle/>
          <a:p>
            <a:r>
              <a:rPr lang="fr-FR" dirty="0" smtClean="0"/>
              <a:t>Chez le patient vasculaire…</a:t>
            </a:r>
          </a:p>
          <a:p>
            <a:r>
              <a:rPr lang="fr-FR" dirty="0" smtClean="0"/>
              <a:t>ATCD   P / F  +++ de pathologies (maladies) vasculaires chroniques</a:t>
            </a:r>
          </a:p>
          <a:p>
            <a:pPr lvl="1"/>
            <a:r>
              <a:rPr lang="fr-FR" dirty="0" smtClean="0">
                <a:solidFill>
                  <a:schemeClr val="accent1">
                    <a:lumMod val="75000"/>
                  </a:schemeClr>
                </a:solidFill>
              </a:rPr>
              <a:t>Notion de varices primitives</a:t>
            </a:r>
          </a:p>
          <a:p>
            <a:pPr lvl="1"/>
            <a:r>
              <a:rPr lang="fr-FR" dirty="0" smtClean="0">
                <a:solidFill>
                  <a:schemeClr val="accent1">
                    <a:lumMod val="75000"/>
                  </a:schemeClr>
                </a:solidFill>
              </a:rPr>
              <a:t>Notion d’une maladie veineuse </a:t>
            </a:r>
            <a:r>
              <a:rPr lang="fr-FR" dirty="0" err="1" smtClean="0">
                <a:solidFill>
                  <a:schemeClr val="accent1">
                    <a:lumMod val="75000"/>
                  </a:schemeClr>
                </a:solidFill>
              </a:rPr>
              <a:t>thrombo-embolique</a:t>
            </a:r>
            <a:endParaRPr lang="fr-FR" dirty="0" smtClean="0">
              <a:solidFill>
                <a:schemeClr val="accent1">
                  <a:lumMod val="75000"/>
                </a:schemeClr>
              </a:solidFill>
            </a:endParaRPr>
          </a:p>
          <a:p>
            <a:pPr lvl="1"/>
            <a:r>
              <a:rPr lang="fr-FR" dirty="0" smtClean="0">
                <a:solidFill>
                  <a:srgbClr val="FF0000"/>
                </a:solidFill>
              </a:rPr>
              <a:t>Maladies artérielles d’origine athéromateuse (AVC, IDM, AOMI, …) </a:t>
            </a:r>
          </a:p>
          <a:p>
            <a:pPr lvl="1"/>
            <a:r>
              <a:rPr lang="fr-FR" dirty="0" smtClean="0"/>
              <a:t>Certaines pathologies familiales qui favorisent la survenue de thrombose (</a:t>
            </a:r>
            <a:r>
              <a:rPr lang="fr-FR" dirty="0" err="1" smtClean="0"/>
              <a:t>thrombophilie</a:t>
            </a:r>
            <a:r>
              <a:rPr lang="fr-FR" dirty="0" smtClean="0"/>
              <a:t>,…)</a:t>
            </a:r>
          </a:p>
          <a:p>
            <a:pPr lvl="1"/>
            <a:endParaRPr lang="fr-FR"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Sémiologie artérielle</a:t>
            </a:r>
            <a:br>
              <a:rPr lang="fr-FR" dirty="0" smtClean="0"/>
            </a:br>
            <a:r>
              <a:rPr lang="fr-FR" dirty="0" smtClean="0"/>
              <a:t>Résultats </a:t>
            </a:r>
            <a:endParaRPr lang="fr-FR" dirty="0"/>
          </a:p>
        </p:txBody>
      </p:sp>
      <p:sp>
        <p:nvSpPr>
          <p:cNvPr id="3" name="Espace réservé du contenu 2"/>
          <p:cNvSpPr>
            <a:spLocks noGrp="1"/>
          </p:cNvSpPr>
          <p:nvPr>
            <p:ph idx="1"/>
          </p:nvPr>
        </p:nvSpPr>
        <p:spPr/>
        <p:txBody>
          <a:bodyPr>
            <a:normAutofit lnSpcReduction="10000"/>
          </a:bodyPr>
          <a:lstStyle/>
          <a:p>
            <a:pPr>
              <a:buNone/>
            </a:pPr>
            <a:endParaRPr lang="fr-FR" dirty="0" smtClean="0"/>
          </a:p>
          <a:p>
            <a:pPr marL="514350" indent="-514350">
              <a:buFont typeface="+mj-lt"/>
              <a:buAutoNum type="arabicPeriod"/>
            </a:pPr>
            <a:r>
              <a:rPr lang="fr-FR" b="1" u="sng" dirty="0" smtClean="0">
                <a:solidFill>
                  <a:schemeClr val="tx2"/>
                </a:solidFill>
              </a:rPr>
              <a:t>Les anomalies du pouls artériel</a:t>
            </a:r>
          </a:p>
          <a:p>
            <a:pPr marL="971550" lvl="1" indent="-514350">
              <a:buFont typeface="+mj-lt"/>
              <a:buAutoNum type="alphaUcPeriod"/>
            </a:pPr>
            <a:r>
              <a:rPr lang="fr-FR" b="1" u="sng" dirty="0" smtClean="0">
                <a:solidFill>
                  <a:srgbClr val="FF0000"/>
                </a:solidFill>
              </a:rPr>
              <a:t>Les troubles du rythme cardiaque </a:t>
            </a:r>
          </a:p>
          <a:p>
            <a:pPr lvl="2"/>
            <a:r>
              <a:rPr lang="fr-FR" dirty="0" smtClean="0"/>
              <a:t>Irrégularité </a:t>
            </a:r>
          </a:p>
          <a:p>
            <a:pPr lvl="2"/>
            <a:r>
              <a:rPr lang="fr-FR" dirty="0" smtClean="0"/>
              <a:t>Bradycardie </a:t>
            </a:r>
          </a:p>
          <a:p>
            <a:pPr lvl="2"/>
            <a:r>
              <a:rPr lang="fr-FR" dirty="0" smtClean="0"/>
              <a:t>Tachycardie </a:t>
            </a:r>
          </a:p>
          <a:p>
            <a:pPr lvl="2"/>
            <a:r>
              <a:rPr lang="fr-FR" dirty="0" smtClean="0"/>
              <a:t>En cas de trouble du rythme (fibrillation auriculaire, tachycardie paroxystique…): </a:t>
            </a:r>
          </a:p>
          <a:p>
            <a:pPr lvl="3"/>
            <a:r>
              <a:rPr lang="fr-FR" dirty="0" smtClean="0">
                <a:solidFill>
                  <a:srgbClr val="FF0000"/>
                </a:solidFill>
              </a:rPr>
              <a:t>La prise du pouls sous estime </a:t>
            </a:r>
            <a:r>
              <a:rPr lang="fr-FR" dirty="0" smtClean="0"/>
              <a:t>la FC </a:t>
            </a:r>
          </a:p>
          <a:p>
            <a:pPr lvl="3"/>
            <a:r>
              <a:rPr lang="fr-FR" dirty="0" smtClean="0"/>
              <a:t>                    Auscultation cardiaque +++</a:t>
            </a:r>
          </a:p>
          <a:p>
            <a:endParaRPr lang="fr-FR" dirty="0"/>
          </a:p>
        </p:txBody>
      </p:sp>
      <p:cxnSp>
        <p:nvCxnSpPr>
          <p:cNvPr id="5" name="Connecteur droit avec flèche 4"/>
          <p:cNvCxnSpPr/>
          <p:nvPr/>
        </p:nvCxnSpPr>
        <p:spPr>
          <a:xfrm>
            <a:off x="2214546" y="5572140"/>
            <a:ext cx="785818"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Sémiologie artérielle</a:t>
            </a:r>
            <a:br>
              <a:rPr lang="fr-FR" dirty="0" smtClean="0"/>
            </a:br>
            <a:r>
              <a:rPr lang="fr-FR" dirty="0" smtClean="0"/>
              <a:t>Résultats </a:t>
            </a:r>
            <a:endParaRPr lang="fr-FR" dirty="0"/>
          </a:p>
        </p:txBody>
      </p:sp>
      <p:sp>
        <p:nvSpPr>
          <p:cNvPr id="3" name="Espace réservé du contenu 2"/>
          <p:cNvSpPr>
            <a:spLocks noGrp="1"/>
          </p:cNvSpPr>
          <p:nvPr>
            <p:ph idx="1"/>
          </p:nvPr>
        </p:nvSpPr>
        <p:spPr/>
        <p:txBody>
          <a:bodyPr>
            <a:normAutofit/>
          </a:bodyPr>
          <a:lstStyle/>
          <a:p>
            <a:pPr>
              <a:buNone/>
            </a:pPr>
            <a:endParaRPr lang="fr-FR" dirty="0" smtClean="0"/>
          </a:p>
          <a:p>
            <a:pPr marL="514350" indent="-514350">
              <a:buFont typeface="+mj-lt"/>
              <a:buAutoNum type="arabicPeriod"/>
            </a:pPr>
            <a:r>
              <a:rPr lang="fr-FR" b="1" u="sng" dirty="0" smtClean="0">
                <a:solidFill>
                  <a:schemeClr val="tx2"/>
                </a:solidFill>
              </a:rPr>
              <a:t>Les anomalies du pouls artériel: </a:t>
            </a:r>
            <a:endParaRPr lang="fr-FR" u="sng" dirty="0" smtClean="0">
              <a:solidFill>
                <a:schemeClr val="tx2"/>
              </a:solidFill>
            </a:endParaRPr>
          </a:p>
          <a:p>
            <a:pPr marL="971550" lvl="1" indent="-514350">
              <a:buFont typeface="+mj-lt"/>
              <a:buAutoNum type="alphaUcPeriod" startAt="2"/>
            </a:pPr>
            <a:r>
              <a:rPr lang="fr-FR" b="1" u="sng" dirty="0" smtClean="0">
                <a:solidFill>
                  <a:srgbClr val="FF0000"/>
                </a:solidFill>
              </a:rPr>
              <a:t>Les modifications de la consistance artérielle </a:t>
            </a:r>
          </a:p>
          <a:p>
            <a:pPr lvl="2"/>
            <a:r>
              <a:rPr lang="fr-FR" dirty="0" smtClean="0"/>
              <a:t>Artères rigides  en tuyau de pipe ( athérosclérose)  ou </a:t>
            </a:r>
          </a:p>
          <a:p>
            <a:pPr lvl="2">
              <a:buNone/>
            </a:pPr>
            <a:r>
              <a:rPr lang="fr-FR" dirty="0" smtClean="0"/>
              <a:t>en fil de fer (HTA du sujet jeune )</a:t>
            </a:r>
          </a:p>
          <a:p>
            <a:pPr lvl="1">
              <a:buNone/>
            </a:pPr>
            <a:endParaRPr lang="fr-FR" dirty="0" smtClean="0"/>
          </a:p>
          <a:p>
            <a:endParaRPr lang="fr-F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0"/>
            <a:ext cx="8229600" cy="1143000"/>
          </a:xfrm>
        </p:spPr>
        <p:txBody>
          <a:bodyPr>
            <a:normAutofit/>
          </a:bodyPr>
          <a:lstStyle/>
          <a:p>
            <a:r>
              <a:rPr lang="fr-FR" dirty="0" smtClean="0"/>
              <a:t>Sémiologie artérielle/ Résultats </a:t>
            </a:r>
            <a:endParaRPr lang="fr-FR" dirty="0"/>
          </a:p>
        </p:txBody>
      </p:sp>
      <p:sp>
        <p:nvSpPr>
          <p:cNvPr id="3" name="Espace réservé du contenu 2"/>
          <p:cNvSpPr>
            <a:spLocks noGrp="1"/>
          </p:cNvSpPr>
          <p:nvPr>
            <p:ph sz="half" idx="1"/>
          </p:nvPr>
        </p:nvSpPr>
        <p:spPr>
          <a:xfrm>
            <a:off x="457200" y="2143116"/>
            <a:ext cx="4038600" cy="3983047"/>
          </a:xfrm>
        </p:spPr>
        <p:txBody>
          <a:bodyPr>
            <a:normAutofit fontScale="70000" lnSpcReduction="20000"/>
          </a:bodyPr>
          <a:lstStyle/>
          <a:p>
            <a:r>
              <a:rPr lang="fr-FR" b="1" dirty="0" smtClean="0"/>
              <a:t>L’</a:t>
            </a:r>
            <a:r>
              <a:rPr lang="fr-FR" b="1" dirty="0" smtClean="0">
                <a:solidFill>
                  <a:srgbClr val="FF0000"/>
                </a:solidFill>
              </a:rPr>
              <a:t>affaiblissement</a:t>
            </a:r>
            <a:r>
              <a:rPr lang="fr-FR" b="1" dirty="0" smtClean="0"/>
              <a:t> général des pouls: diminution du  débit cardiaque </a:t>
            </a:r>
          </a:p>
          <a:p>
            <a:pPr lvl="1"/>
            <a:r>
              <a:rPr lang="fr-FR" dirty="0" smtClean="0"/>
              <a:t>RAO </a:t>
            </a:r>
          </a:p>
          <a:p>
            <a:pPr lvl="1"/>
            <a:r>
              <a:rPr lang="fr-FR" dirty="0" smtClean="0"/>
              <a:t>IC globale </a:t>
            </a:r>
          </a:p>
          <a:p>
            <a:pPr lvl="1"/>
            <a:r>
              <a:rPr lang="fr-FR" dirty="0" smtClean="0"/>
              <a:t>Lipothymies, syncopes </a:t>
            </a:r>
          </a:p>
          <a:p>
            <a:endParaRPr lang="fr-FR" b="1" dirty="0" smtClean="0"/>
          </a:p>
          <a:p>
            <a:r>
              <a:rPr lang="fr-FR" b="1" dirty="0" smtClean="0"/>
              <a:t>L’affaiblissement ou disparition des pouls fémoraux avec conservation ou augmentation des pouls radiaux: </a:t>
            </a:r>
          </a:p>
          <a:p>
            <a:pPr lvl="1"/>
            <a:r>
              <a:rPr lang="fr-FR" dirty="0" smtClean="0"/>
              <a:t>coarctation de l’aorte </a:t>
            </a:r>
          </a:p>
          <a:p>
            <a:pPr lvl="1"/>
            <a:r>
              <a:rPr lang="fr-FR" dirty="0" smtClean="0"/>
              <a:t>Thrombose de la partie terminale de l’aorte </a:t>
            </a:r>
          </a:p>
        </p:txBody>
      </p:sp>
      <p:sp>
        <p:nvSpPr>
          <p:cNvPr id="9" name="Espace réservé du contenu 8"/>
          <p:cNvSpPr>
            <a:spLocks noGrp="1"/>
          </p:cNvSpPr>
          <p:nvPr>
            <p:ph sz="half" idx="2"/>
          </p:nvPr>
        </p:nvSpPr>
        <p:spPr>
          <a:xfrm>
            <a:off x="4648200" y="2143116"/>
            <a:ext cx="4038600" cy="3983047"/>
          </a:xfrm>
        </p:spPr>
        <p:txBody>
          <a:bodyPr>
            <a:normAutofit fontScale="70000" lnSpcReduction="20000"/>
          </a:bodyPr>
          <a:lstStyle/>
          <a:p>
            <a:r>
              <a:rPr lang="fr-FR" b="1" dirty="0" smtClean="0"/>
              <a:t>L’affaiblissement ou disparition élective d’un pouls artériel: </a:t>
            </a:r>
          </a:p>
          <a:p>
            <a:pPr lvl="1"/>
            <a:r>
              <a:rPr lang="fr-FR" dirty="0" smtClean="0"/>
              <a:t>Obstacle total ou subtotal d’un tronc artériel: Artérite, thrombose ou embolie artérielle </a:t>
            </a:r>
          </a:p>
          <a:p>
            <a:pPr lvl="1"/>
            <a:endParaRPr lang="fr-FR" dirty="0" smtClean="0"/>
          </a:p>
          <a:p>
            <a:endParaRPr lang="fr-FR" dirty="0" smtClean="0"/>
          </a:p>
          <a:p>
            <a:endParaRPr lang="fr-FR" dirty="0" smtClean="0"/>
          </a:p>
          <a:p>
            <a:r>
              <a:rPr lang="fr-FR" b="1" dirty="0" smtClean="0"/>
              <a:t>L’augmentation d’amplitude des pouls artériels: généralisée </a:t>
            </a:r>
          </a:p>
          <a:p>
            <a:pPr lvl="1"/>
            <a:r>
              <a:rPr lang="fr-FR" dirty="0" smtClean="0"/>
              <a:t>Éréthisme cardiaque </a:t>
            </a:r>
          </a:p>
          <a:p>
            <a:pPr lvl="1"/>
            <a:r>
              <a:rPr lang="fr-FR" dirty="0" smtClean="0"/>
              <a:t>Hyperthyroïdie </a:t>
            </a:r>
          </a:p>
          <a:p>
            <a:pPr lvl="1"/>
            <a:r>
              <a:rPr lang="fr-FR" dirty="0" smtClean="0">
                <a:solidFill>
                  <a:schemeClr val="bg1"/>
                </a:solidFill>
              </a:rPr>
              <a:t>IAO: </a:t>
            </a:r>
            <a:r>
              <a:rPr lang="fr-FR" b="1" i="1" dirty="0" smtClean="0">
                <a:solidFill>
                  <a:schemeClr val="bg1"/>
                </a:solidFill>
              </a:rPr>
              <a:t>pouls de Corrigan </a:t>
            </a:r>
          </a:p>
          <a:p>
            <a:pPr lvl="1"/>
            <a:endParaRPr lang="fr-FR" dirty="0"/>
          </a:p>
        </p:txBody>
      </p:sp>
      <p:sp>
        <p:nvSpPr>
          <p:cNvPr id="5" name="ZoneTexte 4"/>
          <p:cNvSpPr txBox="1"/>
          <p:nvPr/>
        </p:nvSpPr>
        <p:spPr>
          <a:xfrm>
            <a:off x="785786" y="1643050"/>
            <a:ext cx="7957178" cy="461665"/>
          </a:xfrm>
          <a:prstGeom prst="rect">
            <a:avLst/>
          </a:prstGeom>
          <a:noFill/>
        </p:spPr>
        <p:txBody>
          <a:bodyPr wrap="none" rtlCol="0">
            <a:spAutoFit/>
          </a:bodyPr>
          <a:lstStyle/>
          <a:p>
            <a:pPr lvl="1" indent="-457200">
              <a:buFont typeface="+mj-lt"/>
              <a:buAutoNum type="alphaUcPeriod" startAt="3"/>
            </a:pPr>
            <a:r>
              <a:rPr lang="fr-FR" sz="2400" b="1" u="sng" dirty="0" smtClean="0">
                <a:solidFill>
                  <a:srgbClr val="FF0000"/>
                </a:solidFill>
              </a:rPr>
              <a:t>Les modifications de l’amplitude des battements artériels</a:t>
            </a:r>
          </a:p>
        </p:txBody>
      </p:sp>
      <p:sp>
        <p:nvSpPr>
          <p:cNvPr id="10" name="ZoneTexte 9"/>
          <p:cNvSpPr txBox="1"/>
          <p:nvPr/>
        </p:nvSpPr>
        <p:spPr>
          <a:xfrm>
            <a:off x="928662" y="1071546"/>
            <a:ext cx="6094745" cy="584775"/>
          </a:xfrm>
          <a:prstGeom prst="rect">
            <a:avLst/>
          </a:prstGeom>
          <a:noFill/>
        </p:spPr>
        <p:txBody>
          <a:bodyPr wrap="none" rtlCol="0">
            <a:spAutoFit/>
          </a:bodyPr>
          <a:lstStyle/>
          <a:p>
            <a:pPr marL="514350" indent="-514350">
              <a:buFont typeface="+mj-lt"/>
              <a:buAutoNum type="arabicPeriod"/>
            </a:pPr>
            <a:r>
              <a:rPr lang="fr-FR" sz="3200" b="1" u="sng" dirty="0" smtClean="0">
                <a:solidFill>
                  <a:schemeClr val="tx2"/>
                </a:solidFill>
              </a:rPr>
              <a:t>Les anomalies du pouls artériel</a:t>
            </a:r>
            <a:endParaRPr lang="fr-FR" sz="3200" u="sng"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Sémiologie artérielle</a:t>
            </a:r>
            <a:br>
              <a:rPr lang="fr-FR" dirty="0" smtClean="0"/>
            </a:br>
            <a:r>
              <a:rPr lang="fr-FR" dirty="0" smtClean="0"/>
              <a:t>Résultats </a:t>
            </a:r>
            <a:endParaRPr lang="fr-FR" dirty="0"/>
          </a:p>
        </p:txBody>
      </p:sp>
      <p:sp>
        <p:nvSpPr>
          <p:cNvPr id="3" name="Espace réservé du contenu 2"/>
          <p:cNvSpPr>
            <a:spLocks noGrp="1"/>
          </p:cNvSpPr>
          <p:nvPr>
            <p:ph idx="1"/>
          </p:nvPr>
        </p:nvSpPr>
        <p:spPr/>
        <p:txBody>
          <a:bodyPr>
            <a:normAutofit/>
          </a:bodyPr>
          <a:lstStyle/>
          <a:p>
            <a:pPr>
              <a:buNone/>
            </a:pPr>
            <a:endParaRPr lang="fr-FR" dirty="0" smtClean="0"/>
          </a:p>
          <a:p>
            <a:pPr marL="514350" indent="-514350">
              <a:buFont typeface="+mj-lt"/>
              <a:buAutoNum type="arabicPeriod"/>
            </a:pPr>
            <a:r>
              <a:rPr lang="fr-FR" b="1" dirty="0" smtClean="0">
                <a:solidFill>
                  <a:schemeClr val="tx2"/>
                </a:solidFill>
              </a:rPr>
              <a:t>Les anomalies du pouls artériel: </a:t>
            </a:r>
            <a:endParaRPr lang="fr-FR" dirty="0" smtClean="0">
              <a:solidFill>
                <a:schemeClr val="tx2"/>
              </a:solidFill>
            </a:endParaRPr>
          </a:p>
          <a:p>
            <a:pPr marL="971550" lvl="1" indent="-514350">
              <a:buFont typeface="+mj-lt"/>
              <a:buAutoNum type="alphaUcPeriod" startAt="4"/>
            </a:pPr>
            <a:r>
              <a:rPr lang="fr-FR" b="1" u="sng" dirty="0" smtClean="0">
                <a:solidFill>
                  <a:srgbClr val="FF0000"/>
                </a:solidFill>
              </a:rPr>
              <a:t>La perception de frémissement ou </a:t>
            </a:r>
            <a:r>
              <a:rPr lang="fr-FR" b="1" u="sng" dirty="0" err="1" smtClean="0">
                <a:solidFill>
                  <a:srgbClr val="FF0000"/>
                </a:solidFill>
              </a:rPr>
              <a:t>thrill</a:t>
            </a:r>
            <a:endParaRPr lang="fr-FR" b="1" u="sng" dirty="0" smtClean="0">
              <a:solidFill>
                <a:srgbClr val="FF0000"/>
              </a:solidFill>
            </a:endParaRPr>
          </a:p>
          <a:p>
            <a:pPr lvl="2"/>
            <a:r>
              <a:rPr lang="fr-FR" dirty="0" smtClean="0"/>
              <a:t>Systolique ou </a:t>
            </a:r>
            <a:r>
              <a:rPr lang="fr-FR" dirty="0" err="1" smtClean="0"/>
              <a:t>systolo</a:t>
            </a:r>
            <a:r>
              <a:rPr lang="fr-FR" dirty="0" smtClean="0"/>
              <a:t>-diastolique </a:t>
            </a:r>
          </a:p>
          <a:p>
            <a:pPr lvl="2"/>
            <a:r>
              <a:rPr lang="fr-FR" dirty="0" smtClean="0"/>
              <a:t>Anévrysmes artériels ou </a:t>
            </a:r>
            <a:r>
              <a:rPr lang="fr-FR" dirty="0" err="1" smtClean="0"/>
              <a:t>artério</a:t>
            </a:r>
            <a:r>
              <a:rPr lang="fr-FR" dirty="0" smtClean="0"/>
              <a:t>-veineux </a:t>
            </a:r>
          </a:p>
          <a:p>
            <a:endParaRPr lang="fr-F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Sémiologie artérielle</a:t>
            </a:r>
            <a:br>
              <a:rPr lang="fr-FR" dirty="0" smtClean="0"/>
            </a:br>
            <a:r>
              <a:rPr lang="fr-FR" dirty="0" smtClean="0"/>
              <a:t>Résultats </a:t>
            </a:r>
            <a:endParaRPr lang="fr-FR" dirty="0"/>
          </a:p>
        </p:txBody>
      </p:sp>
      <p:sp>
        <p:nvSpPr>
          <p:cNvPr id="3" name="Espace réservé du contenu 2"/>
          <p:cNvSpPr>
            <a:spLocks noGrp="1"/>
          </p:cNvSpPr>
          <p:nvPr>
            <p:ph idx="1"/>
          </p:nvPr>
        </p:nvSpPr>
        <p:spPr/>
        <p:txBody>
          <a:bodyPr>
            <a:normAutofit/>
          </a:bodyPr>
          <a:lstStyle/>
          <a:p>
            <a:pPr>
              <a:buNone/>
            </a:pPr>
            <a:endParaRPr lang="fr-FR" dirty="0" smtClean="0"/>
          </a:p>
          <a:p>
            <a:pPr marL="514350" indent="-514350">
              <a:buFont typeface="+mj-lt"/>
              <a:buAutoNum type="arabicPeriod" startAt="2"/>
            </a:pPr>
            <a:r>
              <a:rPr lang="fr-FR" b="1" dirty="0" smtClean="0">
                <a:solidFill>
                  <a:schemeClr val="tx2"/>
                </a:solidFill>
              </a:rPr>
              <a:t>Les anomalies à l’auscultation: </a:t>
            </a:r>
            <a:endParaRPr lang="fr-FR" dirty="0" smtClean="0">
              <a:solidFill>
                <a:schemeClr val="tx2"/>
              </a:solidFill>
            </a:endParaRPr>
          </a:p>
          <a:p>
            <a:pPr lvl="2"/>
            <a:r>
              <a:rPr lang="fr-FR" dirty="0" smtClean="0"/>
              <a:t>Auscultation  d’un </a:t>
            </a:r>
          </a:p>
          <a:p>
            <a:pPr lvl="3"/>
            <a:r>
              <a:rPr lang="fr-FR" sz="2400" dirty="0" smtClean="0"/>
              <a:t>Souffle  Systolique d’éjection </a:t>
            </a:r>
          </a:p>
          <a:p>
            <a:pPr lvl="3"/>
            <a:r>
              <a:rPr lang="fr-FR" sz="2400" dirty="0" smtClean="0"/>
              <a:t>Souffle </a:t>
            </a:r>
            <a:r>
              <a:rPr lang="fr-FR" sz="2400" dirty="0" err="1" smtClean="0"/>
              <a:t>systolo</a:t>
            </a:r>
            <a:r>
              <a:rPr lang="fr-FR" sz="2400" dirty="0" smtClean="0"/>
              <a:t>-diastolique </a:t>
            </a:r>
          </a:p>
          <a:p>
            <a:pPr lvl="3"/>
            <a:r>
              <a:rPr lang="fr-FR" sz="2400" dirty="0" smtClean="0"/>
              <a:t>Souffle continu </a:t>
            </a:r>
          </a:p>
          <a:p>
            <a:pPr lvl="2"/>
            <a:endParaRPr lang="fr-FR" dirty="0" smtClean="0"/>
          </a:p>
          <a:p>
            <a:pPr lvl="2">
              <a:buNone/>
            </a:pPr>
            <a:endParaRPr lang="fr-FR"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rgbClr val="FF0000"/>
                </a:solidFill>
              </a:rPr>
              <a:t>Anomalies de la Pression Artérielle</a:t>
            </a:r>
          </a:p>
        </p:txBody>
      </p:sp>
      <p:sp>
        <p:nvSpPr>
          <p:cNvPr id="3" name="Espace réservé du contenu 2"/>
          <p:cNvSpPr>
            <a:spLocks noGrp="1"/>
          </p:cNvSpPr>
          <p:nvPr>
            <p:ph idx="1"/>
          </p:nvPr>
        </p:nvSpPr>
        <p:spPr/>
        <p:txBody>
          <a:bodyPr>
            <a:normAutofit/>
          </a:bodyPr>
          <a:lstStyle/>
          <a:p>
            <a:pPr marL="514350" indent="-514350">
              <a:buFont typeface="+mj-lt"/>
              <a:buAutoNum type="arabicPeriod"/>
            </a:pPr>
            <a:r>
              <a:rPr lang="fr-FR" sz="2800" b="1" dirty="0" err="1" smtClean="0">
                <a:solidFill>
                  <a:schemeClr val="tx2"/>
                </a:solidFill>
              </a:rPr>
              <a:t>HyperTension</a:t>
            </a:r>
            <a:r>
              <a:rPr lang="fr-FR" sz="2800" b="1" dirty="0" smtClean="0">
                <a:solidFill>
                  <a:schemeClr val="tx2"/>
                </a:solidFill>
              </a:rPr>
              <a:t> Artérielle (HTA)</a:t>
            </a:r>
          </a:p>
          <a:p>
            <a:pPr lvl="1"/>
            <a:r>
              <a:rPr lang="fr-FR" sz="2400" dirty="0" smtClean="0"/>
              <a:t>HTA= pression </a:t>
            </a:r>
            <a:r>
              <a:rPr lang="fr-FR" sz="2400" dirty="0"/>
              <a:t>artérielle </a:t>
            </a:r>
            <a:r>
              <a:rPr lang="fr-FR" sz="2400" dirty="0" smtClean="0"/>
              <a:t>systolique (PAS) </a:t>
            </a:r>
            <a:r>
              <a:rPr lang="fr-FR" sz="2400" dirty="0"/>
              <a:t>supérieure à </a:t>
            </a:r>
            <a:r>
              <a:rPr lang="fr-FR" sz="2400" b="1" dirty="0">
                <a:solidFill>
                  <a:srgbClr val="FF0000"/>
                </a:solidFill>
              </a:rPr>
              <a:t>140 </a:t>
            </a:r>
            <a:r>
              <a:rPr lang="fr-FR" sz="2400" b="1" dirty="0"/>
              <a:t>mm Hg </a:t>
            </a:r>
            <a:r>
              <a:rPr lang="fr-FR" sz="2400" b="1" dirty="0" smtClean="0"/>
              <a:t>et/ou </a:t>
            </a:r>
            <a:r>
              <a:rPr lang="fr-FR" sz="2400" b="1" dirty="0"/>
              <a:t>pression diastolique </a:t>
            </a:r>
            <a:r>
              <a:rPr lang="fr-FR" sz="2400" b="1" dirty="0" smtClean="0"/>
              <a:t> (PAD) supérieure </a:t>
            </a:r>
            <a:r>
              <a:rPr lang="fr-FR" sz="2400" b="1" dirty="0"/>
              <a:t>à </a:t>
            </a:r>
            <a:r>
              <a:rPr lang="fr-FR" sz="2400" b="1" dirty="0">
                <a:solidFill>
                  <a:srgbClr val="FF0000"/>
                </a:solidFill>
              </a:rPr>
              <a:t>90 </a:t>
            </a:r>
            <a:r>
              <a:rPr lang="fr-FR" sz="2400" b="1" dirty="0"/>
              <a:t>mm Hg</a:t>
            </a:r>
            <a:r>
              <a:rPr lang="fr-FR" sz="2400" b="1" dirty="0" smtClean="0"/>
              <a:t>.</a:t>
            </a:r>
          </a:p>
          <a:p>
            <a:pPr lvl="1"/>
            <a:endParaRPr lang="fr-FR" sz="2400" b="1" dirty="0" smtClean="0"/>
          </a:p>
          <a:p>
            <a:pPr lvl="1"/>
            <a:r>
              <a:rPr lang="fr-FR" sz="2400" dirty="0" smtClean="0"/>
              <a:t>Dans le cadre d'une MAPA et de l’</a:t>
            </a:r>
            <a:r>
              <a:rPr lang="fr-FR" sz="2400" dirty="0" err="1" smtClean="0"/>
              <a:t>automesure</a:t>
            </a:r>
            <a:r>
              <a:rPr lang="fr-FR" sz="2400" dirty="0" smtClean="0"/>
              <a:t>, il est question d’hypertension quand la PA est supérieure ou égale </a:t>
            </a:r>
            <a:r>
              <a:rPr lang="fr-FR" sz="2400" dirty="0" smtClean="0">
                <a:solidFill>
                  <a:srgbClr val="FF0000"/>
                </a:solidFill>
              </a:rPr>
              <a:t>à </a:t>
            </a:r>
            <a:r>
              <a:rPr lang="fr-FR" sz="2400" b="1" dirty="0" smtClean="0">
                <a:solidFill>
                  <a:srgbClr val="FF0000"/>
                </a:solidFill>
              </a:rPr>
              <a:t>135/85 </a:t>
            </a:r>
            <a:r>
              <a:rPr lang="fr-FR" sz="2400" b="1" dirty="0" err="1" smtClean="0">
                <a:solidFill>
                  <a:srgbClr val="FF0000"/>
                </a:solidFill>
              </a:rPr>
              <a:t>mmHg</a:t>
            </a:r>
            <a:r>
              <a:rPr lang="fr-FR" sz="2400" b="1" dirty="0" smtClean="0">
                <a:solidFill>
                  <a:srgbClr val="FF0000"/>
                </a:solidFill>
              </a:rPr>
              <a:t>.</a:t>
            </a:r>
          </a:p>
          <a:p>
            <a:pPr lvl="1"/>
            <a:endParaRPr lang="fr-FR" sz="2400" b="1" dirty="0" smtClean="0">
              <a:solidFill>
                <a:srgbClr val="FF0000"/>
              </a:solidFill>
            </a:endParaRPr>
          </a:p>
          <a:p>
            <a:pPr lvl="1"/>
            <a:r>
              <a:rPr lang="fr-FR" sz="2400" b="1" dirty="0" smtClean="0">
                <a:solidFill>
                  <a:srgbClr val="FF0000"/>
                </a:solidFill>
              </a:rPr>
              <a:t>Ne pas oublier HTA, blouse blanche  / HTA masquée</a:t>
            </a:r>
          </a:p>
          <a:p>
            <a:pPr lvl="1"/>
            <a:endParaRPr lang="fr-FR" sz="24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rgbClr val="FF0000"/>
                </a:solidFill>
              </a:rPr>
              <a:t>Anomalies de la Pression Artérielle</a:t>
            </a:r>
            <a:endParaRPr lang="fr-FR" dirty="0"/>
          </a:p>
        </p:txBody>
      </p:sp>
      <p:sp>
        <p:nvSpPr>
          <p:cNvPr id="3" name="Espace réservé du contenu 2"/>
          <p:cNvSpPr>
            <a:spLocks noGrp="1"/>
          </p:cNvSpPr>
          <p:nvPr>
            <p:ph idx="1"/>
          </p:nvPr>
        </p:nvSpPr>
        <p:spPr/>
        <p:txBody>
          <a:bodyPr>
            <a:normAutofit/>
          </a:bodyPr>
          <a:lstStyle/>
          <a:p>
            <a:pPr>
              <a:buNone/>
            </a:pPr>
            <a:endParaRPr lang="fr-FR" sz="2800" b="1" dirty="0"/>
          </a:p>
        </p:txBody>
      </p:sp>
      <p:pic>
        <p:nvPicPr>
          <p:cNvPr id="4" name="Picture 2"/>
          <p:cNvPicPr>
            <a:picLocks noChangeAspect="1" noChangeArrowheads="1"/>
          </p:cNvPicPr>
          <p:nvPr/>
        </p:nvPicPr>
        <p:blipFill>
          <a:blip r:embed="rId2" cstate="print"/>
          <a:srcRect/>
          <a:stretch>
            <a:fillRect/>
          </a:stretch>
        </p:blipFill>
        <p:spPr bwMode="auto">
          <a:xfrm>
            <a:off x="642910" y="2143116"/>
            <a:ext cx="8229600" cy="4000528"/>
          </a:xfrm>
          <a:prstGeom prst="rect">
            <a:avLst/>
          </a:prstGeom>
          <a:noFill/>
          <a:ln w="9525">
            <a:noFill/>
            <a:miter lim="800000"/>
            <a:headEnd/>
            <a:tailEnd/>
          </a:ln>
        </p:spPr>
      </p:pic>
      <p:sp>
        <p:nvSpPr>
          <p:cNvPr id="5" name="Ellipse 4"/>
          <p:cNvSpPr/>
          <p:nvPr/>
        </p:nvSpPr>
        <p:spPr>
          <a:xfrm>
            <a:off x="642910" y="5500702"/>
            <a:ext cx="8501090" cy="11429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rgbClr val="FF0000"/>
                </a:solidFill>
              </a:rPr>
              <a:t>Anomalies de la Pression Artérielle</a:t>
            </a:r>
            <a:endParaRPr lang="fr-FR" dirty="0"/>
          </a:p>
        </p:txBody>
      </p:sp>
      <p:sp>
        <p:nvSpPr>
          <p:cNvPr id="3" name="Espace réservé du contenu 2"/>
          <p:cNvSpPr>
            <a:spLocks noGrp="1"/>
          </p:cNvSpPr>
          <p:nvPr>
            <p:ph idx="1"/>
          </p:nvPr>
        </p:nvSpPr>
        <p:spPr>
          <a:xfrm>
            <a:off x="457200" y="1600200"/>
            <a:ext cx="8229600" cy="4853136"/>
          </a:xfrm>
        </p:spPr>
        <p:txBody>
          <a:bodyPr>
            <a:normAutofit fontScale="92500" lnSpcReduction="10000"/>
          </a:bodyPr>
          <a:lstStyle/>
          <a:p>
            <a:pPr marL="514350" indent="-514350">
              <a:buFont typeface="+mj-lt"/>
              <a:buAutoNum type="arabicPeriod"/>
            </a:pPr>
            <a:r>
              <a:rPr lang="fr-FR" b="1" dirty="0" err="1" smtClean="0">
                <a:solidFill>
                  <a:schemeClr val="tx2"/>
                </a:solidFill>
              </a:rPr>
              <a:t>HyperTension</a:t>
            </a:r>
            <a:r>
              <a:rPr lang="fr-FR" b="1" dirty="0" smtClean="0">
                <a:solidFill>
                  <a:schemeClr val="tx2"/>
                </a:solidFill>
              </a:rPr>
              <a:t> Artérielle (HTA)</a:t>
            </a:r>
          </a:p>
          <a:p>
            <a:pPr lvl="1"/>
            <a:r>
              <a:rPr lang="fr-FR" dirty="0" smtClean="0"/>
              <a:t>Les </a:t>
            </a:r>
            <a:r>
              <a:rPr lang="fr-FR" dirty="0"/>
              <a:t>seuils de PAS et PAD définissant une HTA par l’</a:t>
            </a:r>
            <a:r>
              <a:rPr lang="fr-FR" dirty="0" err="1"/>
              <a:t>automesure</a:t>
            </a:r>
            <a:r>
              <a:rPr lang="fr-FR" dirty="0"/>
              <a:t> </a:t>
            </a:r>
            <a:r>
              <a:rPr lang="fr-FR" dirty="0" err="1"/>
              <a:t>tensionnelle</a:t>
            </a:r>
            <a:r>
              <a:rPr lang="fr-FR" dirty="0"/>
              <a:t> et </a:t>
            </a:r>
            <a:r>
              <a:rPr lang="fr-FR" dirty="0" smtClean="0"/>
              <a:t>la MAPA </a:t>
            </a:r>
            <a:r>
              <a:rPr lang="fr-FR" dirty="0"/>
              <a:t>sont plus bas que ceux fixés pour la mesure au cabinet médical. </a:t>
            </a:r>
            <a:endParaRPr lang="fr-FR" dirty="0" smtClean="0"/>
          </a:p>
          <a:p>
            <a:pPr lvl="1"/>
            <a:endParaRPr lang="fr-FR" dirty="0"/>
          </a:p>
          <a:p>
            <a:pPr lvl="1"/>
            <a:r>
              <a:rPr lang="fr-FR" dirty="0" smtClean="0"/>
              <a:t>Selon les recommandations </a:t>
            </a:r>
            <a:r>
              <a:rPr lang="fr-FR" dirty="0"/>
              <a:t>de l’HAS (</a:t>
            </a:r>
            <a:r>
              <a:rPr lang="fr-FR" i="1" dirty="0"/>
              <a:t>Haute Autorité de Santé</a:t>
            </a:r>
            <a:r>
              <a:rPr lang="fr-FR" i="1" dirty="0" smtClean="0"/>
              <a:t>), </a:t>
            </a:r>
            <a:r>
              <a:rPr lang="fr-FR" i="1" dirty="0"/>
              <a:t>l’équivalent pour un seuil </a:t>
            </a:r>
            <a:r>
              <a:rPr lang="fr-FR" i="1" dirty="0" smtClean="0"/>
              <a:t>de </a:t>
            </a:r>
            <a:r>
              <a:rPr lang="fr-FR" dirty="0" smtClean="0"/>
              <a:t>140/90 </a:t>
            </a:r>
            <a:r>
              <a:rPr lang="fr-FR" dirty="0"/>
              <a:t>mm Hg au cabinet médical est (moyenne des mesures):</a:t>
            </a:r>
          </a:p>
          <a:p>
            <a:pPr lvl="2"/>
            <a:r>
              <a:rPr lang="fr-FR" dirty="0" err="1" smtClean="0"/>
              <a:t>automesure</a:t>
            </a:r>
            <a:r>
              <a:rPr lang="fr-FR" dirty="0"/>
              <a:t>: = 135/85 mm </a:t>
            </a:r>
            <a:r>
              <a:rPr lang="fr-FR" dirty="0" smtClean="0"/>
              <a:t>Hg;</a:t>
            </a:r>
          </a:p>
          <a:p>
            <a:pPr lvl="2"/>
            <a:r>
              <a:rPr lang="fr-FR" dirty="0" smtClean="0"/>
              <a:t>MAPA </a:t>
            </a:r>
            <a:r>
              <a:rPr lang="fr-FR" dirty="0"/>
              <a:t>éveil: = 135/85 mm </a:t>
            </a:r>
            <a:r>
              <a:rPr lang="fr-FR" dirty="0" smtClean="0"/>
              <a:t>Hg;</a:t>
            </a:r>
          </a:p>
          <a:p>
            <a:pPr lvl="2"/>
            <a:r>
              <a:rPr lang="fr-FR" dirty="0" smtClean="0"/>
              <a:t>MAPA </a:t>
            </a:r>
            <a:r>
              <a:rPr lang="fr-FR" dirty="0"/>
              <a:t>sommeil: = 120/70 mm </a:t>
            </a:r>
            <a:r>
              <a:rPr lang="fr-FR" dirty="0" smtClean="0"/>
              <a:t>Hg;</a:t>
            </a:r>
          </a:p>
          <a:p>
            <a:pPr lvl="2"/>
            <a:r>
              <a:rPr lang="fr-FR" dirty="0" smtClean="0"/>
              <a:t>MAPA </a:t>
            </a:r>
            <a:r>
              <a:rPr lang="fr-FR" dirty="0"/>
              <a:t>24 heures: = 130/80 mm Hg.</a:t>
            </a:r>
          </a:p>
        </p:txBody>
      </p:sp>
      <p:sp>
        <p:nvSpPr>
          <p:cNvPr id="4" name="Ellipse 3"/>
          <p:cNvSpPr/>
          <p:nvPr/>
        </p:nvSpPr>
        <p:spPr>
          <a:xfrm>
            <a:off x="357158" y="4714884"/>
            <a:ext cx="6643734" cy="16287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rgbClr val="FF0000"/>
                </a:solidFill>
              </a:rPr>
              <a:t>Anomalies de la Pression Artérielle</a:t>
            </a:r>
            <a:endParaRPr lang="fr-FR" dirty="0"/>
          </a:p>
        </p:txBody>
      </p:sp>
      <p:sp>
        <p:nvSpPr>
          <p:cNvPr id="3" name="Espace réservé du contenu 2"/>
          <p:cNvSpPr>
            <a:spLocks noGrp="1"/>
          </p:cNvSpPr>
          <p:nvPr>
            <p:ph idx="1"/>
          </p:nvPr>
        </p:nvSpPr>
        <p:spPr/>
        <p:txBody>
          <a:bodyPr>
            <a:normAutofit/>
          </a:bodyPr>
          <a:lstStyle/>
          <a:p>
            <a:pPr marL="514350" indent="-514350">
              <a:buFont typeface="+mj-lt"/>
              <a:buAutoNum type="arabicPeriod" startAt="2"/>
            </a:pPr>
            <a:r>
              <a:rPr lang="fr-FR" sz="3000" b="1" dirty="0" err="1" smtClean="0">
                <a:solidFill>
                  <a:schemeClr val="tx2"/>
                </a:solidFill>
              </a:rPr>
              <a:t>Anisotension</a:t>
            </a:r>
            <a:endParaRPr lang="fr-FR" sz="3000" b="1" dirty="0" smtClean="0">
              <a:solidFill>
                <a:schemeClr val="tx2"/>
              </a:solidFill>
            </a:endParaRPr>
          </a:p>
          <a:p>
            <a:r>
              <a:rPr lang="fr-FR" dirty="0" err="1" smtClean="0"/>
              <a:t>Anisotension</a:t>
            </a:r>
            <a:r>
              <a:rPr lang="fr-FR" dirty="0" smtClean="0"/>
              <a:t>  ou asymétrie </a:t>
            </a:r>
            <a:r>
              <a:rPr lang="fr-FR" dirty="0" err="1" smtClean="0"/>
              <a:t>tensionnelle</a:t>
            </a:r>
            <a:r>
              <a:rPr lang="fr-FR" dirty="0" smtClean="0"/>
              <a:t> : Une différence de PA d’au moins 20 </a:t>
            </a:r>
            <a:r>
              <a:rPr lang="fr-FR" dirty="0" err="1" smtClean="0"/>
              <a:t>mmHg</a:t>
            </a:r>
            <a:r>
              <a:rPr lang="fr-FR" dirty="0" smtClean="0"/>
              <a:t>  entre les deux bras, </a:t>
            </a:r>
            <a:r>
              <a:rPr lang="fr-FR" dirty="0" smtClean="0">
                <a:solidFill>
                  <a:srgbClr val="FF0000"/>
                </a:solidFill>
              </a:rPr>
              <a:t>mesurée au même moment</a:t>
            </a:r>
            <a:r>
              <a:rPr lang="fr-FR" dirty="0" smtClean="0"/>
              <a:t>.</a:t>
            </a:r>
          </a:p>
          <a:p>
            <a:pPr lvl="1"/>
            <a:r>
              <a:rPr lang="fr-FR" dirty="0" smtClean="0"/>
              <a:t>suggère l’existence d’une sténose s’opposant au flux sanguin sur le bras présentant la plus faible des deux mesures </a:t>
            </a:r>
          </a:p>
          <a:p>
            <a:pPr lvl="1"/>
            <a:r>
              <a:rPr lang="fr-FR" dirty="0" smtClean="0"/>
              <a:t>doit faire éliminer une </a:t>
            </a:r>
            <a:r>
              <a:rPr lang="fr-FR" b="1" dirty="0" smtClean="0"/>
              <a:t>dissection de l’aorte thoracique.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rgbClr val="FF0000"/>
                </a:solidFill>
              </a:rPr>
              <a:t>Anomalies de la Pression Artérielle</a:t>
            </a:r>
            <a:endParaRPr lang="fr-FR" dirty="0"/>
          </a:p>
        </p:txBody>
      </p:sp>
      <p:sp>
        <p:nvSpPr>
          <p:cNvPr id="3" name="Espace réservé du contenu 2"/>
          <p:cNvSpPr>
            <a:spLocks noGrp="1"/>
          </p:cNvSpPr>
          <p:nvPr>
            <p:ph idx="1"/>
          </p:nvPr>
        </p:nvSpPr>
        <p:spPr/>
        <p:txBody>
          <a:bodyPr>
            <a:normAutofit/>
          </a:bodyPr>
          <a:lstStyle/>
          <a:p>
            <a:pPr marL="514350" indent="-514350">
              <a:buFont typeface="+mj-lt"/>
              <a:buAutoNum type="arabicPeriod" startAt="3"/>
            </a:pPr>
            <a:r>
              <a:rPr lang="fr-FR" sz="3000" b="1" dirty="0" smtClean="0">
                <a:solidFill>
                  <a:schemeClr val="tx2"/>
                </a:solidFill>
              </a:rPr>
              <a:t>Hypotension   artérielle</a:t>
            </a:r>
          </a:p>
          <a:p>
            <a:r>
              <a:rPr lang="fr-FR" dirty="0" smtClean="0"/>
              <a:t>Une hypotension artérielle aiguë, se voit au cours de la syncope et du collapsus cardiovasculaire.</a:t>
            </a:r>
          </a:p>
          <a:p>
            <a:endParaRPr lang="fr-FR" dirty="0" smtClean="0"/>
          </a:p>
          <a:p>
            <a:r>
              <a:rPr lang="fr-FR" dirty="0" smtClean="0"/>
              <a:t>Une hypotension artérielle </a:t>
            </a:r>
            <a:r>
              <a:rPr lang="fr-FR" b="1" dirty="0" smtClean="0"/>
              <a:t>permanente:</a:t>
            </a:r>
            <a:r>
              <a:rPr lang="fr-FR" dirty="0" smtClean="0"/>
              <a:t> </a:t>
            </a:r>
          </a:p>
          <a:p>
            <a:pPr lvl="1"/>
            <a:r>
              <a:rPr lang="fr-FR" dirty="0" smtClean="0"/>
              <a:t>Insuffisance surrénale lente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Les ATCD, le mode de vie, les facteurs de risque…</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Chez le patient vasculaire…</a:t>
            </a:r>
          </a:p>
          <a:p>
            <a:r>
              <a:rPr lang="fr-FR" dirty="0" smtClean="0"/>
              <a:t>Le mode de vie est important à évaluer: il permet  de rechercher des facteurs de risque</a:t>
            </a:r>
          </a:p>
          <a:p>
            <a:pPr lvl="1"/>
            <a:r>
              <a:rPr lang="fr-FR" dirty="0" smtClean="0">
                <a:solidFill>
                  <a:schemeClr val="accent1">
                    <a:lumMod val="75000"/>
                  </a:schemeClr>
                </a:solidFill>
              </a:rPr>
              <a:t>La profession: station debout prolongée (</a:t>
            </a:r>
            <a:r>
              <a:rPr lang="fr-FR" dirty="0" err="1" smtClean="0">
                <a:solidFill>
                  <a:schemeClr val="accent1">
                    <a:lumMod val="75000"/>
                  </a:schemeClr>
                </a:solidFill>
              </a:rPr>
              <a:t>insuff</a:t>
            </a:r>
            <a:r>
              <a:rPr lang="fr-FR" dirty="0" smtClean="0">
                <a:solidFill>
                  <a:schemeClr val="accent1">
                    <a:lumMod val="75000"/>
                  </a:schemeClr>
                </a:solidFill>
              </a:rPr>
              <a:t> veineuse chronique)</a:t>
            </a:r>
          </a:p>
          <a:p>
            <a:pPr lvl="1"/>
            <a:r>
              <a:rPr lang="fr-FR" dirty="0" smtClean="0">
                <a:solidFill>
                  <a:schemeClr val="accent1">
                    <a:lumMod val="75000"/>
                  </a:schemeClr>
                </a:solidFill>
              </a:rPr>
              <a:t>Un voyage prolongé, un alitement &gt; 3 jours, une chirurgie orthopédique, la notion de cancer</a:t>
            </a:r>
          </a:p>
          <a:p>
            <a:pPr lvl="1"/>
            <a:r>
              <a:rPr lang="fr-FR" dirty="0" smtClean="0">
                <a:solidFill>
                  <a:schemeClr val="accent1">
                    <a:lumMod val="75000"/>
                  </a:schemeClr>
                </a:solidFill>
              </a:rPr>
              <a:t>La prise de contraception hormonale, une grossesse, un postpartum</a:t>
            </a:r>
          </a:p>
          <a:p>
            <a:pPr lvl="1"/>
            <a:r>
              <a:rPr lang="fr-FR" dirty="0" smtClean="0">
                <a:solidFill>
                  <a:schemeClr val="accent1">
                    <a:lumMod val="75000"/>
                  </a:schemeClr>
                </a:solidFill>
              </a:rPr>
              <a:t>…   </a:t>
            </a:r>
          </a:p>
          <a:p>
            <a:pPr lvl="1"/>
            <a:endParaRPr lang="fr-FR"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Anomalies de la Pression Artérielle</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fontScale="92500" lnSpcReduction="20000"/>
          </a:bodyPr>
          <a:lstStyle/>
          <a:p>
            <a:pPr marL="514350" indent="-514350">
              <a:buFont typeface="+mj-lt"/>
              <a:buAutoNum type="arabicPeriod" startAt="3"/>
            </a:pPr>
            <a:r>
              <a:rPr lang="fr-FR" b="1" dirty="0" smtClean="0">
                <a:solidFill>
                  <a:schemeClr val="tx2"/>
                </a:solidFill>
              </a:rPr>
              <a:t>Hypotension   artérielle</a:t>
            </a:r>
          </a:p>
          <a:p>
            <a:r>
              <a:rPr lang="fr-FR" dirty="0" smtClean="0"/>
              <a:t>L’hypotension artérielle </a:t>
            </a:r>
            <a:r>
              <a:rPr lang="fr-FR" dirty="0" smtClean="0">
                <a:solidFill>
                  <a:srgbClr val="FF0000"/>
                </a:solidFill>
              </a:rPr>
              <a:t>orthostatique</a:t>
            </a:r>
            <a:r>
              <a:rPr lang="fr-FR" dirty="0" smtClean="0"/>
              <a:t> se recherche en mesurant la pression artérielle du sujet allongé au repos, puis après un lever rapide, immédiatement et après 1 et 3 minutes.</a:t>
            </a:r>
          </a:p>
          <a:p>
            <a:pPr lvl="1"/>
            <a:endParaRPr lang="fr-FR" dirty="0" smtClean="0"/>
          </a:p>
          <a:p>
            <a:pPr lvl="1"/>
            <a:r>
              <a:rPr lang="fr-FR" dirty="0" smtClean="0"/>
              <a:t>Le diagnostic est positif si la pression artérielle systolique chute de plus de 20 </a:t>
            </a:r>
            <a:r>
              <a:rPr lang="fr-FR" dirty="0" err="1" smtClean="0"/>
              <a:t>mmHg</a:t>
            </a:r>
            <a:r>
              <a:rPr lang="fr-FR" dirty="0" smtClean="0"/>
              <a:t> dans les 3 minutes suivant le lever ou si la pression artérielle diastolique chute de plus de 10 </a:t>
            </a:r>
            <a:r>
              <a:rPr lang="fr-FR" dirty="0" err="1" smtClean="0"/>
              <a:t>mmHg</a:t>
            </a:r>
            <a:r>
              <a:rPr lang="fr-FR" dirty="0" smtClean="0"/>
              <a:t> dans les 3 minutes suivant le lever, qu'il y ait ou non des signes cliniques.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71472" y="1643050"/>
            <a:ext cx="8229600" cy="3000396"/>
          </a:xfrm>
        </p:spPr>
        <p:style>
          <a:lnRef idx="1">
            <a:schemeClr val="accent1"/>
          </a:lnRef>
          <a:fillRef idx="2">
            <a:schemeClr val="accent1"/>
          </a:fillRef>
          <a:effectRef idx="1">
            <a:schemeClr val="accent1"/>
          </a:effectRef>
          <a:fontRef idx="minor">
            <a:schemeClr val="dk1"/>
          </a:fontRef>
        </p:style>
        <p:txBody>
          <a:bodyPr>
            <a:normAutofit/>
          </a:bodyPr>
          <a:lstStyle/>
          <a:p>
            <a:r>
              <a:rPr lang="fr-FR" dirty="0" smtClean="0"/>
              <a:t>Sémiologie artérielle des membres inférieurs:</a:t>
            </a:r>
            <a:br>
              <a:rPr lang="fr-FR" dirty="0" smtClean="0"/>
            </a:br>
            <a:r>
              <a:rPr lang="fr-FR" dirty="0" smtClean="0"/>
              <a:t>ischémie aigue</a:t>
            </a:r>
            <a:br>
              <a:rPr lang="fr-FR" dirty="0" smtClean="0"/>
            </a:br>
            <a:r>
              <a:rPr lang="fr-FR" dirty="0" smtClean="0"/>
              <a:t>ischémie chronique</a:t>
            </a:r>
            <a:endParaRPr lang="fr-F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Rappel anatomique</a:t>
            </a:r>
            <a:endParaRPr lang="fr-FR" dirty="0"/>
          </a:p>
        </p:txBody>
      </p:sp>
      <p:pic>
        <p:nvPicPr>
          <p:cNvPr id="4" name="Espace réservé du contenu 3" descr="http://www.anat-jg.com/Membre_pelvien/vxmi/Schem_vxmi/arteres.gif"/>
          <p:cNvPicPr>
            <a:picLocks noGrp="1"/>
          </p:cNvPicPr>
          <p:nvPr>
            <p:ph sz="quarter" idx="1"/>
          </p:nvPr>
        </p:nvPicPr>
        <p:blipFill>
          <a:blip r:embed="rId2"/>
          <a:stretch>
            <a:fillRect/>
          </a:stretch>
        </p:blipFill>
        <p:spPr bwMode="auto">
          <a:xfrm>
            <a:off x="357158" y="1643050"/>
            <a:ext cx="3886200" cy="4406951"/>
          </a:xfrm>
          <a:prstGeom prst="rect">
            <a:avLst/>
          </a:prstGeom>
          <a:noFill/>
          <a:ln w="9525">
            <a:noFill/>
            <a:miter lim="800000"/>
            <a:headEnd/>
            <a:tailEnd/>
          </a:ln>
        </p:spPr>
      </p:pic>
      <p:sp>
        <p:nvSpPr>
          <p:cNvPr id="6" name="Espace réservé du contenu 5"/>
          <p:cNvSpPr>
            <a:spLocks noGrp="1"/>
          </p:cNvSpPr>
          <p:nvPr>
            <p:ph sz="quarter" idx="2"/>
          </p:nvPr>
        </p:nvSpPr>
        <p:spPr/>
        <p:txBody>
          <a:bodyPr>
            <a:normAutofit fontScale="92500"/>
          </a:bodyPr>
          <a:lstStyle/>
          <a:p>
            <a:endParaRPr lang="fr-FR" b="1" i="1" dirty="0" smtClean="0"/>
          </a:p>
          <a:p>
            <a:endParaRPr lang="fr-FR" b="1" i="1" dirty="0" smtClean="0"/>
          </a:p>
          <a:p>
            <a:r>
              <a:rPr lang="fr-FR" b="1" i="1" dirty="0" smtClean="0"/>
              <a:t>Artère  fémorale commune</a:t>
            </a:r>
            <a:r>
              <a:rPr lang="fr-FR" i="1" dirty="0" smtClean="0"/>
              <a:t>.</a:t>
            </a:r>
            <a:endParaRPr lang="fr-FR" dirty="0" smtClean="0"/>
          </a:p>
          <a:p>
            <a:pPr lvl="1">
              <a:buNone/>
            </a:pPr>
            <a:endParaRPr lang="fr-FR" b="1" i="1" dirty="0" smtClean="0"/>
          </a:p>
          <a:p>
            <a:r>
              <a:rPr lang="fr-FR" b="1" i="1" dirty="0" smtClean="0"/>
              <a:t>Artère  fémorale superficielle</a:t>
            </a:r>
            <a:r>
              <a:rPr lang="fr-FR" i="1" dirty="0" smtClean="0"/>
              <a:t>.</a:t>
            </a:r>
            <a:endParaRPr lang="fr-FR" dirty="0" smtClean="0"/>
          </a:p>
          <a:p>
            <a:pPr lvl="1">
              <a:buNone/>
            </a:pPr>
            <a:endParaRPr lang="fr-FR" dirty="0" smtClean="0"/>
          </a:p>
          <a:p>
            <a:pPr lvl="1"/>
            <a:endParaRPr lang="fr-FR" b="1" i="1" dirty="0" smtClean="0"/>
          </a:p>
          <a:p>
            <a:r>
              <a:rPr lang="fr-FR" b="1" i="1" dirty="0" smtClean="0"/>
              <a:t>Artère fémorale profonde</a:t>
            </a:r>
            <a:endParaRPr lang="fr-FR" dirty="0" smtClean="0"/>
          </a:p>
          <a:p>
            <a:pPr lvl="1">
              <a:buNone/>
            </a:pPr>
            <a:endParaRPr lang="fr-FR" dirty="0" smtClean="0"/>
          </a:p>
          <a:p>
            <a:endParaRPr lang="fr-FR"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Rappel anatomique</a:t>
            </a:r>
            <a:endParaRPr lang="fr-FR" dirty="0"/>
          </a:p>
        </p:txBody>
      </p:sp>
      <p:pic>
        <p:nvPicPr>
          <p:cNvPr id="4" name="Espace réservé du contenu 3" descr="http://www.anat-jg.com/Membre_pelvien/vxmi/Schem_vxmi/arteres.gif"/>
          <p:cNvPicPr>
            <a:picLocks noGrp="1"/>
          </p:cNvPicPr>
          <p:nvPr>
            <p:ph sz="quarter" idx="1"/>
          </p:nvPr>
        </p:nvPicPr>
        <p:blipFill>
          <a:blip r:embed="rId2"/>
          <a:stretch>
            <a:fillRect/>
          </a:stretch>
        </p:blipFill>
        <p:spPr bwMode="auto">
          <a:xfrm>
            <a:off x="357158" y="1643050"/>
            <a:ext cx="3886200" cy="4406951"/>
          </a:xfrm>
          <a:prstGeom prst="rect">
            <a:avLst/>
          </a:prstGeom>
          <a:noFill/>
          <a:ln w="9525">
            <a:noFill/>
            <a:miter lim="800000"/>
            <a:headEnd/>
            <a:tailEnd/>
          </a:ln>
        </p:spPr>
      </p:pic>
      <p:sp>
        <p:nvSpPr>
          <p:cNvPr id="6" name="Espace réservé du contenu 5"/>
          <p:cNvSpPr>
            <a:spLocks noGrp="1"/>
          </p:cNvSpPr>
          <p:nvPr>
            <p:ph sz="quarter" idx="2"/>
          </p:nvPr>
        </p:nvSpPr>
        <p:spPr>
          <a:xfrm>
            <a:off x="4214810" y="1589567"/>
            <a:ext cx="4516291" cy="4572000"/>
          </a:xfrm>
        </p:spPr>
        <p:txBody>
          <a:bodyPr>
            <a:normAutofit fontScale="92500" lnSpcReduction="10000"/>
          </a:bodyPr>
          <a:lstStyle/>
          <a:p>
            <a:pPr lvl="1">
              <a:buNone/>
            </a:pPr>
            <a:r>
              <a:rPr lang="fr-FR" dirty="0" smtClean="0"/>
              <a:t/>
            </a:r>
            <a:br>
              <a:rPr lang="fr-FR" dirty="0" smtClean="0"/>
            </a:br>
            <a:endParaRPr lang="fr-FR" dirty="0" smtClean="0"/>
          </a:p>
          <a:p>
            <a:r>
              <a:rPr lang="fr-FR" dirty="0" smtClean="0"/>
              <a:t>Les anastomoses entre collatérales peuvent</a:t>
            </a:r>
          </a:p>
          <a:p>
            <a:pPr lvl="1"/>
            <a:r>
              <a:rPr lang="fr-FR" dirty="0" smtClean="0">
                <a:solidFill>
                  <a:srgbClr val="FF0000"/>
                </a:solidFill>
              </a:rPr>
              <a:t>se développer en cas de sténose ou d'obstruction chronique de l'axe principal, </a:t>
            </a:r>
          </a:p>
          <a:p>
            <a:pPr lvl="1"/>
            <a:r>
              <a:rPr lang="fr-FR" dirty="0" smtClean="0">
                <a:solidFill>
                  <a:srgbClr val="FF0000"/>
                </a:solidFill>
              </a:rPr>
              <a:t>assurer une circulation de suppléance plus ou moins performante en reperfusant l'axe artériel en aval, et ceci aux différents étages : iliaque, fémoral, poplité. </a:t>
            </a:r>
            <a:endParaRPr lang="fr-FR" dirty="0" smtClean="0"/>
          </a:p>
          <a:p>
            <a:endParaRPr lang="fr-FR"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71472" y="2500306"/>
            <a:ext cx="8229600" cy="1143000"/>
          </a:xfrm>
        </p:spPr>
        <p:style>
          <a:lnRef idx="1">
            <a:schemeClr val="accent1"/>
          </a:lnRef>
          <a:fillRef idx="2">
            <a:schemeClr val="accent1"/>
          </a:fillRef>
          <a:effectRef idx="1">
            <a:schemeClr val="accent1"/>
          </a:effectRef>
          <a:fontRef idx="minor">
            <a:schemeClr val="dk1"/>
          </a:fontRef>
        </p:style>
        <p:txBody>
          <a:bodyPr/>
          <a:lstStyle/>
          <a:p>
            <a:r>
              <a:rPr lang="fr-FR" dirty="0" smtClean="0"/>
              <a:t>Ischémie chronique :  AOMI</a:t>
            </a:r>
            <a:endParaRPr lang="fr-F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4414" y="2928934"/>
            <a:ext cx="7019916" cy="1143000"/>
          </a:xfrm>
        </p:spPr>
        <p:style>
          <a:lnRef idx="1">
            <a:schemeClr val="accent1"/>
          </a:lnRef>
          <a:fillRef idx="2">
            <a:schemeClr val="accent1"/>
          </a:fillRef>
          <a:effectRef idx="1">
            <a:schemeClr val="accent1"/>
          </a:effectRef>
          <a:fontRef idx="minor">
            <a:schemeClr val="dk1"/>
          </a:fontRef>
        </p:style>
        <p:txBody>
          <a:bodyPr/>
          <a:lstStyle/>
          <a:p>
            <a:r>
              <a:rPr lang="fr-FR" dirty="0" smtClean="0"/>
              <a:t>Diagnostic positif</a:t>
            </a:r>
            <a:endParaRPr lang="fr-F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idx="1"/>
          </p:nvPr>
        </p:nvSpPr>
        <p:spPr/>
        <p:txBody>
          <a:bodyPr>
            <a:normAutofit/>
          </a:bodyPr>
          <a:lstStyle/>
          <a:p>
            <a:endParaRPr lang="fr-FR" b="1" dirty="0" smtClean="0"/>
          </a:p>
          <a:p>
            <a:r>
              <a:rPr lang="fr-FR" b="1" dirty="0" smtClean="0"/>
              <a:t>Interrogatoire</a:t>
            </a:r>
          </a:p>
          <a:p>
            <a:pPr lvl="1"/>
            <a:r>
              <a:rPr lang="fr-FR" dirty="0" smtClean="0"/>
              <a:t>ATCD cardiovasculaires , FDR</a:t>
            </a:r>
          </a:p>
          <a:p>
            <a:pPr lvl="2"/>
            <a:r>
              <a:rPr lang="fr-FR" dirty="0" smtClean="0"/>
              <a:t>Les facteurs de risque modifiables et non modifiables</a:t>
            </a:r>
          </a:p>
          <a:p>
            <a:pPr lvl="1"/>
            <a:endParaRPr lang="fr-FR" dirty="0" smtClean="0"/>
          </a:p>
          <a:p>
            <a:pPr lvl="1"/>
            <a:r>
              <a:rPr lang="fr-FR" dirty="0" smtClean="0"/>
              <a:t>Signes fonctionnels, </a:t>
            </a:r>
            <a:r>
              <a:rPr lang="fr-FR" dirty="0" smtClean="0">
                <a:solidFill>
                  <a:srgbClr val="FF0000"/>
                </a:solidFill>
              </a:rPr>
              <a:t>Claudication ….++++</a:t>
            </a:r>
          </a:p>
          <a:p>
            <a:pPr lvl="1"/>
            <a:endParaRPr lang="fr-FR" dirty="0" smtClean="0">
              <a:solidFill>
                <a:srgbClr val="FF0000"/>
              </a:solidFill>
            </a:endParaRPr>
          </a:p>
          <a:p>
            <a:pPr lvl="2">
              <a:buNone/>
            </a:pPr>
            <a:endParaRPr lang="fr-FR" b="1" dirty="0" smtClean="0"/>
          </a:p>
        </p:txBody>
      </p:sp>
      <p:sp>
        <p:nvSpPr>
          <p:cNvPr id="5" name="Titre 4"/>
          <p:cNvSpPr>
            <a:spLocks noGrp="1"/>
          </p:cNvSpPr>
          <p:nvPr>
            <p:ph type="title"/>
          </p:nvPr>
        </p:nvSpPr>
        <p:spPr/>
        <p:txBody>
          <a:bodyPr/>
          <a:lstStyle/>
          <a:p>
            <a:endParaRPr lang="fr-F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dirty="0" smtClean="0"/>
              <a:t>Reconnaître l’AOMI, symptomatique</a:t>
            </a:r>
          </a:p>
        </p:txBody>
      </p:sp>
      <p:sp>
        <p:nvSpPr>
          <p:cNvPr id="3" name="Espace réservé du contenu 2"/>
          <p:cNvSpPr>
            <a:spLocks noGrp="1"/>
          </p:cNvSpPr>
          <p:nvPr>
            <p:ph idx="1"/>
          </p:nvPr>
        </p:nvSpPr>
        <p:spPr/>
        <p:txBody>
          <a:bodyPr/>
          <a:lstStyle/>
          <a:p>
            <a:endParaRPr lang="fr-FR" dirty="0" smtClean="0"/>
          </a:p>
          <a:p>
            <a:r>
              <a:rPr lang="fr-FR" dirty="0" smtClean="0"/>
              <a:t>Le diagnostic positif d’une AOMI est évoqué sur des arguments cliniques : </a:t>
            </a:r>
          </a:p>
          <a:p>
            <a:pPr lvl="1"/>
            <a:r>
              <a:rPr lang="fr-FR" dirty="0" smtClean="0"/>
              <a:t>analyse de la </a:t>
            </a:r>
            <a:r>
              <a:rPr lang="fr-FR" dirty="0" smtClean="0">
                <a:solidFill>
                  <a:srgbClr val="FF0000"/>
                </a:solidFill>
              </a:rPr>
              <a:t>symptomatologie</a:t>
            </a:r>
            <a:r>
              <a:rPr lang="fr-FR" dirty="0" smtClean="0"/>
              <a:t> présentée, </a:t>
            </a:r>
          </a:p>
          <a:p>
            <a:pPr lvl="1"/>
            <a:r>
              <a:rPr lang="fr-FR" dirty="0" smtClean="0"/>
              <a:t>contexte épidémiologique, </a:t>
            </a:r>
          </a:p>
          <a:p>
            <a:pPr lvl="1"/>
            <a:r>
              <a:rPr lang="fr-FR" dirty="0" smtClean="0"/>
              <a:t>données de </a:t>
            </a:r>
            <a:r>
              <a:rPr lang="fr-FR" dirty="0" smtClean="0">
                <a:solidFill>
                  <a:srgbClr val="FF0000"/>
                </a:solidFill>
              </a:rPr>
              <a:t>l’examen clinique</a:t>
            </a:r>
            <a:r>
              <a:rPr lang="fr-FR" dirty="0" smtClean="0"/>
              <a:t>, </a:t>
            </a:r>
          </a:p>
          <a:p>
            <a:pPr lvl="1"/>
            <a:r>
              <a:rPr lang="fr-FR" dirty="0" smtClean="0"/>
              <a:t>mesure de </a:t>
            </a:r>
            <a:r>
              <a:rPr lang="fr-FR" dirty="0" smtClean="0">
                <a:solidFill>
                  <a:srgbClr val="FF0000"/>
                </a:solidFill>
              </a:rPr>
              <a:t>l’index de pression systolique de cheville (IPS).</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00034" y="285728"/>
            <a:ext cx="8229600" cy="1143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sz="5400" dirty="0" smtClean="0"/>
              <a:t>Claudication artériell</a:t>
            </a:r>
            <a:r>
              <a:rPr lang="fr-FR" sz="5400" b="1" dirty="0" smtClean="0"/>
              <a:t>e Intermittente</a:t>
            </a:r>
          </a:p>
        </p:txBody>
      </p:sp>
      <p:sp>
        <p:nvSpPr>
          <p:cNvPr id="6" name="Espace réservé du contenu 5"/>
          <p:cNvSpPr>
            <a:spLocks noGrp="1"/>
          </p:cNvSpPr>
          <p:nvPr>
            <p:ph idx="1"/>
          </p:nvPr>
        </p:nvSpPr>
        <p:spPr/>
        <p:txBody>
          <a:bodyPr>
            <a:normAutofit/>
          </a:bodyPr>
          <a:lstStyle/>
          <a:p>
            <a:endParaRPr lang="fr-FR" dirty="0" smtClean="0"/>
          </a:p>
          <a:p>
            <a:r>
              <a:rPr lang="fr-FR" dirty="0" smtClean="0"/>
              <a:t>Crampe  ,  mollet</a:t>
            </a:r>
          </a:p>
          <a:p>
            <a:endParaRPr lang="fr-FR" dirty="0" smtClean="0"/>
          </a:p>
          <a:p>
            <a:pPr lvl="1"/>
            <a:r>
              <a:rPr lang="fr-FR" dirty="0" smtClean="0">
                <a:solidFill>
                  <a:srgbClr val="FF0000"/>
                </a:solidFill>
              </a:rPr>
              <a:t>Déclenchée  par l’effort, </a:t>
            </a:r>
          </a:p>
          <a:p>
            <a:pPr lvl="1"/>
            <a:r>
              <a:rPr lang="fr-FR" dirty="0" smtClean="0">
                <a:solidFill>
                  <a:srgbClr val="FF0000"/>
                </a:solidFill>
              </a:rPr>
              <a:t>Obligeant  le malade à s’arrêter, </a:t>
            </a:r>
          </a:p>
          <a:p>
            <a:pPr lvl="1"/>
            <a:r>
              <a:rPr lang="fr-FR" dirty="0" smtClean="0">
                <a:solidFill>
                  <a:srgbClr val="FF0000"/>
                </a:solidFill>
              </a:rPr>
              <a:t>Disparaissant  1 à 3 minutes après arrêt de l’effort </a:t>
            </a:r>
          </a:p>
          <a:p>
            <a:pPr lvl="1"/>
            <a:r>
              <a:rPr lang="fr-FR" dirty="0" smtClean="0">
                <a:solidFill>
                  <a:srgbClr val="FF0000"/>
                </a:solidFill>
              </a:rPr>
              <a:t>Réapparaissant  au bout de la même distance de marche</a:t>
            </a:r>
            <a:r>
              <a:rPr lang="fr-FR" dirty="0" smtClean="0"/>
              <a:t>.</a:t>
            </a:r>
          </a:p>
          <a:p>
            <a:pPr>
              <a:buNone/>
            </a:pPr>
            <a:endParaRPr lang="fr-FR" dirty="0" smtClean="0"/>
          </a:p>
        </p:txBody>
      </p:sp>
      <p:pic>
        <p:nvPicPr>
          <p:cNvPr id="4" name="Picture 2" descr="C:\Users\BOUALI\Desktop\index.jpeg"/>
          <p:cNvPicPr>
            <a:picLocks noChangeAspect="1" noChangeArrowheads="1"/>
          </p:cNvPicPr>
          <p:nvPr/>
        </p:nvPicPr>
        <p:blipFill>
          <a:blip r:embed="rId2"/>
          <a:srcRect/>
          <a:stretch>
            <a:fillRect/>
          </a:stretch>
        </p:blipFill>
        <p:spPr bwMode="auto">
          <a:xfrm>
            <a:off x="6143636" y="1643050"/>
            <a:ext cx="2038350" cy="22479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pPr algn="l"/>
            <a:r>
              <a:rPr lang="fr-FR" sz="5400" dirty="0" smtClean="0"/>
              <a:t>Claudication artériell</a:t>
            </a:r>
            <a:r>
              <a:rPr lang="fr-FR" sz="5400" b="1" dirty="0" smtClean="0"/>
              <a:t>e</a:t>
            </a:r>
          </a:p>
        </p:txBody>
      </p:sp>
      <p:sp>
        <p:nvSpPr>
          <p:cNvPr id="6" name="Espace réservé du contenu 5"/>
          <p:cNvSpPr>
            <a:spLocks noGrp="1"/>
          </p:cNvSpPr>
          <p:nvPr>
            <p:ph idx="1"/>
          </p:nvPr>
        </p:nvSpPr>
        <p:spPr>
          <a:xfrm>
            <a:off x="457200" y="1600200"/>
            <a:ext cx="8229600" cy="4829196"/>
          </a:xfrm>
        </p:spPr>
        <p:txBody>
          <a:bodyPr>
            <a:normAutofit fontScale="77500" lnSpcReduction="20000"/>
          </a:bodyPr>
          <a:lstStyle/>
          <a:p>
            <a:pPr>
              <a:buNone/>
            </a:pPr>
            <a:endParaRPr lang="fr-FR" dirty="0" smtClean="0"/>
          </a:p>
          <a:p>
            <a:r>
              <a:rPr lang="fr-FR" dirty="0" smtClean="0"/>
              <a:t>Il faut préciser :</a:t>
            </a:r>
          </a:p>
          <a:p>
            <a:pPr lvl="1"/>
            <a:r>
              <a:rPr lang="fr-FR" dirty="0" smtClean="0"/>
              <a:t>Le  </a:t>
            </a:r>
            <a:r>
              <a:rPr lang="fr-FR" b="1" u="sng" dirty="0" smtClean="0">
                <a:solidFill>
                  <a:srgbClr val="FF0000"/>
                </a:solidFill>
              </a:rPr>
              <a:t>niveau </a:t>
            </a:r>
            <a:r>
              <a:rPr lang="fr-FR" dirty="0" smtClean="0"/>
              <a:t>de la douleur ou de la gêne. </a:t>
            </a:r>
          </a:p>
          <a:p>
            <a:pPr lvl="2"/>
            <a:r>
              <a:rPr lang="fr-FR" dirty="0" smtClean="0"/>
              <a:t>Les lésions </a:t>
            </a:r>
            <a:r>
              <a:rPr lang="fr-FR" b="1" dirty="0" smtClean="0">
                <a:solidFill>
                  <a:srgbClr val="FF0000"/>
                </a:solidFill>
              </a:rPr>
              <a:t>fémorales, poplitées ou des artères tibiales </a:t>
            </a:r>
            <a:r>
              <a:rPr lang="fr-FR" dirty="0" smtClean="0"/>
              <a:t>produisent une douleur des muscles du </a:t>
            </a:r>
            <a:r>
              <a:rPr lang="fr-FR" b="1" dirty="0" smtClean="0">
                <a:solidFill>
                  <a:srgbClr val="FF0000"/>
                </a:solidFill>
              </a:rPr>
              <a:t>mollet. </a:t>
            </a:r>
          </a:p>
          <a:p>
            <a:pPr lvl="2"/>
            <a:r>
              <a:rPr lang="fr-FR" dirty="0" smtClean="0"/>
              <a:t>Des lésions </a:t>
            </a:r>
            <a:r>
              <a:rPr lang="fr-FR" b="1" dirty="0" smtClean="0">
                <a:solidFill>
                  <a:srgbClr val="0070C0"/>
                </a:solidFill>
              </a:rPr>
              <a:t>proximales (</a:t>
            </a:r>
            <a:r>
              <a:rPr lang="fr-FR" b="1" dirty="0" err="1" smtClean="0">
                <a:solidFill>
                  <a:srgbClr val="0070C0"/>
                </a:solidFill>
              </a:rPr>
              <a:t>aorto</a:t>
            </a:r>
            <a:r>
              <a:rPr lang="fr-FR" b="1" dirty="0" smtClean="0">
                <a:solidFill>
                  <a:srgbClr val="0070C0"/>
                </a:solidFill>
              </a:rPr>
              <a:t>-iliaques) </a:t>
            </a:r>
            <a:r>
              <a:rPr lang="fr-FR" dirty="0" smtClean="0"/>
              <a:t>produisent une douleur ou une gène ou une fatigabilité au niveau de la </a:t>
            </a:r>
            <a:r>
              <a:rPr lang="fr-FR" b="1" dirty="0" smtClean="0">
                <a:solidFill>
                  <a:srgbClr val="0070C0"/>
                </a:solidFill>
              </a:rPr>
              <a:t>cuisse, de la fesse ou de la hanche. </a:t>
            </a:r>
          </a:p>
          <a:p>
            <a:pPr lvl="2"/>
            <a:r>
              <a:rPr lang="fr-FR" dirty="0" smtClean="0"/>
              <a:t>La claudication de la </a:t>
            </a:r>
            <a:r>
              <a:rPr lang="fr-FR" b="1" dirty="0" smtClean="0">
                <a:solidFill>
                  <a:srgbClr val="00B050"/>
                </a:solidFill>
              </a:rPr>
              <a:t>plante du pied </a:t>
            </a:r>
            <a:r>
              <a:rPr lang="fr-FR" dirty="0" smtClean="0"/>
              <a:t>est liée à des lésions </a:t>
            </a:r>
            <a:r>
              <a:rPr lang="fr-FR" b="1" dirty="0" smtClean="0">
                <a:solidFill>
                  <a:srgbClr val="00B050"/>
                </a:solidFill>
              </a:rPr>
              <a:t>infra-poplitées.</a:t>
            </a:r>
          </a:p>
          <a:p>
            <a:pPr lvl="1"/>
            <a:endParaRPr lang="fr-FR" dirty="0" smtClean="0"/>
          </a:p>
          <a:p>
            <a:pPr lvl="1"/>
            <a:r>
              <a:rPr lang="fr-FR" dirty="0" smtClean="0"/>
              <a:t>La  </a:t>
            </a:r>
            <a:r>
              <a:rPr lang="fr-FR" b="1" u="sng" dirty="0" smtClean="0">
                <a:solidFill>
                  <a:srgbClr val="FF0000"/>
                </a:solidFill>
              </a:rPr>
              <a:t>distance</a:t>
            </a:r>
            <a:r>
              <a:rPr lang="fr-FR" dirty="0" smtClean="0"/>
              <a:t> au bout de laquelle la douleur commence à apparaître (</a:t>
            </a:r>
            <a:r>
              <a:rPr lang="fr-FR" b="1" dirty="0" smtClean="0">
                <a:solidFill>
                  <a:srgbClr val="0070C0"/>
                </a:solidFill>
              </a:rPr>
              <a:t>périmètre de gêne</a:t>
            </a:r>
            <a:r>
              <a:rPr lang="fr-FR" dirty="0" smtClean="0"/>
              <a:t>), ainsi que la distance à laquelle la marche doit être stoppée (</a:t>
            </a:r>
            <a:r>
              <a:rPr lang="fr-FR" b="1" dirty="0" smtClean="0">
                <a:solidFill>
                  <a:srgbClr val="FF0000"/>
                </a:solidFill>
              </a:rPr>
              <a:t>périmètre de marche maximum).</a:t>
            </a:r>
          </a:p>
          <a:p>
            <a:pPr lvl="1"/>
            <a:endParaRPr lang="fr-FR" dirty="0" smtClean="0"/>
          </a:p>
          <a:p>
            <a:pPr lvl="1"/>
            <a:r>
              <a:rPr lang="fr-FR" dirty="0" smtClean="0">
                <a:solidFill>
                  <a:schemeClr val="bg1"/>
                </a:solidFill>
              </a:rPr>
              <a:t>le délai au bout duquel la douleur disparaît.</a:t>
            </a:r>
          </a:p>
        </p:txBody>
      </p:sp>
      <p:pic>
        <p:nvPicPr>
          <p:cNvPr id="4" name="Picture 2" descr="C:\Users\BOUALI\Desktop\index.jpeg"/>
          <p:cNvPicPr>
            <a:picLocks noChangeAspect="1" noChangeArrowheads="1"/>
          </p:cNvPicPr>
          <p:nvPr/>
        </p:nvPicPr>
        <p:blipFill>
          <a:blip r:embed="rId2"/>
          <a:srcRect/>
          <a:stretch>
            <a:fillRect/>
          </a:stretch>
        </p:blipFill>
        <p:spPr bwMode="auto">
          <a:xfrm>
            <a:off x="7105650" y="0"/>
            <a:ext cx="2038350" cy="22479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Les ATCD, le mode de vie, les facteurs de risque…</a:t>
            </a:r>
            <a:endParaRPr lang="fr-FR" dirty="0"/>
          </a:p>
        </p:txBody>
      </p:sp>
      <p:sp>
        <p:nvSpPr>
          <p:cNvPr id="3" name="Espace réservé du contenu 2"/>
          <p:cNvSpPr>
            <a:spLocks noGrp="1"/>
          </p:cNvSpPr>
          <p:nvPr>
            <p:ph idx="1"/>
          </p:nvPr>
        </p:nvSpPr>
        <p:spPr/>
        <p:txBody>
          <a:bodyPr>
            <a:normAutofit/>
          </a:bodyPr>
          <a:lstStyle/>
          <a:p>
            <a:r>
              <a:rPr lang="fr-FR" dirty="0" smtClean="0"/>
              <a:t>Chez le patient vasculaire…</a:t>
            </a:r>
          </a:p>
          <a:p>
            <a:r>
              <a:rPr lang="fr-FR" dirty="0" smtClean="0"/>
              <a:t>Le mode de vie est important à évaluer: il permet  de rechercher des facteurs de risque</a:t>
            </a:r>
          </a:p>
          <a:p>
            <a:pPr lvl="1"/>
            <a:r>
              <a:rPr lang="fr-FR" dirty="0" smtClean="0">
                <a:solidFill>
                  <a:srgbClr val="FF0000"/>
                </a:solidFill>
              </a:rPr>
              <a:t>Évaluer les facteurs de risque vasculaire, à l’origine de maladies vasculaires multi factorielles</a:t>
            </a:r>
            <a:endParaRPr lang="fr-FR" dirty="0" smtClean="0"/>
          </a:p>
          <a:p>
            <a:pPr lvl="2"/>
            <a:r>
              <a:rPr lang="fr-FR" dirty="0" smtClean="0">
                <a:solidFill>
                  <a:srgbClr val="FF0000"/>
                </a:solidFill>
              </a:rPr>
              <a:t>Facteurs non modifiables </a:t>
            </a:r>
          </a:p>
          <a:p>
            <a:pPr lvl="2"/>
            <a:r>
              <a:rPr lang="fr-FR" dirty="0" smtClean="0">
                <a:solidFill>
                  <a:srgbClr val="FF0000"/>
                </a:solidFill>
              </a:rPr>
              <a:t>Facteurs modifiables </a:t>
            </a:r>
          </a:p>
          <a:p>
            <a:pPr lvl="1"/>
            <a:endParaRPr lang="fr-FR"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fr-FR" sz="5400" dirty="0" smtClean="0"/>
              <a:t>Douleurs de décubitus</a:t>
            </a:r>
          </a:p>
        </p:txBody>
      </p:sp>
      <p:sp>
        <p:nvSpPr>
          <p:cNvPr id="3" name="Espace réservé du contenu 2"/>
          <p:cNvSpPr>
            <a:spLocks noGrp="1"/>
          </p:cNvSpPr>
          <p:nvPr>
            <p:ph idx="1"/>
          </p:nvPr>
        </p:nvSpPr>
        <p:spPr/>
        <p:txBody>
          <a:bodyPr>
            <a:normAutofit fontScale="92500" lnSpcReduction="20000"/>
          </a:bodyPr>
          <a:lstStyle/>
          <a:p>
            <a:endParaRPr lang="fr-FR" dirty="0" smtClean="0"/>
          </a:p>
          <a:p>
            <a:r>
              <a:rPr lang="fr-FR" dirty="0" smtClean="0"/>
              <a:t>traduisent une ischémie </a:t>
            </a:r>
            <a:r>
              <a:rPr lang="fr-FR" dirty="0" smtClean="0">
                <a:solidFill>
                  <a:srgbClr val="FF0000"/>
                </a:solidFill>
              </a:rPr>
              <a:t>permanente</a:t>
            </a:r>
          </a:p>
          <a:p>
            <a:r>
              <a:rPr lang="fr-FR" dirty="0" smtClean="0"/>
              <a:t>apparaissent  quelques minutes à quelques heures après le décubitus, </a:t>
            </a:r>
          </a:p>
          <a:p>
            <a:r>
              <a:rPr lang="fr-FR" dirty="0" smtClean="0"/>
              <a:t>sont améliorées par la position jambes pendantes au bord du lit ou la station debout du fait de la majoration de la pression artérielle. </a:t>
            </a:r>
          </a:p>
          <a:p>
            <a:r>
              <a:rPr lang="fr-FR" dirty="0" smtClean="0"/>
              <a:t>type de brûlures au niveau des orteils, de l’avant pied. </a:t>
            </a:r>
          </a:p>
          <a:p>
            <a:r>
              <a:rPr lang="fr-FR" dirty="0" smtClean="0"/>
              <a:t>intenses et permanentes : </a:t>
            </a:r>
            <a:r>
              <a:rPr lang="fr-FR" dirty="0" err="1" smtClean="0"/>
              <a:t>insomniantes</a:t>
            </a:r>
            <a:r>
              <a:rPr lang="fr-FR" dirty="0" smtClean="0"/>
              <a:t> </a:t>
            </a:r>
          </a:p>
          <a:p>
            <a:endParaRPr lang="fr-FR" dirty="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fr-FR" sz="5400" dirty="0" smtClean="0"/>
              <a:t>Douleurs de décubitus</a:t>
            </a:r>
          </a:p>
        </p:txBody>
      </p:sp>
      <p:sp>
        <p:nvSpPr>
          <p:cNvPr id="3" name="Espace réservé du contenu 2"/>
          <p:cNvSpPr>
            <a:spLocks noGrp="1"/>
          </p:cNvSpPr>
          <p:nvPr>
            <p:ph idx="1"/>
          </p:nvPr>
        </p:nvSpPr>
        <p:spPr/>
        <p:txBody>
          <a:bodyPr>
            <a:normAutofit fontScale="92500" lnSpcReduction="10000"/>
          </a:bodyPr>
          <a:lstStyle/>
          <a:p>
            <a:pPr>
              <a:buNone/>
            </a:pPr>
            <a:endParaRPr lang="fr-FR" dirty="0" smtClean="0"/>
          </a:p>
          <a:p>
            <a:r>
              <a:rPr lang="fr-FR" dirty="0" smtClean="0"/>
              <a:t>Elles nécessitent l’utilisation d’antalgiques. </a:t>
            </a:r>
          </a:p>
          <a:p>
            <a:endParaRPr lang="fr-FR" dirty="0" smtClean="0"/>
          </a:p>
          <a:p>
            <a:r>
              <a:rPr lang="fr-FR" dirty="0" smtClean="0"/>
              <a:t>La couleur du pied est pâle ou bien cyanosée. Un œdème de déclivité apparaît qui précipite les complications trophiques.</a:t>
            </a:r>
          </a:p>
          <a:p>
            <a:endParaRPr lang="fr-FR" dirty="0" smtClean="0"/>
          </a:p>
          <a:p>
            <a:r>
              <a:rPr lang="fr-FR" dirty="0" smtClean="0"/>
              <a:t>Le pronostic est grave avec </a:t>
            </a:r>
            <a:r>
              <a:rPr lang="fr-FR" b="1" dirty="0" smtClean="0"/>
              <a:t>risque d’amputation du membre.</a:t>
            </a:r>
            <a:endParaRPr lang="fr-FR" b="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fr-FR" sz="5400" dirty="0" smtClean="0"/>
              <a:t>Troubles trophiques</a:t>
            </a:r>
            <a:endParaRPr lang="fr-FR" sz="5400" dirty="0"/>
          </a:p>
        </p:txBody>
      </p:sp>
      <p:sp>
        <p:nvSpPr>
          <p:cNvPr id="3" name="Espace réservé du contenu 2"/>
          <p:cNvSpPr>
            <a:spLocks noGrp="1"/>
          </p:cNvSpPr>
          <p:nvPr>
            <p:ph sz="half" idx="1"/>
          </p:nvPr>
        </p:nvSpPr>
        <p:spPr/>
        <p:txBody>
          <a:bodyPr>
            <a:normAutofit fontScale="92500" lnSpcReduction="20000"/>
          </a:bodyPr>
          <a:lstStyle/>
          <a:p>
            <a:r>
              <a:rPr lang="fr-FR" dirty="0" smtClean="0"/>
              <a:t>Stade  de </a:t>
            </a:r>
            <a:r>
              <a:rPr lang="fr-FR" b="1" dirty="0" smtClean="0">
                <a:solidFill>
                  <a:srgbClr val="FF0000"/>
                </a:solidFill>
              </a:rPr>
              <a:t>l’ischémie sévère</a:t>
            </a:r>
          </a:p>
          <a:p>
            <a:endParaRPr lang="fr-FR" dirty="0" smtClean="0"/>
          </a:p>
          <a:p>
            <a:r>
              <a:rPr lang="fr-FR" dirty="0" smtClean="0"/>
              <a:t>Les troubles trophiques sans plaies sont fréquents mais non spécifiques : </a:t>
            </a:r>
          </a:p>
          <a:p>
            <a:pPr lvl="1"/>
            <a:r>
              <a:rPr lang="fr-FR" dirty="0" smtClean="0"/>
              <a:t>peau mince, pâle, dépilée avec des ongles épaissis et striés. </a:t>
            </a:r>
          </a:p>
          <a:p>
            <a:endParaRPr lang="fr-FR" dirty="0" smtClean="0"/>
          </a:p>
          <a:p>
            <a:r>
              <a:rPr lang="fr-FR" dirty="0" smtClean="0"/>
              <a:t>Les plaies et gangrènes sont graves  .</a:t>
            </a:r>
            <a:r>
              <a:rPr lang="fr-FR" b="1" dirty="0" smtClean="0"/>
              <a:t> </a:t>
            </a:r>
            <a:endParaRPr lang="fr-FR" dirty="0"/>
          </a:p>
        </p:txBody>
      </p:sp>
      <p:sp>
        <p:nvSpPr>
          <p:cNvPr id="7" name="Espace réservé du contenu 6"/>
          <p:cNvSpPr>
            <a:spLocks noGrp="1"/>
          </p:cNvSpPr>
          <p:nvPr>
            <p:ph sz="half" idx="2"/>
          </p:nvPr>
        </p:nvSpPr>
        <p:spPr/>
        <p:txBody>
          <a:bodyPr>
            <a:normAutofit fontScale="92500" lnSpcReduction="20000"/>
          </a:bodyPr>
          <a:lstStyle/>
          <a:p>
            <a:pPr marL="274320" lvl="1" indent="-274320">
              <a:buClr>
                <a:schemeClr val="accent3"/>
              </a:buClr>
              <a:buSzPct val="95000"/>
            </a:pPr>
            <a:endParaRPr lang="fr-FR" dirty="0" smtClean="0"/>
          </a:p>
          <a:p>
            <a:pPr marL="274320" lvl="1" indent="-274320">
              <a:buClr>
                <a:schemeClr val="accent3"/>
              </a:buClr>
              <a:buSzPct val="95000"/>
            </a:pPr>
            <a:endParaRPr lang="fr-FR" dirty="0" smtClean="0"/>
          </a:p>
          <a:p>
            <a:pPr marL="274320" lvl="1" indent="-274320">
              <a:buClr>
                <a:schemeClr val="accent3"/>
              </a:buClr>
              <a:buSzPct val="95000"/>
            </a:pPr>
            <a:endParaRPr lang="fr-FR" dirty="0" smtClean="0"/>
          </a:p>
          <a:p>
            <a:pPr marL="274320" lvl="1" indent="-274320">
              <a:buClr>
                <a:schemeClr val="accent3"/>
              </a:buClr>
              <a:buSzPct val="95000"/>
            </a:pPr>
            <a:r>
              <a:rPr lang="fr-FR" dirty="0" smtClean="0"/>
              <a:t>La gangrène apparaît préférentiellement à l’extrémité d’un orteil ou au talon. </a:t>
            </a:r>
          </a:p>
          <a:p>
            <a:pPr marL="274320" lvl="1" indent="-274320">
              <a:buClr>
                <a:schemeClr val="accent3"/>
              </a:buClr>
              <a:buSzPct val="95000"/>
            </a:pPr>
            <a:endParaRPr lang="fr-FR" dirty="0" smtClean="0"/>
          </a:p>
          <a:p>
            <a:pPr marL="274320" lvl="1" indent="-274320">
              <a:buClr>
                <a:schemeClr val="accent3"/>
              </a:buClr>
              <a:buSzPct val="95000"/>
            </a:pPr>
            <a:r>
              <a:rPr lang="fr-FR" dirty="0" smtClean="0"/>
              <a:t>Elle peut s’étendre à tout l’avant-pied voire à la jambe. </a:t>
            </a:r>
          </a:p>
          <a:p>
            <a:pPr>
              <a:buNone/>
            </a:pPr>
            <a:endParaRPr lang="fr-FR" dirty="0"/>
          </a:p>
        </p:txBody>
      </p:sp>
      <p:pic>
        <p:nvPicPr>
          <p:cNvPr id="2050" name="Picture 2" descr="C:\Users\BOUALI\Documents\Downloads\images (37).jpg"/>
          <p:cNvPicPr>
            <a:picLocks noChangeAspect="1" noChangeArrowheads="1"/>
          </p:cNvPicPr>
          <p:nvPr/>
        </p:nvPicPr>
        <p:blipFill>
          <a:blip r:embed="rId2"/>
          <a:srcRect/>
          <a:stretch>
            <a:fillRect/>
          </a:stretch>
        </p:blipFill>
        <p:spPr bwMode="auto">
          <a:xfrm>
            <a:off x="7334237" y="1285860"/>
            <a:ext cx="1809763" cy="1357322"/>
          </a:xfrm>
          <a:prstGeom prst="rect">
            <a:avLst/>
          </a:prstGeom>
          <a:noFill/>
        </p:spPr>
      </p:pic>
      <p:pic>
        <p:nvPicPr>
          <p:cNvPr id="2051" name="Picture 3" descr="C:\Users\BOUALI\Documents\Downloads\images (38).jpg"/>
          <p:cNvPicPr>
            <a:picLocks noChangeAspect="1" noChangeArrowheads="1"/>
          </p:cNvPicPr>
          <p:nvPr/>
        </p:nvPicPr>
        <p:blipFill>
          <a:blip r:embed="rId3"/>
          <a:srcRect/>
          <a:stretch>
            <a:fillRect/>
          </a:stretch>
        </p:blipFill>
        <p:spPr bwMode="auto">
          <a:xfrm>
            <a:off x="6858016" y="4929198"/>
            <a:ext cx="1428750" cy="1304925"/>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fr-FR" dirty="0" smtClean="0"/>
              <a:t>Examen  physique</a:t>
            </a:r>
            <a:endParaRPr lang="fr-FR" dirty="0"/>
          </a:p>
        </p:txBody>
      </p:sp>
      <p:sp>
        <p:nvSpPr>
          <p:cNvPr id="3" name="Espace réservé du contenu 2"/>
          <p:cNvSpPr>
            <a:spLocks noGrp="1"/>
          </p:cNvSpPr>
          <p:nvPr>
            <p:ph idx="1"/>
          </p:nvPr>
        </p:nvSpPr>
        <p:spPr/>
        <p:txBody>
          <a:bodyPr>
            <a:normAutofit/>
          </a:bodyPr>
          <a:lstStyle/>
          <a:p>
            <a:endParaRPr lang="fr-FR" dirty="0" smtClean="0"/>
          </a:p>
          <a:p>
            <a:endParaRPr lang="fr-FR" dirty="0" smtClean="0"/>
          </a:p>
          <a:p>
            <a:r>
              <a:rPr lang="fr-FR" dirty="0" smtClean="0"/>
              <a:t>L’examen doit être </a:t>
            </a:r>
            <a:r>
              <a:rPr lang="fr-FR" dirty="0" smtClean="0">
                <a:solidFill>
                  <a:srgbClr val="FF0000"/>
                </a:solidFill>
              </a:rPr>
              <a:t>bilatéral et comparatif. </a:t>
            </a:r>
          </a:p>
          <a:p>
            <a:endParaRPr lang="fr-FR" dirty="0" smtClean="0"/>
          </a:p>
          <a:p>
            <a:r>
              <a:rPr lang="fr-FR" dirty="0" smtClean="0"/>
              <a:t>Plusieurs signes physiques doivent faire évoquer une AOMI </a:t>
            </a:r>
          </a:p>
          <a:p>
            <a:pPr>
              <a:buNone/>
            </a:pPr>
            <a:endParaRPr lang="fr-FR" b="1"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fr-FR" dirty="0" smtClean="0"/>
              <a:t>Examen physique</a:t>
            </a:r>
            <a:endParaRPr lang="fr-FR" dirty="0"/>
          </a:p>
        </p:txBody>
      </p:sp>
      <p:sp>
        <p:nvSpPr>
          <p:cNvPr id="3" name="Espace réservé du texte 2"/>
          <p:cNvSpPr>
            <a:spLocks noGrp="1"/>
          </p:cNvSpPr>
          <p:nvPr>
            <p:ph type="body" idx="1"/>
          </p:nvPr>
        </p:nvSpPr>
        <p:spPr/>
        <p:txBody>
          <a:bodyPr/>
          <a:lstStyle/>
          <a:p>
            <a:pPr algn="ctr"/>
            <a:r>
              <a:rPr lang="fr-FR" dirty="0" smtClean="0"/>
              <a:t>Inspection </a:t>
            </a:r>
            <a:endParaRPr lang="fr-FR" dirty="0"/>
          </a:p>
        </p:txBody>
      </p:sp>
      <p:sp>
        <p:nvSpPr>
          <p:cNvPr id="4" name="Espace réservé du texte 3"/>
          <p:cNvSpPr>
            <a:spLocks noGrp="1"/>
          </p:cNvSpPr>
          <p:nvPr>
            <p:ph type="body" sz="half" idx="3"/>
          </p:nvPr>
        </p:nvSpPr>
        <p:spPr/>
        <p:txBody>
          <a:bodyPr/>
          <a:lstStyle/>
          <a:p>
            <a:pPr algn="ctr"/>
            <a:r>
              <a:rPr lang="fr-FR" dirty="0" smtClean="0"/>
              <a:t>Palpation/ Auscultation </a:t>
            </a:r>
            <a:endParaRPr lang="fr-FR" dirty="0"/>
          </a:p>
        </p:txBody>
      </p:sp>
      <p:sp>
        <p:nvSpPr>
          <p:cNvPr id="5" name="Espace réservé du contenu 4"/>
          <p:cNvSpPr>
            <a:spLocks noGrp="1"/>
          </p:cNvSpPr>
          <p:nvPr>
            <p:ph sz="quarter" idx="2"/>
          </p:nvPr>
        </p:nvSpPr>
        <p:spPr/>
        <p:txBody>
          <a:bodyPr/>
          <a:lstStyle/>
          <a:p>
            <a:endParaRPr lang="fr-FR" dirty="0" smtClean="0"/>
          </a:p>
          <a:p>
            <a:r>
              <a:rPr lang="fr-FR" dirty="0" smtClean="0"/>
              <a:t>Couleur du pied</a:t>
            </a:r>
          </a:p>
          <a:p>
            <a:pPr lvl="1"/>
            <a:r>
              <a:rPr lang="fr-FR" dirty="0" smtClean="0"/>
              <a:t>normale, pâle ou cyanosée. </a:t>
            </a:r>
          </a:p>
          <a:p>
            <a:r>
              <a:rPr lang="fr-FR" dirty="0" smtClean="0"/>
              <a:t>Recherche des troubles trophiques</a:t>
            </a:r>
          </a:p>
          <a:p>
            <a:pPr lvl="1"/>
            <a:r>
              <a:rPr lang="fr-FR" dirty="0" smtClean="0"/>
              <a:t>Nécrose</a:t>
            </a:r>
          </a:p>
          <a:p>
            <a:pPr lvl="1"/>
            <a:r>
              <a:rPr lang="fr-FR" dirty="0" smtClean="0"/>
              <a:t>Ulcère  ischémique</a:t>
            </a:r>
          </a:p>
          <a:p>
            <a:endParaRPr lang="fr-FR" dirty="0"/>
          </a:p>
        </p:txBody>
      </p:sp>
      <p:sp>
        <p:nvSpPr>
          <p:cNvPr id="6" name="Espace réservé du contenu 5"/>
          <p:cNvSpPr>
            <a:spLocks noGrp="1"/>
          </p:cNvSpPr>
          <p:nvPr>
            <p:ph sz="quarter" idx="4"/>
          </p:nvPr>
        </p:nvSpPr>
        <p:spPr/>
        <p:txBody>
          <a:bodyPr>
            <a:normAutofit fontScale="92500" lnSpcReduction="10000"/>
          </a:bodyPr>
          <a:lstStyle/>
          <a:p>
            <a:pPr>
              <a:buFont typeface="Arial" pitchFamily="34" charset="0"/>
              <a:buChar char="•"/>
            </a:pPr>
            <a:endParaRPr lang="fr-FR" sz="2000" dirty="0" smtClean="0"/>
          </a:p>
          <a:p>
            <a:pPr>
              <a:buFont typeface="Arial" pitchFamily="34" charset="0"/>
              <a:buChar char="•"/>
            </a:pPr>
            <a:r>
              <a:rPr lang="fr-FR" sz="2400" dirty="0" smtClean="0"/>
              <a:t>température cutanée, froid</a:t>
            </a:r>
          </a:p>
          <a:p>
            <a:pPr>
              <a:buFont typeface="Arial" pitchFamily="34" charset="0"/>
              <a:buChar char="•"/>
            </a:pPr>
            <a:r>
              <a:rPr lang="fr-FR" sz="2400" dirty="0" smtClean="0"/>
              <a:t>douleur à la pression des masses musculaires</a:t>
            </a:r>
          </a:p>
          <a:p>
            <a:r>
              <a:rPr lang="fr-FR" sz="2400" dirty="0" smtClean="0"/>
              <a:t>Abolition ou diminution </a:t>
            </a:r>
          </a:p>
          <a:p>
            <a:pPr lvl="1">
              <a:buFont typeface="Arial" pitchFamily="34" charset="0"/>
              <a:buChar char="•"/>
            </a:pPr>
            <a:r>
              <a:rPr lang="fr-FR" sz="2000" dirty="0" smtClean="0">
                <a:solidFill>
                  <a:srgbClr val="FF0000"/>
                </a:solidFill>
              </a:rPr>
              <a:t>pouls aux 2 membres inférieurs</a:t>
            </a:r>
          </a:p>
          <a:p>
            <a:pPr lvl="1">
              <a:buFont typeface="Arial" pitchFamily="34" charset="0"/>
              <a:buChar char="•"/>
            </a:pPr>
            <a:r>
              <a:rPr lang="fr-FR" sz="2000" dirty="0" smtClean="0">
                <a:solidFill>
                  <a:srgbClr val="FF0000"/>
                </a:solidFill>
              </a:rPr>
              <a:t>Pouls membres sup++, carotidien</a:t>
            </a:r>
          </a:p>
          <a:p>
            <a:pPr>
              <a:buFont typeface="Arial" pitchFamily="34" charset="0"/>
              <a:buChar char="•"/>
            </a:pPr>
            <a:r>
              <a:rPr lang="fr-FR" sz="2400" dirty="0" smtClean="0">
                <a:solidFill>
                  <a:srgbClr val="FF0000"/>
                </a:solidFill>
              </a:rPr>
              <a:t>Palpation de l’aorte abdominale</a:t>
            </a:r>
          </a:p>
          <a:p>
            <a:pPr>
              <a:buFont typeface="Arial" pitchFamily="34" charset="0"/>
              <a:buChar char="•"/>
            </a:pPr>
            <a:r>
              <a:rPr lang="fr-FR" sz="2400" dirty="0" smtClean="0"/>
              <a:t>souffle systolique de sténose.</a:t>
            </a:r>
            <a:endParaRPr lang="fr-FR" sz="2400" dirty="0">
              <a:solidFill>
                <a:schemeClr val="tx2"/>
              </a:solidFill>
            </a:endParaRPr>
          </a:p>
        </p:txBody>
      </p:sp>
      <p:pic>
        <p:nvPicPr>
          <p:cNvPr id="7" name="Picture 3"/>
          <p:cNvPicPr>
            <a:picLocks noChangeAspect="1" noChangeArrowheads="1"/>
          </p:cNvPicPr>
          <p:nvPr/>
        </p:nvPicPr>
        <p:blipFill>
          <a:blip r:embed="rId2" cstate="print"/>
          <a:srcRect/>
          <a:stretch>
            <a:fillRect/>
          </a:stretch>
        </p:blipFill>
        <p:spPr bwMode="auto">
          <a:xfrm>
            <a:off x="1142976" y="5214950"/>
            <a:ext cx="1842019" cy="1381514"/>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7143768" y="500042"/>
            <a:ext cx="1745975" cy="13094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428604"/>
            <a:ext cx="8229600" cy="1143000"/>
          </a:xfrm>
        </p:spPr>
        <p:txBody>
          <a:bodyPr>
            <a:normAutofit/>
          </a:bodyPr>
          <a:lstStyle/>
          <a:p>
            <a:r>
              <a:rPr lang="fr-FR" dirty="0" smtClean="0"/>
              <a:t>Index de pression systolique: IPS</a:t>
            </a:r>
            <a:endParaRPr lang="fr-FR" dirty="0"/>
          </a:p>
        </p:txBody>
      </p:sp>
      <p:sp>
        <p:nvSpPr>
          <p:cNvPr id="3" name="Espace réservé du contenu 2"/>
          <p:cNvSpPr>
            <a:spLocks noGrp="1"/>
          </p:cNvSpPr>
          <p:nvPr>
            <p:ph idx="1"/>
          </p:nvPr>
        </p:nvSpPr>
        <p:spPr/>
        <p:txBody>
          <a:bodyPr/>
          <a:lstStyle/>
          <a:p>
            <a:r>
              <a:rPr lang="fr-FR" dirty="0" smtClean="0"/>
              <a:t>IPS:</a:t>
            </a:r>
          </a:p>
          <a:p>
            <a:pPr lvl="1"/>
            <a:endParaRPr lang="fr-FR" dirty="0"/>
          </a:p>
        </p:txBody>
      </p:sp>
      <p:sp>
        <p:nvSpPr>
          <p:cNvPr id="5" name="ZoneTexte 4"/>
          <p:cNvSpPr txBox="1"/>
          <p:nvPr/>
        </p:nvSpPr>
        <p:spPr>
          <a:xfrm>
            <a:off x="1571604" y="2714620"/>
            <a:ext cx="6733062" cy="2677656"/>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lvl="1"/>
            <a:r>
              <a:rPr lang="fr-FR" sz="2400" dirty="0" smtClean="0"/>
              <a:t>≥ 1.30: Artères incompressibles (</a:t>
            </a:r>
            <a:r>
              <a:rPr lang="fr-FR" sz="2400" dirty="0" err="1" smtClean="0"/>
              <a:t>médiacalcose</a:t>
            </a:r>
            <a:r>
              <a:rPr lang="fr-FR" sz="2400" dirty="0" smtClean="0"/>
              <a:t>)</a:t>
            </a:r>
          </a:p>
          <a:p>
            <a:pPr lvl="1"/>
            <a:r>
              <a:rPr lang="fr-FR" sz="2400" dirty="0" smtClean="0"/>
              <a:t>1-1.29:  Normal</a:t>
            </a:r>
          </a:p>
          <a:p>
            <a:pPr lvl="1"/>
            <a:r>
              <a:rPr lang="fr-FR" sz="2400" dirty="0" smtClean="0">
                <a:solidFill>
                  <a:srgbClr val="FF0000"/>
                </a:solidFill>
              </a:rPr>
              <a:t>0.91-0.99: limite</a:t>
            </a:r>
          </a:p>
          <a:p>
            <a:pPr lvl="1"/>
            <a:r>
              <a:rPr lang="fr-FR" sz="2400" dirty="0" smtClean="0"/>
              <a:t>0,75-0,9 : AOMI compensée</a:t>
            </a:r>
          </a:p>
          <a:p>
            <a:pPr lvl="1"/>
            <a:r>
              <a:rPr lang="fr-FR" sz="2400" dirty="0" smtClean="0"/>
              <a:t>0,4-0,75:  AOMI décompensée</a:t>
            </a:r>
          </a:p>
          <a:p>
            <a:pPr lvl="1"/>
            <a:r>
              <a:rPr lang="fr-FR" sz="2400" dirty="0" smtClean="0"/>
              <a:t>≤ 0.4: Ischémie chronique critique</a:t>
            </a:r>
          </a:p>
          <a:p>
            <a:endParaRPr lang="fr-FR" sz="24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Aujourd’hui</a:t>
            </a:r>
            <a:r>
              <a:rPr lang="fr-FR" dirty="0" smtClean="0"/>
              <a:t> </a:t>
            </a:r>
            <a:endParaRPr lang="fr-FR" dirty="0"/>
          </a:p>
        </p:txBody>
      </p:sp>
      <p:sp>
        <p:nvSpPr>
          <p:cNvPr id="3" name="Espace réservé du contenu 2"/>
          <p:cNvSpPr>
            <a:spLocks noGrp="1"/>
          </p:cNvSpPr>
          <p:nvPr>
            <p:ph idx="1"/>
          </p:nvPr>
        </p:nvSpPr>
        <p:spPr/>
        <p:txBody>
          <a:bodyPr>
            <a:normAutofit/>
          </a:bodyPr>
          <a:lstStyle/>
          <a:p>
            <a:r>
              <a:rPr lang="fr-FR" sz="2800" dirty="0" smtClean="0"/>
              <a:t>La classification est </a:t>
            </a:r>
            <a:r>
              <a:rPr lang="fr-FR" sz="2800" dirty="0" smtClean="0">
                <a:solidFill>
                  <a:srgbClr val="FF0000"/>
                </a:solidFill>
              </a:rPr>
              <a:t>clinique et hémodynamique </a:t>
            </a:r>
            <a:r>
              <a:rPr lang="fr-FR" sz="2800" dirty="0" smtClean="0"/>
              <a:t>basée sur la clinique (interrogatoire, palpation des pouls) et hémodynamique (IPS)</a:t>
            </a:r>
          </a:p>
          <a:p>
            <a:pPr lvl="1"/>
            <a:endParaRPr lang="fr-FR" dirty="0" smtClean="0"/>
          </a:p>
        </p:txBody>
      </p:sp>
      <p:sp>
        <p:nvSpPr>
          <p:cNvPr id="4" name="ZoneTexte 3"/>
          <p:cNvSpPr txBox="1"/>
          <p:nvPr/>
        </p:nvSpPr>
        <p:spPr>
          <a:xfrm>
            <a:off x="642910" y="3286124"/>
            <a:ext cx="7500990" cy="295465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1">
              <a:buFont typeface="Wingdings" pitchFamily="2" charset="2"/>
              <a:buChar char="q"/>
            </a:pPr>
            <a:r>
              <a:rPr lang="fr-FR" sz="2400" dirty="0" smtClean="0">
                <a:solidFill>
                  <a:srgbClr val="FF0000"/>
                </a:solidFill>
              </a:rPr>
              <a:t>Ischémie d’effort asymptomatique</a:t>
            </a:r>
            <a:r>
              <a:rPr lang="fr-FR" sz="2400" dirty="0" smtClean="0"/>
              <a:t>:  IPS&lt;0.9 ou pouls aboli mais sans manifestation d’effort</a:t>
            </a:r>
          </a:p>
          <a:p>
            <a:pPr lvl="1">
              <a:buFont typeface="Wingdings" pitchFamily="2" charset="2"/>
              <a:buChar char="q"/>
            </a:pPr>
            <a:r>
              <a:rPr lang="fr-FR" sz="2400" dirty="0" smtClean="0">
                <a:solidFill>
                  <a:srgbClr val="FF0000"/>
                </a:solidFill>
              </a:rPr>
              <a:t>Ischémie d’effort symptomatique</a:t>
            </a:r>
            <a:r>
              <a:rPr lang="fr-FR" sz="2400" dirty="0" smtClean="0"/>
              <a:t>:  IPS&lt;0.9 ou pouls aboli avec CAI</a:t>
            </a:r>
          </a:p>
          <a:p>
            <a:pPr lvl="1">
              <a:buFont typeface="Wingdings" pitchFamily="2" charset="2"/>
              <a:buChar char="q"/>
            </a:pPr>
            <a:r>
              <a:rPr lang="fr-FR" sz="2400" dirty="0" smtClean="0">
                <a:solidFill>
                  <a:srgbClr val="FF0000"/>
                </a:solidFill>
              </a:rPr>
              <a:t>Ischémie permanente</a:t>
            </a:r>
            <a:r>
              <a:rPr lang="fr-FR" sz="2400" dirty="0" smtClean="0"/>
              <a:t>: douleurs de décubitus depuis plus de 15 jours ou troubles trophiques  associé à une PAS à la cheville &lt;ou =50mm Hg ( PSGO&lt;ou=30mmHg)</a:t>
            </a:r>
          </a:p>
          <a:p>
            <a:endParaRPr lang="fr-FR"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fr-FR" dirty="0" smtClean="0"/>
              <a:t>Classification actuelle  / Résumé</a:t>
            </a:r>
            <a:endParaRPr lang="fr-FR" dirty="0"/>
          </a:p>
        </p:txBody>
      </p:sp>
      <p:sp>
        <p:nvSpPr>
          <p:cNvPr id="4" name="Rectangle 3"/>
          <p:cNvSpPr/>
          <p:nvPr/>
        </p:nvSpPr>
        <p:spPr>
          <a:xfrm>
            <a:off x="2714612" y="1571612"/>
            <a:ext cx="3643338" cy="57150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b="1" dirty="0" smtClean="0">
                <a:latin typeface="Arial" pitchFamily="34" charset="0"/>
                <a:cs typeface="Arial" pitchFamily="34" charset="0"/>
              </a:rPr>
              <a:t>Formes chroniques d’AOMI</a:t>
            </a:r>
          </a:p>
        </p:txBody>
      </p:sp>
      <p:sp>
        <p:nvSpPr>
          <p:cNvPr id="5" name="Ellipse 4"/>
          <p:cNvSpPr/>
          <p:nvPr/>
        </p:nvSpPr>
        <p:spPr>
          <a:xfrm>
            <a:off x="1357290" y="2857496"/>
            <a:ext cx="2286016" cy="128588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t>ISCHEMIE D’EFFORT </a:t>
            </a:r>
            <a:endParaRPr lang="fr-FR" dirty="0"/>
          </a:p>
        </p:txBody>
      </p:sp>
      <p:sp>
        <p:nvSpPr>
          <p:cNvPr id="6" name="Ellipse 5"/>
          <p:cNvSpPr/>
          <p:nvPr/>
        </p:nvSpPr>
        <p:spPr>
          <a:xfrm>
            <a:off x="5715008" y="2786058"/>
            <a:ext cx="2214578" cy="135732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smtClean="0"/>
              <a:t>ISCHEMIE PERMANENTE</a:t>
            </a:r>
            <a:endParaRPr lang="fr-FR" dirty="0"/>
          </a:p>
        </p:txBody>
      </p:sp>
      <p:sp>
        <p:nvSpPr>
          <p:cNvPr id="7" name="Rectangle à coins arrondis 6"/>
          <p:cNvSpPr/>
          <p:nvPr/>
        </p:nvSpPr>
        <p:spPr>
          <a:xfrm>
            <a:off x="214282" y="5000636"/>
            <a:ext cx="2500330" cy="10715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fr-FR" b="1" dirty="0" smtClean="0"/>
              <a:t>IPS abaissé,</a:t>
            </a:r>
          </a:p>
          <a:p>
            <a:r>
              <a:rPr lang="fr-FR" b="1" dirty="0" smtClean="0"/>
              <a:t>Test de marche sur tapis roulant anormal</a:t>
            </a:r>
          </a:p>
        </p:txBody>
      </p:sp>
      <p:sp>
        <p:nvSpPr>
          <p:cNvPr id="8" name="Rectangle à coins arrondis 7"/>
          <p:cNvSpPr/>
          <p:nvPr/>
        </p:nvSpPr>
        <p:spPr>
          <a:xfrm>
            <a:off x="2857488" y="5000636"/>
            <a:ext cx="1500198" cy="10715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smtClean="0"/>
              <a:t>Claudication</a:t>
            </a:r>
            <a:endParaRPr lang="fr-FR" b="1" dirty="0"/>
          </a:p>
        </p:txBody>
      </p:sp>
      <p:sp>
        <p:nvSpPr>
          <p:cNvPr id="9" name="Rectangle à coins arrondis 8"/>
          <p:cNvSpPr/>
          <p:nvPr/>
        </p:nvSpPr>
        <p:spPr>
          <a:xfrm>
            <a:off x="4500562" y="5000636"/>
            <a:ext cx="2500330" cy="1071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dirty="0" smtClean="0"/>
              <a:t>Douleurs de décubitus</a:t>
            </a:r>
          </a:p>
          <a:p>
            <a:r>
              <a:rPr lang="fr-FR" b="1" dirty="0" smtClean="0"/>
              <a:t>soulagées par la</a:t>
            </a:r>
          </a:p>
          <a:p>
            <a:r>
              <a:rPr lang="fr-FR" b="1" dirty="0" smtClean="0"/>
              <a:t>position pied déclive</a:t>
            </a:r>
          </a:p>
        </p:txBody>
      </p:sp>
      <p:sp>
        <p:nvSpPr>
          <p:cNvPr id="10" name="Rectangle à coins arrondis 9"/>
          <p:cNvSpPr/>
          <p:nvPr/>
        </p:nvSpPr>
        <p:spPr>
          <a:xfrm>
            <a:off x="7143768" y="5000636"/>
            <a:ext cx="2000232" cy="1071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dirty="0" smtClean="0"/>
              <a:t>Trouble trophique distal mineur ou majeur</a:t>
            </a:r>
            <a:endParaRPr lang="fr-FR" b="1" dirty="0"/>
          </a:p>
        </p:txBody>
      </p:sp>
      <p:cxnSp>
        <p:nvCxnSpPr>
          <p:cNvPr id="12" name="Connecteur droit avec flèche 11"/>
          <p:cNvCxnSpPr>
            <a:stCxn id="4" idx="2"/>
            <a:endCxn id="5" idx="7"/>
          </p:cNvCxnSpPr>
          <p:nvPr/>
        </p:nvCxnSpPr>
        <p:spPr>
          <a:xfrm rot="5400000">
            <a:off x="3471058" y="1980585"/>
            <a:ext cx="902693" cy="12277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4" idx="2"/>
          </p:cNvCxnSpPr>
          <p:nvPr/>
        </p:nvCxnSpPr>
        <p:spPr>
          <a:xfrm rot="16200000" flipH="1">
            <a:off x="4822032" y="1857365"/>
            <a:ext cx="928696" cy="150019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endCxn id="9" idx="0"/>
          </p:cNvCxnSpPr>
          <p:nvPr/>
        </p:nvCxnSpPr>
        <p:spPr>
          <a:xfrm rot="5400000">
            <a:off x="5589993" y="4304117"/>
            <a:ext cx="857254" cy="535785"/>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rot="16200000" flipH="1">
            <a:off x="7429520" y="4143380"/>
            <a:ext cx="928694" cy="78581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endCxn id="8" idx="0"/>
          </p:cNvCxnSpPr>
          <p:nvPr/>
        </p:nvCxnSpPr>
        <p:spPr>
          <a:xfrm rot="16200000" flipH="1">
            <a:off x="2768190" y="4161239"/>
            <a:ext cx="857256" cy="8215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endCxn id="7" idx="0"/>
          </p:cNvCxnSpPr>
          <p:nvPr/>
        </p:nvCxnSpPr>
        <p:spPr>
          <a:xfrm rot="5400000">
            <a:off x="1375151" y="4232679"/>
            <a:ext cx="857254" cy="67866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fr-FR" b="1" dirty="0" smtClean="0"/>
              <a:t>Examens complémentaires</a:t>
            </a:r>
            <a:endParaRPr lang="fr-FR" dirty="0"/>
          </a:p>
        </p:txBody>
      </p:sp>
      <p:sp>
        <p:nvSpPr>
          <p:cNvPr id="3" name="Espace réservé du contenu 2"/>
          <p:cNvSpPr>
            <a:spLocks noGrp="1"/>
          </p:cNvSpPr>
          <p:nvPr>
            <p:ph sz="half" idx="1"/>
          </p:nvPr>
        </p:nvSpPr>
        <p:spPr/>
        <p:txBody>
          <a:bodyPr>
            <a:normAutofit fontScale="92500" lnSpcReduction="10000"/>
          </a:bodyPr>
          <a:lstStyle/>
          <a:p>
            <a:r>
              <a:rPr lang="fr-FR" b="1" dirty="0" smtClean="0"/>
              <a:t>PSGO+++</a:t>
            </a:r>
          </a:p>
          <a:p>
            <a:pPr>
              <a:buNone/>
            </a:pPr>
            <a:endParaRPr lang="fr-FR" b="1" dirty="0" smtClean="0"/>
          </a:p>
          <a:p>
            <a:r>
              <a:rPr lang="fr-FR" b="1" dirty="0" err="1" smtClean="0">
                <a:solidFill>
                  <a:srgbClr val="FF0000"/>
                </a:solidFill>
              </a:rPr>
              <a:t>Echodoppler</a:t>
            </a:r>
            <a:r>
              <a:rPr lang="fr-FR" b="1" dirty="0" smtClean="0">
                <a:solidFill>
                  <a:srgbClr val="FF0000"/>
                </a:solidFill>
              </a:rPr>
              <a:t> artériel</a:t>
            </a:r>
          </a:p>
          <a:p>
            <a:pPr lvl="1"/>
            <a:r>
              <a:rPr lang="fr-FR" dirty="0" smtClean="0"/>
              <a:t>échographie-doppler de l’aorte et des membres inférieurs :</a:t>
            </a:r>
          </a:p>
          <a:p>
            <a:pPr lvl="2"/>
            <a:r>
              <a:rPr lang="fr-FR" dirty="0" smtClean="0"/>
              <a:t>procédé objectif non invasif, siège et type des lésions</a:t>
            </a:r>
          </a:p>
          <a:p>
            <a:r>
              <a:rPr lang="fr-FR" dirty="0" err="1" smtClean="0"/>
              <a:t>Angio</a:t>
            </a:r>
            <a:r>
              <a:rPr lang="fr-FR" dirty="0" smtClean="0"/>
              <a:t> -scanner avec reconstruction++</a:t>
            </a:r>
          </a:p>
          <a:p>
            <a:r>
              <a:rPr lang="fr-FR" dirty="0" err="1" smtClean="0"/>
              <a:t>Angio</a:t>
            </a:r>
            <a:r>
              <a:rPr lang="fr-FR" dirty="0" smtClean="0"/>
              <a:t> –IRM++</a:t>
            </a:r>
          </a:p>
          <a:p>
            <a:endParaRPr lang="fr-FR" dirty="0"/>
          </a:p>
        </p:txBody>
      </p:sp>
      <p:sp>
        <p:nvSpPr>
          <p:cNvPr id="4" name="Espace réservé du contenu 3"/>
          <p:cNvSpPr>
            <a:spLocks noGrp="1"/>
          </p:cNvSpPr>
          <p:nvPr>
            <p:ph sz="half" idx="2"/>
          </p:nvPr>
        </p:nvSpPr>
        <p:spPr>
          <a:xfrm>
            <a:off x="4648200" y="1600200"/>
            <a:ext cx="4038600" cy="4900634"/>
          </a:xfrm>
        </p:spPr>
        <p:txBody>
          <a:bodyPr>
            <a:normAutofit fontScale="92500" lnSpcReduction="10000"/>
          </a:bodyPr>
          <a:lstStyle/>
          <a:p>
            <a:r>
              <a:rPr lang="fr-FR" sz="2600" dirty="0" smtClean="0"/>
              <a:t>Artériographie de l’aorte et des membres inférieurs:</a:t>
            </a:r>
          </a:p>
          <a:p>
            <a:pPr lvl="1"/>
            <a:r>
              <a:rPr lang="fr-FR" sz="2200" dirty="0" smtClean="0"/>
              <a:t>injection intra-artérielle d’un produit de contraste iodé,  par ponction de l’artère fémorale +++ ou des artères des membres supérieurs aorte, artères digestives et rénales, iliaques, fémorales, poplitées et jambière</a:t>
            </a:r>
          </a:p>
          <a:p>
            <a:pPr lvl="1"/>
            <a:r>
              <a:rPr lang="fr-FR" sz="2200" dirty="0" smtClean="0"/>
              <a:t>morphologie précise du système artériel, type et topographie des lésions </a:t>
            </a:r>
          </a:p>
          <a:p>
            <a:pPr lvl="1"/>
            <a:endParaRPr lang="fr-FR" sz="2200" dirty="0" smtClean="0"/>
          </a:p>
          <a:p>
            <a:pPr lvl="1"/>
            <a:r>
              <a:rPr lang="fr-FR" sz="2200" dirty="0" smtClean="0"/>
              <a:t>Examen INVASIF++++</a:t>
            </a:r>
          </a:p>
          <a:p>
            <a:pPr lvl="1"/>
            <a:r>
              <a:rPr lang="fr-FR" sz="2200" dirty="0" smtClean="0"/>
              <a:t>Pré ou per opératoire</a:t>
            </a:r>
          </a:p>
          <a:p>
            <a:endParaRPr lang="fr-FR" dirty="0"/>
          </a:p>
        </p:txBody>
      </p:sp>
      <p:pic>
        <p:nvPicPr>
          <p:cNvPr id="5" name="Picture 3"/>
          <p:cNvPicPr>
            <a:picLocks noChangeAspect="1" noChangeArrowheads="1"/>
          </p:cNvPicPr>
          <p:nvPr/>
        </p:nvPicPr>
        <p:blipFill>
          <a:blip r:embed="rId2"/>
          <a:stretch>
            <a:fillRect/>
          </a:stretch>
        </p:blipFill>
        <p:spPr bwMode="auto">
          <a:xfrm>
            <a:off x="2571736" y="1643050"/>
            <a:ext cx="1509877" cy="8572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fr-FR" dirty="0" smtClean="0"/>
              <a:t>Bilan lésionnel+++</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Exploration </a:t>
            </a:r>
            <a:r>
              <a:rPr lang="fr-FR" dirty="0" err="1" smtClean="0"/>
              <a:t>cardio-vaculaire</a:t>
            </a:r>
            <a:r>
              <a:rPr lang="fr-FR" dirty="0" smtClean="0"/>
              <a:t> complet:</a:t>
            </a:r>
          </a:p>
          <a:p>
            <a:pPr lvl="1"/>
            <a:r>
              <a:rPr lang="fr-FR" dirty="0" smtClean="0"/>
              <a:t>ECG, </a:t>
            </a:r>
          </a:p>
          <a:p>
            <a:pPr lvl="1"/>
            <a:r>
              <a:rPr lang="fr-FR" dirty="0" smtClean="0"/>
              <a:t>ED cardiaque</a:t>
            </a:r>
          </a:p>
          <a:p>
            <a:pPr lvl="1"/>
            <a:r>
              <a:rPr lang="fr-FR" dirty="0" smtClean="0"/>
              <a:t>ED TSA</a:t>
            </a:r>
          </a:p>
          <a:p>
            <a:pPr lvl="1"/>
            <a:r>
              <a:rPr lang="fr-FR" dirty="0" smtClean="0"/>
              <a:t>Echographie abdominale: recherche d’anévrisme de l’aorte abdominale</a:t>
            </a:r>
          </a:p>
          <a:p>
            <a:pPr lvl="1"/>
            <a:r>
              <a:rPr lang="fr-FR" dirty="0" smtClean="0"/>
              <a:t>ED Vx abdominaux, A rénales….</a:t>
            </a:r>
          </a:p>
          <a:p>
            <a:endParaRPr lang="fr-FR" dirty="0" smtClean="0"/>
          </a:p>
          <a:p>
            <a:r>
              <a:rPr lang="fr-FR" dirty="0" smtClean="0"/>
              <a:t>Évaluation  de tous les facteurs de risques vasculaires.</a:t>
            </a: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dirty="0" smtClean="0"/>
              <a:t>Les ATCD, le mode de vie, les facteurs de risque…</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Chez le patient vasculaire…</a:t>
            </a:r>
          </a:p>
          <a:p>
            <a:pPr lvl="1"/>
            <a:r>
              <a:rPr lang="fr-FR" dirty="0" smtClean="0"/>
              <a:t>Facteurs de risque cardiovasculaire </a:t>
            </a:r>
          </a:p>
          <a:p>
            <a:pPr lvl="2"/>
            <a:r>
              <a:rPr lang="fr-FR" dirty="0" smtClean="0">
                <a:solidFill>
                  <a:srgbClr val="FF0000"/>
                </a:solidFill>
              </a:rPr>
              <a:t>Facteurs non modifiables</a:t>
            </a:r>
            <a:r>
              <a:rPr lang="fr-FR" dirty="0" smtClean="0"/>
              <a:t>: l’âge, le sexe masculin et les antécédents familiaux de maladies cardiovasculaires. </a:t>
            </a:r>
          </a:p>
          <a:p>
            <a:pPr lvl="2"/>
            <a:endParaRPr lang="fr-FR" dirty="0" smtClean="0"/>
          </a:p>
          <a:p>
            <a:pPr lvl="2"/>
            <a:r>
              <a:rPr lang="fr-FR" dirty="0" smtClean="0">
                <a:solidFill>
                  <a:srgbClr val="FF0000"/>
                </a:solidFill>
              </a:rPr>
              <a:t>Facteurs modifiables</a:t>
            </a:r>
            <a:r>
              <a:rPr lang="fr-FR" dirty="0" smtClean="0"/>
              <a:t>: le tabagisme, l’existence d’un diabète, l’existence d’une hypertension artérielle, l’existence d’un surpoids ou d’une obésité, l’existence d’une dyslipidémie (hypercholestérolémie ou augmentation du LDL cholestérol ou diminution du HDL cholestérol), l’absence d’activité physique, l’existence d’une maladie inflammatoire chronique (PR, LES, ….).</a:t>
            </a:r>
          </a:p>
          <a:p>
            <a:endParaRPr lang="fr-F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71472" y="2500306"/>
            <a:ext cx="8229600" cy="1143000"/>
          </a:xfrm>
        </p:spPr>
        <p:style>
          <a:lnRef idx="1">
            <a:schemeClr val="accent1"/>
          </a:lnRef>
          <a:fillRef idx="2">
            <a:schemeClr val="accent1"/>
          </a:fillRef>
          <a:effectRef idx="1">
            <a:schemeClr val="accent1"/>
          </a:effectRef>
          <a:fontRef idx="minor">
            <a:schemeClr val="dk1"/>
          </a:fontRef>
        </p:style>
        <p:txBody>
          <a:bodyPr/>
          <a:lstStyle/>
          <a:p>
            <a:r>
              <a:rPr lang="fr-FR" dirty="0" smtClean="0"/>
              <a:t>Ischémie Aigue</a:t>
            </a:r>
            <a:endParaRPr lang="fr-FR"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dirty="0" smtClean="0"/>
              <a:t>Ischémie aigue des membres inférieurs</a:t>
            </a:r>
            <a:endParaRPr lang="fr-FR" dirty="0"/>
          </a:p>
        </p:txBody>
      </p:sp>
      <p:sp>
        <p:nvSpPr>
          <p:cNvPr id="3" name="Espace réservé du contenu 2"/>
          <p:cNvSpPr>
            <a:spLocks noGrp="1"/>
          </p:cNvSpPr>
          <p:nvPr>
            <p:ph idx="1"/>
          </p:nvPr>
        </p:nvSpPr>
        <p:spPr/>
        <p:txBody>
          <a:bodyPr>
            <a:normAutofit/>
          </a:bodyPr>
          <a:lstStyle/>
          <a:p>
            <a:r>
              <a:rPr lang="fr-FR" dirty="0" smtClean="0"/>
              <a:t>Oblitération </a:t>
            </a:r>
            <a:r>
              <a:rPr lang="fr-FR" dirty="0" smtClean="0">
                <a:solidFill>
                  <a:srgbClr val="FF0000"/>
                </a:solidFill>
              </a:rPr>
              <a:t>brutale</a:t>
            </a:r>
            <a:r>
              <a:rPr lang="fr-FR" dirty="0" smtClean="0"/>
              <a:t> de l’axe artériel d’un membre.</a:t>
            </a:r>
            <a:endParaRPr lang="fr-FR" cap="small" dirty="0" smtClean="0"/>
          </a:p>
          <a:p>
            <a:endParaRPr lang="fr-FR" dirty="0" smtClean="0"/>
          </a:p>
          <a:p>
            <a:r>
              <a:rPr lang="fr-FR" dirty="0" smtClean="0"/>
              <a:t>Sur le plan physiopathologique, il s’agit </a:t>
            </a:r>
          </a:p>
          <a:p>
            <a:pPr lvl="1"/>
            <a:r>
              <a:rPr lang="fr-FR" dirty="0" smtClean="0"/>
              <a:t>Soit  d’une :</a:t>
            </a:r>
          </a:p>
          <a:p>
            <a:pPr lvl="2"/>
            <a:r>
              <a:rPr lang="fr-FR" b="1" dirty="0" smtClean="0"/>
              <a:t>THROMBOSE SUR ARTÈRE PATHOLOGIQUE</a:t>
            </a:r>
          </a:p>
          <a:p>
            <a:pPr lvl="1"/>
            <a:r>
              <a:rPr lang="fr-FR" dirty="0" smtClean="0"/>
              <a:t>Soit d’une : </a:t>
            </a:r>
          </a:p>
          <a:p>
            <a:pPr lvl="2"/>
            <a:r>
              <a:rPr lang="fr-FR" b="1" dirty="0" smtClean="0"/>
              <a:t>EMBOLIE SUR ARTÈRE SAINE</a:t>
            </a:r>
            <a:endParaRPr lang="fr-FR"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dirty="0" smtClean="0"/>
              <a:t>Ischémie aigue des membres inférieurs</a:t>
            </a:r>
            <a:br>
              <a:rPr lang="fr-FR" dirty="0" smtClean="0"/>
            </a:br>
            <a:r>
              <a:rPr lang="fr-FR" b="1" dirty="0" smtClean="0"/>
              <a:t> </a:t>
            </a:r>
            <a:r>
              <a:rPr lang="fr-FR" dirty="0" smtClean="0"/>
              <a:t>Diagnostic positif </a:t>
            </a:r>
            <a:endParaRPr lang="fr-FR" dirty="0"/>
          </a:p>
        </p:txBody>
      </p:sp>
      <p:sp>
        <p:nvSpPr>
          <p:cNvPr id="3" name="Espace réservé du contenu 2"/>
          <p:cNvSpPr>
            <a:spLocks noGrp="1"/>
          </p:cNvSpPr>
          <p:nvPr>
            <p:ph idx="1"/>
          </p:nvPr>
        </p:nvSpPr>
        <p:spPr/>
        <p:txBody>
          <a:bodyPr>
            <a:normAutofit fontScale="92500"/>
          </a:bodyPr>
          <a:lstStyle/>
          <a:p>
            <a:pPr algn="ctr">
              <a:buNone/>
            </a:pPr>
            <a:r>
              <a:rPr lang="fr-FR" b="1" dirty="0" smtClean="0"/>
              <a:t> </a:t>
            </a:r>
            <a:r>
              <a:rPr lang="fr-FR" sz="3900" b="1" dirty="0" smtClean="0">
                <a:solidFill>
                  <a:srgbClr val="FF0000"/>
                </a:solidFill>
              </a:rPr>
              <a:t>+++clinique</a:t>
            </a:r>
          </a:p>
          <a:p>
            <a:r>
              <a:rPr lang="fr-FR" b="1" dirty="0" smtClean="0"/>
              <a:t>Urgence diagnostique : loi des 6P sur le membre</a:t>
            </a:r>
          </a:p>
          <a:p>
            <a:r>
              <a:rPr lang="fr-FR" dirty="0" smtClean="0"/>
              <a:t>1- Pain = douleur ;</a:t>
            </a:r>
          </a:p>
          <a:p>
            <a:r>
              <a:rPr lang="fr-FR" dirty="0" smtClean="0"/>
              <a:t>2- </a:t>
            </a:r>
            <a:r>
              <a:rPr lang="fr-FR" dirty="0" err="1" smtClean="0"/>
              <a:t>Pallor</a:t>
            </a:r>
            <a:r>
              <a:rPr lang="fr-FR" dirty="0" smtClean="0"/>
              <a:t> = pâleur ;</a:t>
            </a:r>
          </a:p>
          <a:p>
            <a:r>
              <a:rPr lang="fr-FR" dirty="0" smtClean="0"/>
              <a:t>3- </a:t>
            </a:r>
            <a:r>
              <a:rPr lang="fr-FR" dirty="0" err="1" smtClean="0"/>
              <a:t>Pulseless</a:t>
            </a:r>
            <a:r>
              <a:rPr lang="fr-FR" dirty="0" smtClean="0"/>
              <a:t> = absence de pouls;</a:t>
            </a:r>
          </a:p>
          <a:p>
            <a:r>
              <a:rPr lang="fr-FR" dirty="0" smtClean="0"/>
              <a:t>4- </a:t>
            </a:r>
            <a:r>
              <a:rPr lang="fr-FR" dirty="0" err="1" smtClean="0"/>
              <a:t>Perishing</a:t>
            </a:r>
            <a:r>
              <a:rPr lang="fr-FR" dirty="0" smtClean="0"/>
              <a:t> (cold): froideur;</a:t>
            </a:r>
          </a:p>
          <a:p>
            <a:r>
              <a:rPr lang="fr-FR" dirty="0" smtClean="0"/>
              <a:t>5- </a:t>
            </a:r>
            <a:r>
              <a:rPr lang="fr-FR" dirty="0" err="1" smtClean="0"/>
              <a:t>Paresthesia</a:t>
            </a:r>
            <a:r>
              <a:rPr lang="fr-FR" dirty="0" smtClean="0"/>
              <a:t>: voire </a:t>
            </a:r>
            <a:r>
              <a:rPr lang="fr-FR" dirty="0" err="1" smtClean="0"/>
              <a:t>anesthesia</a:t>
            </a:r>
            <a:r>
              <a:rPr lang="fr-FR" dirty="0" smtClean="0"/>
              <a:t>;</a:t>
            </a:r>
          </a:p>
          <a:p>
            <a:r>
              <a:rPr lang="fr-FR" dirty="0" smtClean="0"/>
              <a:t>6- </a:t>
            </a:r>
            <a:r>
              <a:rPr lang="fr-FR" dirty="0" err="1" smtClean="0"/>
              <a:t>Paralysis</a:t>
            </a:r>
            <a:r>
              <a:rPr lang="fr-FR" dirty="0" smtClean="0"/>
              <a:t>: paralysie.</a:t>
            </a:r>
            <a:endParaRPr lang="fr-F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dirty="0" smtClean="0"/>
              <a:t>Ischémie aigue des membres inférieurs</a:t>
            </a:r>
            <a:br>
              <a:rPr lang="fr-FR" dirty="0" smtClean="0"/>
            </a:br>
            <a:r>
              <a:rPr lang="fr-FR" b="1" dirty="0" smtClean="0"/>
              <a:t> </a:t>
            </a:r>
            <a:r>
              <a:rPr lang="fr-FR" dirty="0" smtClean="0"/>
              <a:t>Diagnostic topographique</a:t>
            </a:r>
            <a:endParaRPr lang="fr-FR" dirty="0"/>
          </a:p>
        </p:txBody>
      </p:sp>
      <p:sp>
        <p:nvSpPr>
          <p:cNvPr id="3" name="Espace réservé du contenu 2"/>
          <p:cNvSpPr>
            <a:spLocks noGrp="1"/>
          </p:cNvSpPr>
          <p:nvPr>
            <p:ph idx="1"/>
          </p:nvPr>
        </p:nvSpPr>
        <p:spPr/>
        <p:txBody>
          <a:bodyPr/>
          <a:lstStyle/>
          <a:p>
            <a:r>
              <a:rPr lang="fr-FR" b="1" dirty="0" smtClean="0">
                <a:solidFill>
                  <a:srgbClr val="FF0000"/>
                </a:solidFill>
              </a:rPr>
              <a:t>Diagnostic topographique+++ :</a:t>
            </a:r>
          </a:p>
          <a:p>
            <a:r>
              <a:rPr lang="fr-FR" dirty="0" smtClean="0"/>
              <a:t>L’obstacle siège </a:t>
            </a:r>
            <a:r>
              <a:rPr lang="fr-FR" b="1" dirty="0" smtClean="0"/>
              <a:t>au dessous </a:t>
            </a:r>
            <a:r>
              <a:rPr lang="fr-FR" b="1" u="sng" dirty="0" smtClean="0">
                <a:solidFill>
                  <a:schemeClr val="accent3">
                    <a:lumMod val="75000"/>
                  </a:schemeClr>
                </a:solidFill>
              </a:rPr>
              <a:t>du dernier pouls palpable ;</a:t>
            </a:r>
          </a:p>
          <a:p>
            <a:r>
              <a:rPr lang="fr-FR" dirty="0" smtClean="0"/>
              <a:t>Analyser également les variations de la température cutanée ;</a:t>
            </a:r>
          </a:p>
          <a:p>
            <a:r>
              <a:rPr lang="fr-FR" dirty="0" smtClean="0"/>
              <a:t>Echodoppler :</a:t>
            </a:r>
          </a:p>
          <a:p>
            <a:pPr lvl="1"/>
            <a:r>
              <a:rPr lang="fr-FR" dirty="0" smtClean="0"/>
              <a:t>Analyse l’axe artériel touché ;</a:t>
            </a:r>
          </a:p>
          <a:p>
            <a:pPr lvl="1"/>
            <a:r>
              <a:rPr lang="fr-FR" dirty="0" smtClean="0"/>
              <a:t>Analyse l’état de la paroi.</a:t>
            </a:r>
            <a:endParaRPr lang="fr-FR"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4294967295"/>
          </p:nvPr>
        </p:nvPicPr>
        <p:blipFill>
          <a:blip r:embed="rId2"/>
          <a:srcRect/>
          <a:stretch>
            <a:fillRect/>
          </a:stretch>
        </p:blipFill>
        <p:spPr bwMode="auto">
          <a:xfrm>
            <a:off x="357158" y="571480"/>
            <a:ext cx="8429684" cy="57864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dirty="0" smtClean="0"/>
              <a:t>Ischémie aigue des membres inférieurs</a:t>
            </a:r>
            <a:br>
              <a:rPr lang="fr-FR" dirty="0" smtClean="0"/>
            </a:br>
            <a:r>
              <a:rPr lang="fr-FR" dirty="0" smtClean="0"/>
              <a:t> Etiologies</a:t>
            </a:r>
            <a:endParaRPr lang="fr-FR" dirty="0"/>
          </a:p>
        </p:txBody>
      </p:sp>
      <p:sp>
        <p:nvSpPr>
          <p:cNvPr id="3" name="Espace réservé du contenu 2"/>
          <p:cNvSpPr>
            <a:spLocks noGrp="1"/>
          </p:cNvSpPr>
          <p:nvPr>
            <p:ph idx="1"/>
          </p:nvPr>
        </p:nvSpPr>
        <p:spPr/>
        <p:txBody>
          <a:bodyPr>
            <a:normAutofit fontScale="92500" lnSpcReduction="20000"/>
          </a:bodyPr>
          <a:lstStyle/>
          <a:p>
            <a:r>
              <a:rPr lang="fr-FR" b="1" dirty="0" smtClean="0"/>
              <a:t>EMBOLIE</a:t>
            </a:r>
            <a:endParaRPr lang="fr-FR" dirty="0" smtClean="0"/>
          </a:p>
          <a:p>
            <a:pPr lvl="1"/>
            <a:r>
              <a:rPr lang="fr-FR" dirty="0" smtClean="0">
                <a:solidFill>
                  <a:srgbClr val="FF0000"/>
                </a:solidFill>
              </a:rPr>
              <a:t>CARDIOPATHIE EMBOLIGÈNE +++</a:t>
            </a:r>
          </a:p>
          <a:p>
            <a:pPr lvl="2"/>
            <a:r>
              <a:rPr lang="fr-FR" dirty="0" smtClean="0"/>
              <a:t>trouble du rythme (FA)</a:t>
            </a:r>
          </a:p>
          <a:p>
            <a:pPr lvl="2"/>
            <a:r>
              <a:rPr lang="fr-FR" dirty="0" smtClean="0"/>
              <a:t>rétrécissement mitral</a:t>
            </a:r>
          </a:p>
          <a:p>
            <a:pPr lvl="2"/>
            <a:r>
              <a:rPr lang="fr-FR" dirty="0" smtClean="0"/>
              <a:t>prothèse valvulaire (mitrale)</a:t>
            </a:r>
          </a:p>
          <a:p>
            <a:pPr lvl="2"/>
            <a:r>
              <a:rPr lang="fr-FR" dirty="0" smtClean="0"/>
              <a:t>infarctus myocardique</a:t>
            </a:r>
          </a:p>
          <a:p>
            <a:pPr lvl="2"/>
            <a:r>
              <a:rPr lang="fr-FR" dirty="0" smtClean="0"/>
              <a:t>endocardite</a:t>
            </a:r>
          </a:p>
          <a:p>
            <a:pPr lvl="2"/>
            <a:r>
              <a:rPr lang="fr-FR" dirty="0" smtClean="0"/>
              <a:t>myxome</a:t>
            </a:r>
          </a:p>
          <a:p>
            <a:pPr lvl="1"/>
            <a:r>
              <a:rPr lang="fr-FR" dirty="0" smtClean="0"/>
              <a:t>ANÉVRYSME ARTÉRIEL</a:t>
            </a:r>
          </a:p>
          <a:p>
            <a:pPr lvl="1"/>
            <a:r>
              <a:rPr lang="fr-FR" dirty="0" smtClean="0"/>
              <a:t>PLAQUE ULCERÉE AORTIQUE</a:t>
            </a:r>
          </a:p>
          <a:p>
            <a:pPr lvl="1"/>
            <a:r>
              <a:rPr lang="fr-FR" dirty="0" smtClean="0"/>
              <a:t>EMBOLIE PARADOXALE</a:t>
            </a:r>
          </a:p>
          <a:p>
            <a:pPr lvl="1"/>
            <a:r>
              <a:rPr lang="fr-FR" dirty="0" smtClean="0"/>
              <a:t>CANCER BRONCHO-PULMONAIRE</a:t>
            </a:r>
            <a:endParaRPr lang="fr-FR"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dirty="0" smtClean="0"/>
              <a:t>Ischémie aigue des membres inférieurs</a:t>
            </a:r>
            <a:br>
              <a:rPr lang="fr-FR" dirty="0" smtClean="0"/>
            </a:br>
            <a:r>
              <a:rPr lang="fr-FR" dirty="0" smtClean="0"/>
              <a:t> Etiologies</a:t>
            </a:r>
            <a:endParaRPr lang="fr-FR" dirty="0"/>
          </a:p>
        </p:txBody>
      </p:sp>
      <p:sp>
        <p:nvSpPr>
          <p:cNvPr id="3" name="Espace réservé du contenu 2"/>
          <p:cNvSpPr>
            <a:spLocks noGrp="1"/>
          </p:cNvSpPr>
          <p:nvPr>
            <p:ph idx="1"/>
          </p:nvPr>
        </p:nvSpPr>
        <p:spPr/>
        <p:txBody>
          <a:bodyPr>
            <a:normAutofit fontScale="85000" lnSpcReduction="20000"/>
          </a:bodyPr>
          <a:lstStyle/>
          <a:p>
            <a:r>
              <a:rPr lang="fr-FR" b="1" dirty="0" smtClean="0"/>
              <a:t>THROMBOSE</a:t>
            </a:r>
          </a:p>
          <a:p>
            <a:pPr lvl="1"/>
            <a:r>
              <a:rPr lang="fr-FR" dirty="0" smtClean="0"/>
              <a:t>ARTÉRIOPATHIES+++</a:t>
            </a:r>
          </a:p>
          <a:p>
            <a:endParaRPr lang="fr-FR" b="1" dirty="0" smtClean="0"/>
          </a:p>
          <a:p>
            <a:r>
              <a:rPr lang="fr-FR" b="1" dirty="0" smtClean="0"/>
              <a:t>Il peut également s’agir:</a:t>
            </a:r>
          </a:p>
          <a:p>
            <a:pPr lvl="3"/>
            <a:r>
              <a:rPr lang="fr-FR" b="1" dirty="0" smtClean="0"/>
              <a:t>TRAUMATISME</a:t>
            </a:r>
          </a:p>
          <a:p>
            <a:pPr lvl="4"/>
            <a:r>
              <a:rPr lang="fr-FR" dirty="0" smtClean="0"/>
              <a:t>CONTUSION</a:t>
            </a:r>
          </a:p>
          <a:p>
            <a:pPr lvl="4"/>
            <a:r>
              <a:rPr lang="fr-FR" dirty="0" smtClean="0"/>
              <a:t>PLAIE</a:t>
            </a:r>
          </a:p>
          <a:p>
            <a:pPr lvl="4"/>
            <a:r>
              <a:rPr lang="fr-FR" dirty="0" smtClean="0"/>
              <a:t>IATROGÈNE (ponction artérielle, injection toxiques)</a:t>
            </a:r>
          </a:p>
          <a:p>
            <a:pPr lvl="4"/>
            <a:r>
              <a:rPr lang="fr-FR" dirty="0" smtClean="0"/>
              <a:t>Lésions : déchirure intimale ---&gt; rupture complète</a:t>
            </a:r>
          </a:p>
          <a:p>
            <a:pPr lvl="3">
              <a:buNone/>
            </a:pPr>
            <a:endParaRPr lang="fr-FR" dirty="0" smtClean="0"/>
          </a:p>
          <a:p>
            <a:pPr lvl="3"/>
            <a:r>
              <a:rPr lang="fr-FR" b="1" dirty="0" smtClean="0"/>
              <a:t>CAUSES RARES</a:t>
            </a:r>
          </a:p>
          <a:p>
            <a:pPr lvl="4"/>
            <a:r>
              <a:rPr lang="fr-FR" dirty="0" smtClean="0"/>
              <a:t>DISSECTION AORTIQUE</a:t>
            </a:r>
          </a:p>
          <a:p>
            <a:pPr lvl="4"/>
            <a:r>
              <a:rPr lang="fr-FR" dirty="0" smtClean="0"/>
              <a:t>PHLÉBITE BLEUE</a:t>
            </a:r>
          </a:p>
          <a:p>
            <a:pPr lvl="4"/>
            <a:r>
              <a:rPr lang="fr-FR" dirty="0" smtClean="0"/>
              <a:t>COMPRESSION EXTRINSÈQUE</a:t>
            </a:r>
          </a:p>
          <a:p>
            <a:pPr lvl="4"/>
            <a:r>
              <a:rPr lang="fr-FR" dirty="0" smtClean="0"/>
              <a:t>CAUSES MÉDICALES (</a:t>
            </a:r>
            <a:r>
              <a:rPr lang="fr-FR" dirty="0" err="1" smtClean="0"/>
              <a:t>polyglobulie,ergot</a:t>
            </a:r>
            <a:r>
              <a:rPr lang="fr-FR" dirty="0" smtClean="0"/>
              <a:t> de seigle)</a:t>
            </a:r>
            <a:endParaRPr lang="fr-FR"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fr-FR" dirty="0" smtClean="0"/>
              <a:t>Ischémie aigue des membres inférieurs</a:t>
            </a:r>
            <a:br>
              <a:rPr lang="fr-FR" dirty="0" smtClean="0"/>
            </a:br>
            <a:r>
              <a:rPr lang="fr-FR" dirty="0" smtClean="0"/>
              <a:t> Traitement </a:t>
            </a:r>
            <a:endParaRPr lang="fr-FR" dirty="0"/>
          </a:p>
        </p:txBody>
      </p:sp>
      <p:sp>
        <p:nvSpPr>
          <p:cNvPr id="3" name="Espace réservé du contenu 2"/>
          <p:cNvSpPr>
            <a:spLocks noGrp="1"/>
          </p:cNvSpPr>
          <p:nvPr>
            <p:ph idx="1"/>
          </p:nvPr>
        </p:nvSpPr>
        <p:spPr/>
        <p:txBody>
          <a:bodyPr>
            <a:normAutofit fontScale="92500" lnSpcReduction="10000"/>
          </a:bodyPr>
          <a:lstStyle/>
          <a:p>
            <a:pPr>
              <a:buNone/>
            </a:pPr>
            <a:endParaRPr lang="fr-FR" dirty="0" smtClean="0"/>
          </a:p>
          <a:p>
            <a:r>
              <a:rPr lang="fr-FR" dirty="0" smtClean="0"/>
              <a:t>Ischémie aiguë sur artère saine :</a:t>
            </a:r>
          </a:p>
          <a:p>
            <a:pPr lvl="1"/>
            <a:r>
              <a:rPr lang="fr-FR" b="1" dirty="0" smtClean="0"/>
              <a:t>EMBOLECTOMIE À LA SONDE DE FOGARTY</a:t>
            </a:r>
          </a:p>
          <a:p>
            <a:endParaRPr lang="fr-FR" dirty="0" smtClean="0"/>
          </a:p>
          <a:p>
            <a:r>
              <a:rPr lang="fr-FR" dirty="0" smtClean="0"/>
              <a:t>Ischémie aigüe sur artère pathologique :</a:t>
            </a:r>
          </a:p>
          <a:p>
            <a:pPr lvl="1"/>
            <a:r>
              <a:rPr lang="fr-FR" b="1" dirty="0" smtClean="0"/>
              <a:t>Traitement </a:t>
            </a:r>
            <a:r>
              <a:rPr lang="fr-FR" b="1" dirty="0" err="1" smtClean="0"/>
              <a:t>endovasculaire</a:t>
            </a:r>
            <a:endParaRPr lang="fr-FR" b="1" dirty="0" smtClean="0"/>
          </a:p>
          <a:p>
            <a:pPr lvl="1"/>
            <a:r>
              <a:rPr lang="fr-FR" b="1" dirty="0" smtClean="0"/>
              <a:t>+/- PONTAGE</a:t>
            </a:r>
          </a:p>
          <a:p>
            <a:r>
              <a:rPr lang="fr-FR" dirty="0" smtClean="0"/>
              <a:t>Ischémie dépassée :</a:t>
            </a:r>
          </a:p>
          <a:p>
            <a:pPr lvl="1"/>
            <a:r>
              <a:rPr lang="fr-FR" b="1" dirty="0" smtClean="0">
                <a:solidFill>
                  <a:srgbClr val="FF0000"/>
                </a:solidFill>
              </a:rPr>
              <a:t>AMPUTATION</a:t>
            </a:r>
            <a:endParaRPr lang="fr-FR" dirty="0" smtClean="0">
              <a:solidFill>
                <a:srgbClr val="FF0000"/>
              </a:solidFill>
            </a:endParaRPr>
          </a:p>
          <a:p>
            <a:pPr>
              <a:buNone/>
            </a:pPr>
            <a:endParaRPr lang="fr-FR" b="1" dirty="0" smtClean="0"/>
          </a:p>
          <a:p>
            <a:pPr>
              <a:buNone/>
            </a:pPr>
            <a:endParaRPr lang="fr-FR" b="1" dirty="0"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Pathologie veineuse</a:t>
            </a:r>
            <a:endParaRPr lang="fr-FR" dirty="0"/>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 xmlns:p14="http://schemas.microsoft.com/office/powerpoint/2010/main" val="19972313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RAPPEL D'ANATOMIE ET DE PHYSIOLOGIE</a:t>
            </a:r>
            <a:endParaRPr lang="fr-FR" dirty="0"/>
          </a:p>
        </p:txBody>
      </p:sp>
      <p:sp>
        <p:nvSpPr>
          <p:cNvPr id="3" name="Espace réservé du contenu 2"/>
          <p:cNvSpPr>
            <a:spLocks noGrp="1"/>
          </p:cNvSpPr>
          <p:nvPr>
            <p:ph idx="1"/>
          </p:nvPr>
        </p:nvSpPr>
        <p:spPr/>
        <p:txBody>
          <a:bodyPr>
            <a:normAutofit fontScale="32500" lnSpcReduction="20000"/>
          </a:bodyPr>
          <a:lstStyle/>
          <a:p>
            <a:r>
              <a:rPr lang="fr-FR" sz="6400" dirty="0" smtClean="0"/>
              <a:t>Il existe deux réseaux veineux du membre inférieur </a:t>
            </a:r>
            <a:r>
              <a:rPr lang="fr-FR" sz="6000" dirty="0" smtClean="0"/>
              <a:t>le réseau veineux profond (qui draine 90% du sang veineux) et le réseau veineux superficiel (veines saphènes) qui prend en charge les 10% restants. </a:t>
            </a:r>
          </a:p>
          <a:p>
            <a:endParaRPr lang="fr-FR" sz="6000" dirty="0" smtClean="0"/>
          </a:p>
          <a:p>
            <a:r>
              <a:rPr lang="fr-FR" sz="6000" dirty="0" smtClean="0"/>
              <a:t>Ces deux réseaux sont reliés par des veines perforantes. </a:t>
            </a:r>
          </a:p>
          <a:p>
            <a:endParaRPr lang="fr-FR" sz="6000" dirty="0" smtClean="0"/>
          </a:p>
          <a:p>
            <a:r>
              <a:rPr lang="fr-FR" sz="6000" dirty="0" smtClean="0"/>
              <a:t>Le retour veineux est assuré par trois systèmes successifs :</a:t>
            </a:r>
          </a:p>
          <a:p>
            <a:pPr lvl="1"/>
            <a:r>
              <a:rPr lang="fr-FR" sz="6000" dirty="0" smtClean="0"/>
              <a:t>la semelle plantaire de </a:t>
            </a:r>
            <a:r>
              <a:rPr lang="fr-FR" sz="6000" dirty="0" err="1" smtClean="0"/>
              <a:t>Lejars</a:t>
            </a:r>
            <a:r>
              <a:rPr lang="fr-FR" sz="6000" dirty="0" smtClean="0"/>
              <a:t> qui dépend de la statique plantaire et du déroulement </a:t>
            </a:r>
            <a:r>
              <a:rPr lang="fr-FR" sz="6400" dirty="0" smtClean="0"/>
              <a:t>du pas</a:t>
            </a:r>
          </a:p>
          <a:p>
            <a:pPr lvl="1"/>
            <a:r>
              <a:rPr lang="fr-FR" sz="6400" dirty="0" smtClean="0"/>
              <a:t>la pompe musculaire du mollet, essentielle</a:t>
            </a:r>
          </a:p>
          <a:p>
            <a:pPr lvl="1"/>
            <a:r>
              <a:rPr lang="fr-FR" sz="6400" dirty="0" smtClean="0"/>
              <a:t>le système </a:t>
            </a:r>
            <a:r>
              <a:rPr lang="fr-FR" sz="6400" dirty="0" err="1" smtClean="0"/>
              <a:t>abdomino</a:t>
            </a:r>
            <a:r>
              <a:rPr lang="fr-FR" sz="6400" dirty="0" smtClean="0"/>
              <a:t>-diaphragmatique.</a:t>
            </a:r>
          </a:p>
          <a:p>
            <a:endParaRPr lang="fr-FR" sz="6400" dirty="0" smtClean="0"/>
          </a:p>
          <a:p>
            <a:r>
              <a:rPr lang="fr-FR" sz="6400" dirty="0" smtClean="0"/>
              <a:t>Les veines des membres inférieurs sont pourvues de valvules qui empêchent le reflux.</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5306</TotalTime>
  <Words>4896</Words>
  <Application>Microsoft Office PowerPoint</Application>
  <PresentationFormat>Affichage à l'écran (4:3)</PresentationFormat>
  <Paragraphs>815</Paragraphs>
  <Slides>116</Slides>
  <Notes>0</Notes>
  <HiddenSlides>1</HiddenSlides>
  <MMClips>0</MMClips>
  <ScaleCrop>false</ScaleCrop>
  <HeadingPairs>
    <vt:vector size="4" baseType="variant">
      <vt:variant>
        <vt:lpstr>Thème</vt:lpstr>
      </vt:variant>
      <vt:variant>
        <vt:i4>1</vt:i4>
      </vt:variant>
      <vt:variant>
        <vt:lpstr>Titres des diapositives</vt:lpstr>
      </vt:variant>
      <vt:variant>
        <vt:i4>116</vt:i4>
      </vt:variant>
    </vt:vector>
  </HeadingPairs>
  <TitlesOfParts>
    <vt:vector size="117" baseType="lpstr">
      <vt:lpstr>Thème Office</vt:lpstr>
      <vt:lpstr>Sémiologie vasculaire Mise au point</vt:lpstr>
      <vt:lpstr>Objectifs </vt:lpstr>
      <vt:lpstr>Anamnèse…</vt:lpstr>
      <vt:lpstr>Anamnèse…</vt:lpstr>
      <vt:lpstr>Motif de consultation ou d’hospitalisation…</vt:lpstr>
      <vt:lpstr>Les ATCD, le mode de vie, les facteurs de risque…</vt:lpstr>
      <vt:lpstr>Les ATCD, le mode de vie, les facteurs de risque…</vt:lpstr>
      <vt:lpstr>Les ATCD, le mode de vie, les facteurs de risque…</vt:lpstr>
      <vt:lpstr>Les ATCD, le mode de vie, les facteurs de risque…</vt:lpstr>
      <vt:lpstr>Les ATCD, le mode de vie, les facteurs de risque…</vt:lpstr>
      <vt:lpstr>Examen physique</vt:lpstr>
      <vt:lpstr>Examen physique…</vt:lpstr>
      <vt:lpstr>Examen physique… Inspection</vt:lpstr>
      <vt:lpstr>Examen physique… Inspection</vt:lpstr>
      <vt:lpstr>Examen physique… Inspection</vt:lpstr>
      <vt:lpstr>Diapositive 16</vt:lpstr>
      <vt:lpstr>Examen physique… Inspection</vt:lpstr>
      <vt:lpstr>Examen physique… Inspection</vt:lpstr>
      <vt:lpstr>Examen physique… Inspection</vt:lpstr>
      <vt:lpstr>Examen physique… Palpation</vt:lpstr>
      <vt:lpstr>Examen physique… Palpation</vt:lpstr>
      <vt:lpstr>Examen physique… Palpation</vt:lpstr>
      <vt:lpstr>Examen physique… Palpation</vt:lpstr>
      <vt:lpstr>Examen physique… Palpation</vt:lpstr>
      <vt:lpstr>Diapositive 25</vt:lpstr>
      <vt:lpstr>Examen physique… Palpation</vt:lpstr>
      <vt:lpstr>Examen physique… Palpation</vt:lpstr>
      <vt:lpstr>Examen physique… Palpation</vt:lpstr>
      <vt:lpstr>Examen physique… Palpation</vt:lpstr>
      <vt:lpstr>Examen physique… Palpation</vt:lpstr>
      <vt:lpstr>Examen physique… Palpation</vt:lpstr>
      <vt:lpstr>Examen physique… Palpation</vt:lpstr>
      <vt:lpstr>Diapositive 33</vt:lpstr>
      <vt:lpstr>Examen physique… Palpation</vt:lpstr>
      <vt:lpstr>Examen physique… Palpation</vt:lpstr>
      <vt:lpstr>Examen physique… Palpation</vt:lpstr>
      <vt:lpstr>Examen physique… Palpation</vt:lpstr>
      <vt:lpstr>Examen physique… Palpation</vt:lpstr>
      <vt:lpstr>Examen physique… Palpation</vt:lpstr>
      <vt:lpstr>Examen physique… Palpation</vt:lpstr>
      <vt:lpstr> Examen physique… Auscultation artérielle</vt:lpstr>
      <vt:lpstr>Examen physique… Mesure de la PA</vt:lpstr>
      <vt:lpstr>Examen physique… Mesure de la PA</vt:lpstr>
      <vt:lpstr>Examen physique… Mesure de la PA</vt:lpstr>
      <vt:lpstr>Examen physique… Mesure de la PA</vt:lpstr>
      <vt:lpstr>Examen physique… Mesure de la PA</vt:lpstr>
      <vt:lpstr>Examen physique… Mesure de la PA</vt:lpstr>
      <vt:lpstr>Examen physique… Mesure de la PA</vt:lpstr>
      <vt:lpstr>Examen physique… Mesure de la PA</vt:lpstr>
      <vt:lpstr>Examen physique… Mesure de la PA</vt:lpstr>
      <vt:lpstr>Examen physique… Mesure de la PA</vt:lpstr>
      <vt:lpstr>Examen physique… Mesure de la PA</vt:lpstr>
      <vt:lpstr>Examen physique… Mesure de l’index de pression en cheville (IPS) </vt:lpstr>
      <vt:lpstr>Examen physique… Mesure de l’index de pression en cheville (IPS) </vt:lpstr>
      <vt:lpstr>Diapositive 55</vt:lpstr>
      <vt:lpstr>Examen physique… Mesure de l’index de pression en cheville (IPS) </vt:lpstr>
      <vt:lpstr>Examen physique… Mesure de l’index de pression en cheville (IPS) </vt:lpstr>
      <vt:lpstr>Diapositive 58</vt:lpstr>
      <vt:lpstr>Sémiologie artérielle Résultats </vt:lpstr>
      <vt:lpstr>Sémiologie artérielle Résultats </vt:lpstr>
      <vt:lpstr>Sémiologie artérielle Résultats </vt:lpstr>
      <vt:lpstr>Sémiologie artérielle/ Résultats </vt:lpstr>
      <vt:lpstr>Sémiologie artérielle Résultats </vt:lpstr>
      <vt:lpstr>Sémiologie artérielle Résultats </vt:lpstr>
      <vt:lpstr>Anomalies de la Pression Artérielle</vt:lpstr>
      <vt:lpstr>Anomalies de la Pression Artérielle</vt:lpstr>
      <vt:lpstr>Anomalies de la Pression Artérielle</vt:lpstr>
      <vt:lpstr>Anomalies de la Pression Artérielle</vt:lpstr>
      <vt:lpstr>Anomalies de la Pression Artérielle</vt:lpstr>
      <vt:lpstr>Anomalies de la Pression Artérielle </vt:lpstr>
      <vt:lpstr>Sémiologie artérielle des membres inférieurs: ischémie aigue ischémie chronique</vt:lpstr>
      <vt:lpstr>Rappel anatomique</vt:lpstr>
      <vt:lpstr>Rappel anatomique</vt:lpstr>
      <vt:lpstr>Ischémie chronique :  AOMI</vt:lpstr>
      <vt:lpstr>Diagnostic positif</vt:lpstr>
      <vt:lpstr>Diapositive 76</vt:lpstr>
      <vt:lpstr>Reconnaître l’AOMI, symptomatique</vt:lpstr>
      <vt:lpstr>Claudication artérielle Intermittente</vt:lpstr>
      <vt:lpstr>Claudication artérielle</vt:lpstr>
      <vt:lpstr>Douleurs de décubitus</vt:lpstr>
      <vt:lpstr>Douleurs de décubitus</vt:lpstr>
      <vt:lpstr>Troubles trophiques</vt:lpstr>
      <vt:lpstr>Examen  physique</vt:lpstr>
      <vt:lpstr>Examen physique</vt:lpstr>
      <vt:lpstr>Index de pression systolique: IPS</vt:lpstr>
      <vt:lpstr>Aujourd’hui </vt:lpstr>
      <vt:lpstr>Classification actuelle  / Résumé</vt:lpstr>
      <vt:lpstr>Examens complémentaires</vt:lpstr>
      <vt:lpstr>Bilan lésionnel+++</vt:lpstr>
      <vt:lpstr>Ischémie Aigue</vt:lpstr>
      <vt:lpstr>Ischémie aigue des membres inférieurs</vt:lpstr>
      <vt:lpstr>Ischémie aigue des membres inférieurs  Diagnostic positif </vt:lpstr>
      <vt:lpstr>Ischémie aigue des membres inférieurs  Diagnostic topographique</vt:lpstr>
      <vt:lpstr>Diapositive 94</vt:lpstr>
      <vt:lpstr>Ischémie aigue des membres inférieurs  Etiologies</vt:lpstr>
      <vt:lpstr>Ischémie aigue des membres inférieurs  Etiologies</vt:lpstr>
      <vt:lpstr>Ischémie aigue des membres inférieurs  Traitement </vt:lpstr>
      <vt:lpstr>Pathologie veineuse</vt:lpstr>
      <vt:lpstr>RAPPEL D'ANATOMIE ET DE PHYSIOLOGIE</vt:lpstr>
      <vt:lpstr>Thrombose veineuse profonde</vt:lpstr>
      <vt:lpstr>Diapositive 101</vt:lpstr>
      <vt:lpstr>Diagnostic positif</vt:lpstr>
      <vt:lpstr>Signes cliniques : la douleur</vt:lpstr>
      <vt:lpstr>Signes cliniques : l’œdème </vt:lpstr>
      <vt:lpstr>Biologie</vt:lpstr>
      <vt:lpstr>Écho-doppler veineux MI</vt:lpstr>
      <vt:lpstr>Evolution d'une thrombose veineuse profonde</vt:lpstr>
      <vt:lpstr>Evolution d'une thrombose veineuse profonde</vt:lpstr>
      <vt:lpstr>Insuffisance veineuse chronique  /  Varices</vt:lpstr>
      <vt:lpstr>RAPPEL D'ANATOMIE ET DE PHYSIOLOGIE   /   Pré-requis</vt:lpstr>
      <vt:lpstr>Pré-requis</vt:lpstr>
      <vt:lpstr>Insuffisance veineuse  / Varices </vt:lpstr>
      <vt:lpstr>CLINIQUE</vt:lpstr>
      <vt:lpstr>CLINIQUE </vt:lpstr>
      <vt:lpstr>CLINIQUE </vt:lpstr>
      <vt:lpstr>CLINIQUE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BOUALI</dc:creator>
  <cp:lastModifiedBy>BOUALI</cp:lastModifiedBy>
  <cp:revision>295</cp:revision>
  <dcterms:created xsi:type="dcterms:W3CDTF">2016-11-04T13:21:40Z</dcterms:created>
  <dcterms:modified xsi:type="dcterms:W3CDTF">2025-01-13T18:29:41Z</dcterms:modified>
</cp:coreProperties>
</file>