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y="6858000" cx="9144000"/>
  <p:notesSz cx="6858000" cy="9144000"/>
  <p:embeddedFontLst>
    <p:embeddedFont>
      <p:font typeface="Arial Black"/>
      <p:regular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68" roundtripDataSignature="AMtx7mgdyukiLMFBeNNKnDqfLvx9R4m2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135DD2-F726-47C8-8AC4-6EE58A383D39}">
  <a:tblStyle styleId="{D5135DD2-F726-47C8-8AC4-6EE58A383D3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customschemas.google.com/relationships/presentationmetadata" Target="metadata"/><Relationship Id="rId23" Type="http://schemas.openxmlformats.org/officeDocument/2006/relationships/slide" Target="slides/slide16.xml"/><Relationship Id="rId67" Type="http://schemas.openxmlformats.org/officeDocument/2006/relationships/font" Target="fonts/ArialBlack-regular.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61" name="Google Shape;461;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4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6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6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72" name="Shape 72"/>
        <p:cNvGrpSpPr/>
        <p:nvPr/>
      </p:nvGrpSpPr>
      <p:grpSpPr>
        <a:xfrm>
          <a:off x="0" y="0"/>
          <a:ext cx="0" cy="0"/>
          <a:chOff x="0" y="0"/>
          <a:chExt cx="0" cy="0"/>
        </a:xfrm>
      </p:grpSpPr>
      <p:sp>
        <p:nvSpPr>
          <p:cNvPr id="73" name="Google Shape;73;p7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7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5" name="Google Shape;75;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78" name="Shape 78"/>
        <p:cNvGrpSpPr/>
        <p:nvPr/>
      </p:nvGrpSpPr>
      <p:grpSpPr>
        <a:xfrm>
          <a:off x="0" y="0"/>
          <a:ext cx="0" cy="0"/>
          <a:chOff x="0" y="0"/>
          <a:chExt cx="0" cy="0"/>
        </a:xfrm>
      </p:grpSpPr>
      <p:sp>
        <p:nvSpPr>
          <p:cNvPr id="79" name="Google Shape;79;p7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7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81" name="Google Shape;81;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90" name="Shape 90"/>
        <p:cNvGrpSpPr/>
        <p:nvPr/>
      </p:nvGrpSpPr>
      <p:grpSpPr>
        <a:xfrm>
          <a:off x="0" y="0"/>
          <a:ext cx="0" cy="0"/>
          <a:chOff x="0" y="0"/>
          <a:chExt cx="0" cy="0"/>
        </a:xfrm>
      </p:grpSpPr>
      <p:sp>
        <p:nvSpPr>
          <p:cNvPr id="91" name="Google Shape;91;p64"/>
          <p:cNvSpPr txBox="1"/>
          <p:nvPr>
            <p:ph idx="11" type="ftr"/>
          </p:nvPr>
        </p:nvSpPr>
        <p:spPr>
          <a:xfrm>
            <a:off x="3124200" y="6356350"/>
            <a:ext cx="2895600"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4"/>
          <p:cNvSpPr txBox="1"/>
          <p:nvPr>
            <p:ph idx="10" type="dt"/>
          </p:nvPr>
        </p:nvSpPr>
        <p:spPr>
          <a:xfrm>
            <a:off x="457200" y="6356350"/>
            <a:ext cx="2133600"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64"/>
          <p:cNvSpPr txBox="1"/>
          <p:nvPr>
            <p:ph idx="12" type="sldNum"/>
          </p:nvPr>
        </p:nvSpPr>
        <p:spPr>
          <a:xfrm>
            <a:off x="6553200" y="6356350"/>
            <a:ext cx="2133600"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1" name="Shape 21"/>
        <p:cNvGrpSpPr/>
        <p:nvPr/>
      </p:nvGrpSpPr>
      <p:grpSpPr>
        <a:xfrm>
          <a:off x="0" y="0"/>
          <a:ext cx="0" cy="0"/>
          <a:chOff x="0" y="0"/>
          <a:chExt cx="0" cy="0"/>
        </a:xfrm>
      </p:grpSpPr>
      <p:sp>
        <p:nvSpPr>
          <p:cNvPr id="22" name="Google Shape;22;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5" name="Shape 25"/>
        <p:cNvGrpSpPr/>
        <p:nvPr/>
      </p:nvGrpSpPr>
      <p:grpSpPr>
        <a:xfrm>
          <a:off x="0" y="0"/>
          <a:ext cx="0" cy="0"/>
          <a:chOff x="0" y="0"/>
          <a:chExt cx="0" cy="0"/>
        </a:xfrm>
      </p:grpSpPr>
      <p:sp>
        <p:nvSpPr>
          <p:cNvPr id="26" name="Google Shape;26;p6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6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31" name="Shape 31"/>
        <p:cNvGrpSpPr/>
        <p:nvPr/>
      </p:nvGrpSpPr>
      <p:grpSpPr>
        <a:xfrm>
          <a:off x="0" y="0"/>
          <a:ext cx="0" cy="0"/>
          <a:chOff x="0" y="0"/>
          <a:chExt cx="0" cy="0"/>
        </a:xfrm>
      </p:grpSpPr>
      <p:sp>
        <p:nvSpPr>
          <p:cNvPr id="32" name="Google Shape;32;p6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66"/>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37" name="Shape 37"/>
        <p:cNvGrpSpPr/>
        <p:nvPr/>
      </p:nvGrpSpPr>
      <p:grpSpPr>
        <a:xfrm>
          <a:off x="0" y="0"/>
          <a:ext cx="0" cy="0"/>
          <a:chOff x="0" y="0"/>
          <a:chExt cx="0" cy="0"/>
        </a:xfrm>
      </p:grpSpPr>
      <p:sp>
        <p:nvSpPr>
          <p:cNvPr id="38" name="Google Shape;38;p6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67"/>
          <p:cNvSpPr/>
          <p:nvPr>
            <p:ph idx="2" type="pic"/>
          </p:nvPr>
        </p:nvSpPr>
        <p:spPr>
          <a:xfrm>
            <a:off x="1792288" y="612775"/>
            <a:ext cx="5486400" cy="4114800"/>
          </a:xfrm>
          <a:prstGeom prst="rect">
            <a:avLst/>
          </a:prstGeom>
          <a:noFill/>
          <a:ln>
            <a:noFill/>
          </a:ln>
        </p:spPr>
      </p:sp>
      <p:sp>
        <p:nvSpPr>
          <p:cNvPr id="40" name="Google Shape;40;p6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1" name="Google Shape;41;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44" name="Shape 44"/>
        <p:cNvGrpSpPr/>
        <p:nvPr/>
      </p:nvGrpSpPr>
      <p:grpSpPr>
        <a:xfrm>
          <a:off x="0" y="0"/>
          <a:ext cx="0" cy="0"/>
          <a:chOff x="0" y="0"/>
          <a:chExt cx="0" cy="0"/>
        </a:xfrm>
      </p:grpSpPr>
      <p:sp>
        <p:nvSpPr>
          <p:cNvPr id="45" name="Google Shape;45;p6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6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7" name="Google Shape;47;p6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8" name="Google Shape;48;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1" name="Shape 51"/>
        <p:cNvGrpSpPr/>
        <p:nvPr/>
      </p:nvGrpSpPr>
      <p:grpSpPr>
        <a:xfrm>
          <a:off x="0" y="0"/>
          <a:ext cx="0" cy="0"/>
          <a:chOff x="0" y="0"/>
          <a:chExt cx="0" cy="0"/>
        </a:xfrm>
      </p:grpSpPr>
      <p:sp>
        <p:nvSpPr>
          <p:cNvPr id="52" name="Google Shape;52;p6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56" name="Shape 56"/>
        <p:cNvGrpSpPr/>
        <p:nvPr/>
      </p:nvGrpSpPr>
      <p:grpSpPr>
        <a:xfrm>
          <a:off x="0" y="0"/>
          <a:ext cx="0" cy="0"/>
          <a:chOff x="0" y="0"/>
          <a:chExt cx="0" cy="0"/>
        </a:xfrm>
      </p:grpSpPr>
      <p:sp>
        <p:nvSpPr>
          <p:cNvPr id="57" name="Google Shape;57;p7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9" name="Google Shape;59;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0" name="Google Shape;60;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1" name="Google Shape;61;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2" name="Google Shape;62;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65" name="Shape 65"/>
        <p:cNvGrpSpPr/>
        <p:nvPr/>
      </p:nvGrpSpPr>
      <p:grpSpPr>
        <a:xfrm>
          <a:off x="0" y="0"/>
          <a:ext cx="0" cy="0"/>
          <a:chOff x="0" y="0"/>
          <a:chExt cx="0" cy="0"/>
        </a:xfrm>
      </p:grpSpPr>
      <p:sp>
        <p:nvSpPr>
          <p:cNvPr id="66" name="Google Shape;66;p7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7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8" name="Google Shape;68;p7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9" name="Google Shape;69;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6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6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6" name="Google Shape;86;p6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63"/>
          <p:cNvSpPr txBox="1"/>
          <p:nvPr>
            <p:ph idx="11" type="ftr"/>
          </p:nvPr>
        </p:nvSpPr>
        <p:spPr>
          <a:xfrm>
            <a:off x="3124200" y="6356350"/>
            <a:ext cx="2895600" cy="365125"/>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8" name="Google Shape;88;p63"/>
          <p:cNvSpPr txBox="1"/>
          <p:nvPr>
            <p:ph idx="10" type="dt"/>
          </p:nvPr>
        </p:nvSpPr>
        <p:spPr>
          <a:xfrm>
            <a:off x="457200" y="6356350"/>
            <a:ext cx="2133600" cy="365125"/>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63"/>
          <p:cNvSpPr txBox="1"/>
          <p:nvPr>
            <p:ph idx="12" type="sldNum"/>
          </p:nvPr>
        </p:nvSpPr>
        <p:spPr>
          <a:xfrm>
            <a:off x="6553200" y="6356350"/>
            <a:ext cx="2133600" cy="365125"/>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mcherifi@ymail.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 Id="rId4" Type="http://schemas.openxmlformats.org/officeDocument/2006/relationships/image" Target="../media/image11.jpg"/><Relationship Id="rId5"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21.jpg"/><Relationship Id="rId5"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3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1.png"/><Relationship Id="rId4" Type="http://schemas.openxmlformats.org/officeDocument/2006/relationships/image" Target="../media/image4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
          <p:cNvSpPr txBox="1"/>
          <p:nvPr>
            <p:ph type="title"/>
          </p:nvPr>
        </p:nvSpPr>
        <p:spPr>
          <a:xfrm>
            <a:off x="428625" y="357187"/>
            <a:ext cx="8229600" cy="25003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3366"/>
              </a:buClr>
              <a:buSzPts val="7200"/>
              <a:buFont typeface="Comic Sans MS"/>
              <a:buNone/>
            </a:pPr>
            <a:r>
              <a:rPr b="1" i="0" lang="en-US" sz="7200" u="none">
                <a:solidFill>
                  <a:srgbClr val="003366"/>
                </a:solidFill>
                <a:latin typeface="Comic Sans MS"/>
                <a:ea typeface="Comic Sans MS"/>
                <a:cs typeface="Comic Sans MS"/>
                <a:sym typeface="Comic Sans MS"/>
              </a:rPr>
              <a:t>PROTEINURIES:  </a:t>
            </a:r>
            <a:br>
              <a:rPr b="1" i="0" lang="en-US" sz="7200" u="none">
                <a:solidFill>
                  <a:srgbClr val="003366"/>
                </a:solidFill>
                <a:latin typeface="Comic Sans MS"/>
                <a:ea typeface="Comic Sans MS"/>
                <a:cs typeface="Comic Sans MS"/>
                <a:sym typeface="Comic Sans MS"/>
              </a:rPr>
            </a:br>
            <a:r>
              <a:rPr b="1" i="0" lang="en-US" sz="7200" u="none">
                <a:solidFill>
                  <a:srgbClr val="003366"/>
                </a:solidFill>
                <a:latin typeface="Comic Sans MS"/>
                <a:ea typeface="Comic Sans MS"/>
                <a:cs typeface="Comic Sans MS"/>
                <a:sym typeface="Comic Sans MS"/>
              </a:rPr>
              <a:t>ACTUALITÉS  </a:t>
            </a:r>
            <a:endParaRPr/>
          </a:p>
        </p:txBody>
      </p:sp>
      <p:sp>
        <p:nvSpPr>
          <p:cNvPr id="99" name="Google Shape;99;p1"/>
          <p:cNvSpPr txBox="1"/>
          <p:nvPr/>
        </p:nvSpPr>
        <p:spPr>
          <a:xfrm>
            <a:off x="285750" y="4714875"/>
            <a:ext cx="6286500" cy="954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800"/>
              <a:buFont typeface="Arial"/>
              <a:buNone/>
            </a:pPr>
            <a:r>
              <a:rPr b="0" i="0" lang="en-US" sz="2800" u="sng" cap="none" strike="noStrike">
                <a:solidFill>
                  <a:srgbClr val="C00000"/>
                </a:solidFill>
                <a:latin typeface="Arial"/>
                <a:ea typeface="Arial"/>
                <a:cs typeface="Arial"/>
                <a:sym typeface="Arial"/>
                <a:hlinkClick r:id="rId3">
                  <a:extLst>
                    <a:ext uri="{A12FA001-AC4F-418D-AE19-62706E023703}">
                      <ahyp:hlinkClr val="tx"/>
                    </a:ext>
                  </a:extLst>
                </a:hlinkClick>
              </a:rPr>
              <a:t>mcherifi@ymail.com</a:t>
            </a:r>
            <a:endParaRPr/>
          </a:p>
          <a:p>
            <a:pPr indent="0" lvl="0" marL="0" marR="0" rtl="0" algn="l">
              <a:lnSpc>
                <a:spcPct val="100000"/>
              </a:lnSpc>
              <a:spcBef>
                <a:spcPts val="0"/>
              </a:spcBef>
              <a:spcAft>
                <a:spcPts val="0"/>
              </a:spcAft>
              <a:buClr>
                <a:srgbClr val="C00000"/>
              </a:buClr>
              <a:buSzPts val="2800"/>
              <a:buFont typeface="Arial"/>
              <a:buNone/>
            </a:pPr>
            <a:r>
              <a:rPr b="0" i="0" lang="en-US" sz="2800" u="none" cap="none" strike="noStrike">
                <a:solidFill>
                  <a:srgbClr val="C00000"/>
                </a:solidFill>
                <a:latin typeface="Arial"/>
                <a:ea typeface="Arial"/>
                <a:cs typeface="Arial"/>
                <a:sym typeface="Arial"/>
              </a:rPr>
              <a:t>Twitter : @mcherifi1</a:t>
            </a:r>
            <a:endParaRPr/>
          </a:p>
        </p:txBody>
      </p:sp>
      <p:pic>
        <p:nvPicPr>
          <p:cNvPr id="100" name="Google Shape;100;p1"/>
          <p:cNvPicPr preferRelativeResize="0"/>
          <p:nvPr/>
        </p:nvPicPr>
        <p:blipFill rotWithShape="1">
          <a:blip r:embed="rId4">
            <a:alphaModFix/>
          </a:blip>
          <a:srcRect b="0" l="0" r="0" t="0"/>
          <a:stretch/>
        </p:blipFill>
        <p:spPr>
          <a:xfrm>
            <a:off x="6286500" y="3571875"/>
            <a:ext cx="2786062" cy="30718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10"/>
          <p:cNvPicPr preferRelativeResize="0"/>
          <p:nvPr/>
        </p:nvPicPr>
        <p:blipFill rotWithShape="1">
          <a:blip r:embed="rId3">
            <a:alphaModFix/>
          </a:blip>
          <a:srcRect b="0" l="0" r="0" t="0"/>
          <a:stretch/>
        </p:blipFill>
        <p:spPr>
          <a:xfrm>
            <a:off x="71437" y="357187"/>
            <a:ext cx="8858250" cy="6143625"/>
          </a:xfrm>
          <a:prstGeom prst="rect">
            <a:avLst/>
          </a:prstGeom>
          <a:noFill/>
          <a:ln>
            <a:noFill/>
          </a:ln>
          <a:effectLst>
            <a:outerShdw blurRad="63500" dir="2700000" dist="139700">
              <a:srgbClr val="333333">
                <a:alpha val="64705"/>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1"/>
          <p:cNvSpPr txBox="1"/>
          <p:nvPr/>
        </p:nvSpPr>
        <p:spPr>
          <a:xfrm>
            <a:off x="642937" y="5956300"/>
            <a:ext cx="8143875" cy="830262"/>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Filtration quotidienne de 5000 mg ; et réabsorption de 4995 mg par le TCP</a:t>
            </a:r>
            <a:endParaRPr/>
          </a:p>
        </p:txBody>
      </p:sp>
      <p:pic>
        <p:nvPicPr>
          <p:cNvPr id="163" name="Google Shape;163;p11"/>
          <p:cNvPicPr preferRelativeResize="0"/>
          <p:nvPr/>
        </p:nvPicPr>
        <p:blipFill rotWithShape="1">
          <a:blip r:embed="rId3">
            <a:alphaModFix/>
          </a:blip>
          <a:srcRect b="0" l="0" r="0" t="0"/>
          <a:stretch/>
        </p:blipFill>
        <p:spPr>
          <a:xfrm>
            <a:off x="642937" y="785812"/>
            <a:ext cx="7429500" cy="5143500"/>
          </a:xfrm>
          <a:prstGeom prst="rect">
            <a:avLst/>
          </a:prstGeom>
          <a:noFill/>
          <a:ln>
            <a:noFill/>
          </a:ln>
        </p:spPr>
      </p:pic>
      <p:sp>
        <p:nvSpPr>
          <p:cNvPr id="164" name="Google Shape;164;p11"/>
          <p:cNvSpPr txBox="1"/>
          <p:nvPr/>
        </p:nvSpPr>
        <p:spPr>
          <a:xfrm>
            <a:off x="857250" y="214312"/>
            <a:ext cx="721518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400"/>
              <a:buFont typeface="Arial"/>
              <a:buNone/>
            </a:pPr>
            <a:r>
              <a:rPr b="1" i="0" lang="en-US" sz="2400" u="none" cap="none" strike="noStrike">
                <a:solidFill>
                  <a:srgbClr val="C00000"/>
                </a:solidFill>
                <a:latin typeface="Arial"/>
                <a:ea typeface="Arial"/>
                <a:cs typeface="Arial"/>
                <a:sym typeface="Arial"/>
              </a:rPr>
              <a:t>REABSORPTION TUBULAIRE DES PROTEINES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12"/>
          <p:cNvPicPr preferRelativeResize="0"/>
          <p:nvPr/>
        </p:nvPicPr>
        <p:blipFill rotWithShape="1">
          <a:blip r:embed="rId3">
            <a:alphaModFix/>
          </a:blip>
          <a:srcRect b="0" l="0" r="0" t="0"/>
          <a:stretch/>
        </p:blipFill>
        <p:spPr>
          <a:xfrm>
            <a:off x="2357437" y="714375"/>
            <a:ext cx="2286000" cy="5143500"/>
          </a:xfrm>
          <a:prstGeom prst="rect">
            <a:avLst/>
          </a:prstGeom>
          <a:noFill/>
          <a:ln>
            <a:noFill/>
          </a:ln>
        </p:spPr>
      </p:pic>
      <p:sp>
        <p:nvSpPr>
          <p:cNvPr id="170" name="Google Shape;170;p12"/>
          <p:cNvSpPr/>
          <p:nvPr/>
        </p:nvSpPr>
        <p:spPr>
          <a:xfrm>
            <a:off x="714375" y="1928812"/>
            <a:ext cx="2214562" cy="1000125"/>
          </a:xfrm>
          <a:prstGeom prst="rightArrow">
            <a:avLst>
              <a:gd fmla="val 21600" name="adj1"/>
              <a:gd fmla="val 50000" name="adj2"/>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1" name="Google Shape;171;p12"/>
          <p:cNvSpPr/>
          <p:nvPr/>
        </p:nvSpPr>
        <p:spPr>
          <a:xfrm>
            <a:off x="785812" y="3643312"/>
            <a:ext cx="6429375" cy="1357312"/>
          </a:xfrm>
          <a:custGeom>
            <a:rect b="b" l="l" r="r" t="t"/>
            <a:pathLst>
              <a:path extrusionOk="0" h="1357312" w="6429375">
                <a:moveTo>
                  <a:pt x="0" y="1291618"/>
                </a:moveTo>
                <a:lnTo>
                  <a:pt x="6167509" y="1291618"/>
                </a:lnTo>
                <a:lnTo>
                  <a:pt x="6167509" y="297957"/>
                </a:lnTo>
                <a:lnTo>
                  <a:pt x="5971336" y="297957"/>
                </a:lnTo>
                <a:lnTo>
                  <a:pt x="6200356" y="0"/>
                </a:lnTo>
                <a:lnTo>
                  <a:pt x="6429375" y="297957"/>
                </a:lnTo>
                <a:lnTo>
                  <a:pt x="6233203" y="297957"/>
                </a:lnTo>
                <a:lnTo>
                  <a:pt x="6233203" y="1357312"/>
                </a:lnTo>
                <a:lnTo>
                  <a:pt x="0" y="1357312"/>
                </a:lnTo>
                <a:close/>
              </a:path>
            </a:pathLst>
          </a:cu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2" name="Google Shape;172;p12"/>
          <p:cNvSpPr/>
          <p:nvPr/>
        </p:nvSpPr>
        <p:spPr>
          <a:xfrm>
            <a:off x="928687" y="1857375"/>
            <a:ext cx="5357812" cy="2000250"/>
          </a:xfrm>
          <a:custGeom>
            <a:rect b="b" l="l" r="r" t="t"/>
            <a:pathLst>
              <a:path extrusionOk="0" h="2000250" w="5357812">
                <a:moveTo>
                  <a:pt x="0" y="1891876"/>
                </a:moveTo>
                <a:lnTo>
                  <a:pt x="4966123" y="1891876"/>
                </a:lnTo>
                <a:lnTo>
                  <a:pt x="4966123" y="439095"/>
                </a:lnTo>
                <a:lnTo>
                  <a:pt x="4682808" y="439095"/>
                </a:lnTo>
                <a:lnTo>
                  <a:pt x="5020310" y="0"/>
                </a:lnTo>
                <a:lnTo>
                  <a:pt x="5357812" y="439095"/>
                </a:lnTo>
                <a:lnTo>
                  <a:pt x="5074497" y="439095"/>
                </a:lnTo>
                <a:lnTo>
                  <a:pt x="5074497" y="2000250"/>
                </a:lnTo>
                <a:lnTo>
                  <a:pt x="0" y="2000250"/>
                </a:lnTo>
                <a:close/>
              </a:path>
            </a:pathLst>
          </a:cu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3" name="Google Shape;173;p12"/>
          <p:cNvSpPr txBox="1"/>
          <p:nvPr/>
        </p:nvSpPr>
        <p:spPr>
          <a:xfrm>
            <a:off x="642937" y="1785937"/>
            <a:ext cx="150018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HMW</a:t>
            </a:r>
            <a:endParaRPr/>
          </a:p>
        </p:txBody>
      </p:sp>
      <p:sp>
        <p:nvSpPr>
          <p:cNvPr id="174" name="Google Shape;174;p12"/>
          <p:cNvSpPr txBox="1"/>
          <p:nvPr/>
        </p:nvSpPr>
        <p:spPr>
          <a:xfrm>
            <a:off x="642937" y="3130550"/>
            <a:ext cx="192881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IMW (albumine)</a:t>
            </a:r>
            <a:endParaRPr/>
          </a:p>
        </p:txBody>
      </p:sp>
      <p:sp>
        <p:nvSpPr>
          <p:cNvPr id="175" name="Google Shape;175;p12"/>
          <p:cNvSpPr/>
          <p:nvPr/>
        </p:nvSpPr>
        <p:spPr>
          <a:xfrm>
            <a:off x="714375" y="3357562"/>
            <a:ext cx="2357437" cy="714375"/>
          </a:xfrm>
          <a:prstGeom prst="rightArrow">
            <a:avLst>
              <a:gd fmla="val 21600" name="adj1"/>
              <a:gd fmla="val 50000" name="adj2"/>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6" name="Google Shape;176;p12"/>
          <p:cNvSpPr txBox="1"/>
          <p:nvPr/>
        </p:nvSpPr>
        <p:spPr>
          <a:xfrm>
            <a:off x="714375" y="4572000"/>
            <a:ext cx="150018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LMW</a:t>
            </a:r>
            <a:endParaRPr/>
          </a:p>
        </p:txBody>
      </p:sp>
      <p:cxnSp>
        <p:nvCxnSpPr>
          <p:cNvPr id="177" name="Google Shape;177;p12"/>
          <p:cNvCxnSpPr/>
          <p:nvPr/>
        </p:nvCxnSpPr>
        <p:spPr>
          <a:xfrm>
            <a:off x="5572125" y="3786187"/>
            <a:ext cx="2643187" cy="1587"/>
          </a:xfrm>
          <a:prstGeom prst="straightConnector1">
            <a:avLst/>
          </a:prstGeom>
          <a:noFill/>
          <a:ln cap="flat" cmpd="sng" w="25400">
            <a:solidFill>
              <a:schemeClr val="accent1"/>
            </a:solidFill>
            <a:prstDash val="solid"/>
            <a:miter lim="800000"/>
            <a:headEnd len="med" w="med" type="none"/>
            <a:tailEnd len="med" w="med" type="stealth"/>
          </a:ln>
          <a:effectLst>
            <a:outerShdw blurRad="63500" dir="5400000" dist="20000">
              <a:srgbClr val="000000">
                <a:alpha val="37647"/>
              </a:srgbClr>
            </a:outerShdw>
          </a:effectLst>
        </p:spPr>
      </p:cxnSp>
      <p:cxnSp>
        <p:nvCxnSpPr>
          <p:cNvPr id="178" name="Google Shape;178;p12"/>
          <p:cNvCxnSpPr/>
          <p:nvPr/>
        </p:nvCxnSpPr>
        <p:spPr>
          <a:xfrm>
            <a:off x="6929437" y="4999037"/>
            <a:ext cx="1285875" cy="1587"/>
          </a:xfrm>
          <a:prstGeom prst="straightConnector1">
            <a:avLst/>
          </a:prstGeom>
          <a:noFill/>
          <a:ln cap="flat" cmpd="sng" w="28575">
            <a:solidFill>
              <a:srgbClr val="4A7EBB"/>
            </a:solidFill>
            <a:prstDash val="solid"/>
            <a:miter lim="800000"/>
            <a:headEnd len="med" w="med" type="none"/>
            <a:tailEnd len="med" w="med" type="stealth"/>
          </a:ln>
        </p:spPr>
      </p:cxnSp>
      <p:sp>
        <p:nvSpPr>
          <p:cNvPr id="179" name="Google Shape;179;p12"/>
          <p:cNvSpPr txBox="1"/>
          <p:nvPr/>
        </p:nvSpPr>
        <p:spPr>
          <a:xfrm>
            <a:off x="71437" y="6000750"/>
            <a:ext cx="5929312" cy="7381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Abréviations : HMW : high molecular weight; </a:t>
            </a:r>
            <a:endParaRPr/>
          </a:p>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IMW : intermediate molecular weight ; LWM : low molecular weight;</a:t>
            </a:r>
            <a:endParaRPr/>
          </a:p>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TH : Tamm Horsfall</a:t>
            </a:r>
            <a:endParaRPr/>
          </a:p>
        </p:txBody>
      </p:sp>
      <p:sp>
        <p:nvSpPr>
          <p:cNvPr id="180" name="Google Shape;180;p12"/>
          <p:cNvSpPr txBox="1"/>
          <p:nvPr/>
        </p:nvSpPr>
        <p:spPr>
          <a:xfrm>
            <a:off x="714375" y="3857625"/>
            <a:ext cx="17145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69 000 Da</a:t>
            </a:r>
            <a:endParaRPr/>
          </a:p>
        </p:txBody>
      </p:sp>
      <p:pic>
        <p:nvPicPr>
          <p:cNvPr id="181" name="Google Shape;181;p12"/>
          <p:cNvPicPr preferRelativeResize="0"/>
          <p:nvPr/>
        </p:nvPicPr>
        <p:blipFill rotWithShape="1">
          <a:blip r:embed="rId4">
            <a:alphaModFix/>
          </a:blip>
          <a:srcRect b="0" l="0" r="0" t="0"/>
          <a:stretch/>
        </p:blipFill>
        <p:spPr>
          <a:xfrm>
            <a:off x="4857750" y="428625"/>
            <a:ext cx="4286250" cy="857250"/>
          </a:xfrm>
          <a:prstGeom prst="rect">
            <a:avLst/>
          </a:prstGeom>
          <a:noFill/>
          <a:ln>
            <a:noFill/>
          </a:ln>
        </p:spPr>
      </p:pic>
      <p:sp>
        <p:nvSpPr>
          <p:cNvPr id="182" name="Google Shape;182;p12"/>
          <p:cNvSpPr txBox="1"/>
          <p:nvPr/>
        </p:nvSpPr>
        <p:spPr>
          <a:xfrm>
            <a:off x="8429625" y="3571875"/>
            <a:ext cx="642937" cy="2554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U</a:t>
            </a:r>
            <a:endParaRPr/>
          </a:p>
          <a:p>
            <a:pPr indent="0" lvl="0" marL="0" marR="0" rtl="0" algn="l">
              <a:lnSpc>
                <a:spcPct val="100000"/>
              </a:lnSpc>
              <a:spcBef>
                <a:spcPts val="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R</a:t>
            </a:r>
            <a:endParaRPr/>
          </a:p>
          <a:p>
            <a:pPr indent="0" lvl="0" marL="0" marR="0" rtl="0" algn="l">
              <a:lnSpc>
                <a:spcPct val="100000"/>
              </a:lnSpc>
              <a:spcBef>
                <a:spcPts val="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I</a:t>
            </a:r>
            <a:endParaRPr/>
          </a:p>
          <a:p>
            <a:pPr indent="0" lvl="0" marL="0" marR="0" rtl="0" algn="l">
              <a:lnSpc>
                <a:spcPct val="100000"/>
              </a:lnSpc>
              <a:spcBef>
                <a:spcPts val="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N</a:t>
            </a:r>
            <a:endParaRPr/>
          </a:p>
          <a:p>
            <a:pPr indent="0" lvl="0" marL="0" marR="0" rtl="0" algn="l">
              <a:lnSpc>
                <a:spcPct val="100000"/>
              </a:lnSpc>
              <a:spcBef>
                <a:spcPts val="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E</a:t>
            </a:r>
            <a:endParaRPr/>
          </a:p>
        </p:txBody>
      </p:sp>
      <p:sp>
        <p:nvSpPr>
          <p:cNvPr id="183" name="Google Shape;183;p12"/>
          <p:cNvSpPr txBox="1"/>
          <p:nvPr/>
        </p:nvSpPr>
        <p:spPr>
          <a:xfrm>
            <a:off x="5286375" y="214312"/>
            <a:ext cx="321468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Tubule contourné proximal </a:t>
            </a:r>
            <a:endParaRPr/>
          </a:p>
        </p:txBody>
      </p:sp>
      <p:pic>
        <p:nvPicPr>
          <p:cNvPr id="184" name="Google Shape;184;p12"/>
          <p:cNvPicPr preferRelativeResize="0"/>
          <p:nvPr/>
        </p:nvPicPr>
        <p:blipFill rotWithShape="1">
          <a:blip r:embed="rId5">
            <a:alphaModFix/>
          </a:blip>
          <a:srcRect b="0" l="0" r="0" t="0"/>
          <a:stretch/>
        </p:blipFill>
        <p:spPr>
          <a:xfrm>
            <a:off x="5929312" y="5072062"/>
            <a:ext cx="1052512" cy="1785937"/>
          </a:xfrm>
          <a:prstGeom prst="rect">
            <a:avLst/>
          </a:prstGeom>
          <a:noFill/>
          <a:ln>
            <a:noFill/>
          </a:ln>
        </p:spPr>
      </p:pic>
      <p:cxnSp>
        <p:nvCxnSpPr>
          <p:cNvPr id="185" name="Google Shape;185;p12"/>
          <p:cNvCxnSpPr/>
          <p:nvPr/>
        </p:nvCxnSpPr>
        <p:spPr>
          <a:xfrm>
            <a:off x="6929437" y="6143625"/>
            <a:ext cx="1500187" cy="1587"/>
          </a:xfrm>
          <a:prstGeom prst="straightConnector1">
            <a:avLst/>
          </a:prstGeom>
          <a:noFill/>
          <a:ln cap="flat" cmpd="sng" w="38100">
            <a:solidFill>
              <a:schemeClr val="accent1"/>
            </a:solidFill>
            <a:prstDash val="solid"/>
            <a:miter lim="800000"/>
            <a:headEnd len="med" w="med" type="none"/>
            <a:tailEnd len="med" w="med" type="stealth"/>
          </a:ln>
          <a:effectLst>
            <a:outerShdw blurRad="63500" dir="5400000" dist="23000">
              <a:srgbClr val="000000">
                <a:alpha val="34901"/>
              </a:srgbClr>
            </a:outerShdw>
          </a:effectLst>
        </p:spPr>
      </p:cxnSp>
      <p:sp>
        <p:nvSpPr>
          <p:cNvPr id="186" name="Google Shape;186;p12"/>
          <p:cNvSpPr txBox="1"/>
          <p:nvPr/>
        </p:nvSpPr>
        <p:spPr>
          <a:xfrm>
            <a:off x="7358062" y="5715000"/>
            <a:ext cx="11430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graphicFrame>
        <p:nvGraphicFramePr>
          <p:cNvPr id="191" name="Google Shape;191;p13"/>
          <p:cNvGraphicFramePr/>
          <p:nvPr/>
        </p:nvGraphicFramePr>
        <p:xfrm>
          <a:off x="214312" y="1214437"/>
          <a:ext cx="3000000" cy="3000000"/>
        </p:xfrm>
        <a:graphic>
          <a:graphicData uri="http://schemas.openxmlformats.org/drawingml/2006/table">
            <a:tbl>
              <a:tblPr>
                <a:noFill/>
                <a:tableStyleId>{D5135DD2-F726-47C8-8AC4-6EE58A383D39}</a:tableStyleId>
              </a:tblPr>
              <a:tblGrid>
                <a:gridCol w="2171700"/>
                <a:gridCol w="2171700"/>
                <a:gridCol w="2171700"/>
                <a:gridCol w="2171700"/>
              </a:tblGrid>
              <a:tr h="876300">
                <a:tc>
                  <a:txBody>
                    <a:bodyPr/>
                    <a:lstStyle/>
                    <a:p>
                      <a:pPr indent="0" lvl="0" marL="0" marR="0" rtl="0" algn="ctr">
                        <a:lnSpc>
                          <a:spcPct val="115000"/>
                        </a:lnSpc>
                        <a:spcBef>
                          <a:spcPts val="0"/>
                        </a:spcBef>
                        <a:spcAft>
                          <a:spcPts val="0"/>
                        </a:spcAft>
                        <a:buClr>
                          <a:srgbClr val="FFFFFF"/>
                        </a:buClr>
                        <a:buSzPts val="1600"/>
                        <a:buFont typeface="Arial Black"/>
                        <a:buNone/>
                      </a:pPr>
                      <a:r>
                        <a:rPr b="1" i="0" lang="en-US" sz="1600" u="none" cap="none" strike="noStrike">
                          <a:solidFill>
                            <a:srgbClr val="FFFFFF"/>
                          </a:solidFill>
                          <a:latin typeface="Arial Black"/>
                          <a:ea typeface="Arial Black"/>
                          <a:cs typeface="Arial Black"/>
                          <a:sym typeface="Arial Black"/>
                        </a:rPr>
                        <a:t>Protéine</a:t>
                      </a:r>
                      <a:endParaRPr/>
                    </a:p>
                  </a:txBody>
                  <a:tcPr marT="0" marB="0" marR="67550" marL="67550">
                    <a:lnL cap="flat" cmpd="sng" w="12700">
                      <a:solidFill>
                        <a:schemeClr val="accent2"/>
                      </a:solidFill>
                      <a:prstDash val="solid"/>
                      <a:round/>
                      <a:headEnd len="sm" w="sm" type="none"/>
                      <a:tailEnd len="sm" w="sm" type="none"/>
                    </a:lnL>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15000"/>
                        </a:lnSpc>
                        <a:spcBef>
                          <a:spcPts val="0"/>
                        </a:spcBef>
                        <a:spcAft>
                          <a:spcPts val="0"/>
                        </a:spcAft>
                        <a:buClr>
                          <a:srgbClr val="FFFFFF"/>
                        </a:buClr>
                        <a:buSzPts val="1600"/>
                        <a:buFont typeface="Arial Black"/>
                        <a:buNone/>
                      </a:pPr>
                      <a:r>
                        <a:rPr b="1" i="0" lang="en-US" sz="1600" u="none" cap="none" strike="noStrike">
                          <a:solidFill>
                            <a:srgbClr val="FFFFFF"/>
                          </a:solidFill>
                          <a:latin typeface="Arial Black"/>
                          <a:ea typeface="Arial Black"/>
                          <a:cs typeface="Arial Black"/>
                          <a:sym typeface="Arial Black"/>
                        </a:rPr>
                        <a:t>Poids moléculaire</a:t>
                      </a:r>
                      <a:endParaRPr/>
                    </a:p>
                    <a:p>
                      <a:pPr indent="0" lvl="0" marL="0" marR="0" rtl="0" algn="ctr">
                        <a:lnSpc>
                          <a:spcPct val="115000"/>
                        </a:lnSpc>
                        <a:spcBef>
                          <a:spcPts val="0"/>
                        </a:spcBef>
                        <a:spcAft>
                          <a:spcPts val="0"/>
                        </a:spcAft>
                        <a:buClr>
                          <a:srgbClr val="FFFFFF"/>
                        </a:buClr>
                        <a:buSzPts val="1600"/>
                        <a:buFont typeface="Arial Black"/>
                        <a:buNone/>
                      </a:pPr>
                      <a:r>
                        <a:rPr b="1" i="0" lang="en-US" sz="1600" u="none" cap="none" strike="noStrike">
                          <a:solidFill>
                            <a:srgbClr val="FFFFFF"/>
                          </a:solidFill>
                          <a:latin typeface="Arial Black"/>
                          <a:ea typeface="Arial Black"/>
                          <a:cs typeface="Arial Black"/>
                          <a:sym typeface="Arial Black"/>
                        </a:rPr>
                        <a:t>(KDa)</a:t>
                      </a:r>
                      <a:endParaRPr/>
                    </a:p>
                  </a:txBody>
                  <a:tcPr marT="0" marB="0" marR="67550" marL="67550">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15000"/>
                        </a:lnSpc>
                        <a:spcBef>
                          <a:spcPts val="0"/>
                        </a:spcBef>
                        <a:spcAft>
                          <a:spcPts val="0"/>
                        </a:spcAft>
                        <a:buClr>
                          <a:srgbClr val="FFFFFF"/>
                        </a:buClr>
                        <a:buSzPts val="1600"/>
                        <a:buFont typeface="Arial Black"/>
                        <a:buNone/>
                      </a:pPr>
                      <a:r>
                        <a:rPr b="1" i="0" lang="en-US" sz="1600" u="none" cap="none" strike="noStrike">
                          <a:solidFill>
                            <a:srgbClr val="FFFFFF"/>
                          </a:solidFill>
                          <a:latin typeface="Arial Black"/>
                          <a:ea typeface="Arial Black"/>
                          <a:cs typeface="Arial Black"/>
                          <a:sym typeface="Arial Black"/>
                        </a:rPr>
                        <a:t>Fonctions</a:t>
                      </a:r>
                      <a:endParaRPr/>
                    </a:p>
                  </a:txBody>
                  <a:tcPr marT="0" marB="0" marR="67550" marL="67550">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15000"/>
                        </a:lnSpc>
                        <a:spcBef>
                          <a:spcPts val="0"/>
                        </a:spcBef>
                        <a:spcAft>
                          <a:spcPts val="0"/>
                        </a:spcAft>
                        <a:buClr>
                          <a:srgbClr val="FFFFFF"/>
                        </a:buClr>
                        <a:buSzPts val="1600"/>
                        <a:buFont typeface="Arial Black"/>
                        <a:buNone/>
                      </a:pPr>
                      <a:r>
                        <a:rPr b="1" i="0" lang="en-US" sz="1600" u="none" cap="none" strike="noStrike">
                          <a:solidFill>
                            <a:srgbClr val="FFFFFF"/>
                          </a:solidFill>
                          <a:latin typeface="Arial Black"/>
                          <a:ea typeface="Arial Black"/>
                          <a:cs typeface="Arial Black"/>
                          <a:sym typeface="Arial Black"/>
                        </a:rPr>
                        <a:t>Concentration urinaire en  mg/24h</a:t>
                      </a:r>
                      <a:endParaRPr/>
                    </a:p>
                  </a:txBody>
                  <a:tcPr marT="0" marB="0" marR="67550" marL="67550">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accent2"/>
                    </a:solidFill>
                  </a:tcPr>
                </a:tc>
              </a:tr>
              <a:tr h="649275">
                <a:tc>
                  <a:txBody>
                    <a:bodyPr/>
                    <a:lstStyle/>
                    <a:p>
                      <a:pPr indent="0" lvl="0" marL="0" marR="0" rtl="0" algn="ctr">
                        <a:lnSpc>
                          <a:spcPct val="115000"/>
                        </a:lnSpc>
                        <a:spcBef>
                          <a:spcPts val="0"/>
                        </a:spcBef>
                        <a:spcAft>
                          <a:spcPts val="0"/>
                        </a:spcAft>
                        <a:buClr>
                          <a:srgbClr val="C00000"/>
                        </a:buClr>
                        <a:buSzPts val="1800"/>
                        <a:buFont typeface="Calibri"/>
                        <a:buNone/>
                      </a:pPr>
                      <a:r>
                        <a:rPr b="1" i="0" lang="en-US" sz="1800" u="none" cap="none" strike="noStrike">
                          <a:solidFill>
                            <a:srgbClr val="C00000"/>
                          </a:solidFill>
                          <a:latin typeface="Calibri"/>
                          <a:ea typeface="Calibri"/>
                          <a:cs typeface="Calibri"/>
                          <a:sym typeface="Calibri"/>
                        </a:rPr>
                        <a:t>Albumine</a:t>
                      </a:r>
                      <a:endParaRPr/>
                    </a:p>
                  </a:txBody>
                  <a:tcPr marT="0" marB="0" marR="67550" marL="67550">
                    <a:lnL cap="flat" cmpd="sng" w="12700">
                      <a:solidFill>
                        <a:schemeClr val="accent2"/>
                      </a:solidFill>
                      <a:prstDash val="solid"/>
                      <a:round/>
                      <a:headEnd len="sm" w="sm" type="none"/>
                      <a:tailEnd len="sm" w="sm" type="none"/>
                    </a:lnL>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4E9E9"/>
                    </a:solidFill>
                  </a:tcPr>
                </a:tc>
                <a:tc>
                  <a:txBody>
                    <a:bodyPr/>
                    <a:lstStyle/>
                    <a:p>
                      <a:pPr indent="0" lvl="0" marL="0" marR="0" rtl="0" algn="ctr">
                        <a:lnSpc>
                          <a:spcPct val="115000"/>
                        </a:lnSpc>
                        <a:spcBef>
                          <a:spcPts val="0"/>
                        </a:spcBef>
                        <a:spcAft>
                          <a:spcPts val="0"/>
                        </a:spcAft>
                        <a:buClr>
                          <a:srgbClr val="C00000"/>
                        </a:buClr>
                        <a:buSzPts val="2400"/>
                        <a:buFont typeface="Calibri"/>
                        <a:buNone/>
                      </a:pPr>
                      <a:r>
                        <a:rPr b="1" i="0" lang="en-US" sz="2400" u="none" cap="none" strike="noStrike">
                          <a:solidFill>
                            <a:srgbClr val="C00000"/>
                          </a:solidFill>
                          <a:latin typeface="Calibri"/>
                          <a:ea typeface="Calibri"/>
                          <a:cs typeface="Calibri"/>
                          <a:sym typeface="Calibri"/>
                        </a:rPr>
                        <a:t>69</a:t>
                      </a:r>
                      <a:endParaRPr/>
                    </a:p>
                  </a:txBody>
                  <a:tcPr marT="0" marB="0" marR="67550" marL="67550">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4E9E9"/>
                    </a:solidFill>
                  </a:tcPr>
                </a:tc>
                <a:tc>
                  <a:txBody>
                    <a:bodyPr/>
                    <a:lstStyle/>
                    <a:p>
                      <a:pPr indent="0" lvl="0" marL="0" marR="0" rtl="0" algn="ctr">
                        <a:lnSpc>
                          <a:spcPct val="115000"/>
                        </a:lnSpc>
                        <a:spcBef>
                          <a:spcPts val="0"/>
                        </a:spcBef>
                        <a:spcAft>
                          <a:spcPts val="0"/>
                        </a:spcAft>
                        <a:buClr>
                          <a:srgbClr val="C00000"/>
                        </a:buClr>
                        <a:buSzPts val="1600"/>
                        <a:buFont typeface="Calibri"/>
                        <a:buNone/>
                      </a:pPr>
                      <a:r>
                        <a:rPr b="1" i="0" lang="en-US" sz="1600" u="none" cap="none" strike="noStrike">
                          <a:solidFill>
                            <a:srgbClr val="C00000"/>
                          </a:solidFill>
                          <a:latin typeface="Calibri"/>
                          <a:ea typeface="Calibri"/>
                          <a:cs typeface="Calibri"/>
                          <a:sym typeface="Calibri"/>
                        </a:rPr>
                        <a:t>Pression oncotique ; transport</a:t>
                      </a:r>
                      <a:endParaRPr/>
                    </a:p>
                  </a:txBody>
                  <a:tcPr marT="0" marB="0" marR="67550" marL="67550">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4E9E9"/>
                    </a:solidFill>
                  </a:tcPr>
                </a:tc>
                <a:tc>
                  <a:txBody>
                    <a:bodyPr/>
                    <a:lstStyle/>
                    <a:p>
                      <a:pPr indent="0" lvl="0" marL="0" marR="0" rtl="0" algn="ctr">
                        <a:lnSpc>
                          <a:spcPct val="115000"/>
                        </a:lnSpc>
                        <a:spcBef>
                          <a:spcPts val="0"/>
                        </a:spcBef>
                        <a:spcAft>
                          <a:spcPts val="0"/>
                        </a:spcAft>
                        <a:buClr>
                          <a:srgbClr val="C00000"/>
                        </a:buClr>
                        <a:buSzPts val="2400"/>
                        <a:buFont typeface="Calibri"/>
                        <a:buNone/>
                      </a:pPr>
                      <a:r>
                        <a:rPr b="1" i="0" lang="en-US" sz="2400" u="none" cap="none" strike="noStrike">
                          <a:solidFill>
                            <a:srgbClr val="C00000"/>
                          </a:solidFill>
                          <a:latin typeface="Calibri"/>
                          <a:ea typeface="Calibri"/>
                          <a:cs typeface="Calibri"/>
                          <a:sym typeface="Calibri"/>
                        </a:rPr>
                        <a:t>15</a:t>
                      </a:r>
                      <a:endParaRPr/>
                    </a:p>
                  </a:txBody>
                  <a:tcPr marT="0" marB="0" marR="67550" marL="67550">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4E9E9"/>
                    </a:solidFill>
                  </a:tcPr>
                </a:tc>
              </a:tr>
              <a:tr h="490525">
                <a:tc>
                  <a:txBody>
                    <a:bodyPr/>
                    <a:lstStyle/>
                    <a:p>
                      <a:pPr indent="0" lvl="0" marL="0" marR="0" rtl="0" algn="ctr">
                        <a:lnSpc>
                          <a:spcPct val="115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Orosomucoide</a:t>
                      </a:r>
                      <a:endParaRPr/>
                    </a:p>
                  </a:txBody>
                  <a:tcPr marT="0" marB="0" marR="67550" marL="67550">
                    <a:lnL cap="flat" cmpd="sng" w="12700">
                      <a:solidFill>
                        <a:schemeClr val="accent2"/>
                      </a:solidFill>
                      <a:prstDash val="solid"/>
                      <a:round/>
                      <a:headEnd len="sm" w="sm" type="none"/>
                      <a:tailEnd len="sm" w="sm" type="none"/>
                    </a:lnL>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44</a:t>
                      </a:r>
                      <a:endParaRPr/>
                    </a:p>
                  </a:txBody>
                  <a:tcPr marT="0" marB="0" marR="67550" marL="67550">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Anti inflammatoire</a:t>
                      </a:r>
                      <a:endParaRPr/>
                    </a:p>
                  </a:txBody>
                  <a:tcPr marT="0" marB="0" marR="67550" marL="67550">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9</a:t>
                      </a:r>
                      <a:endParaRPr/>
                    </a:p>
                  </a:txBody>
                  <a:tcPr marT="0" marB="0" marR="67550" marL="67550">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835025">
                <a:tc>
                  <a:txBody>
                    <a:bodyPr/>
                    <a:lstStyle/>
                    <a:p>
                      <a:pPr indent="0" lvl="0" marL="0" marR="0" rtl="0" algn="ctr">
                        <a:lnSpc>
                          <a:spcPct val="115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Haptoglobine (forme monomérique)</a:t>
                      </a:r>
                      <a:endParaRPr/>
                    </a:p>
                  </a:txBody>
                  <a:tcPr marT="0" marB="0" marR="67550" marL="67550">
                    <a:lnL cap="flat" cmpd="sng" w="12700">
                      <a:solidFill>
                        <a:schemeClr val="accent2"/>
                      </a:solidFill>
                      <a:prstDash val="solid"/>
                      <a:round/>
                      <a:headEnd len="sm" w="sm" type="none"/>
                      <a:tailEnd len="sm" w="sm" type="none"/>
                    </a:lnL>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4E9E9"/>
                    </a:solidFill>
                  </a:tcPr>
                </a:tc>
                <a:tc>
                  <a:txBody>
                    <a:bodyPr/>
                    <a:lstStyle/>
                    <a:p>
                      <a:pPr indent="0" lvl="0" marL="0" marR="0" rtl="0" algn="ctr">
                        <a:lnSpc>
                          <a:spcPct val="115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85</a:t>
                      </a:r>
                      <a:endParaRPr/>
                    </a:p>
                  </a:txBody>
                  <a:tcPr marT="0" marB="0" marR="67550" marL="67550">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4E9E9"/>
                    </a:solidFill>
                  </a:tcPr>
                </a:tc>
                <a:tc>
                  <a:txBody>
                    <a:bodyPr/>
                    <a:lstStyle/>
                    <a:p>
                      <a:pPr indent="0" lvl="0" marL="0" marR="0" rtl="0" algn="ctr">
                        <a:lnSpc>
                          <a:spcPct val="115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Transport de l’hémoglobine</a:t>
                      </a:r>
                      <a:endParaRPr/>
                    </a:p>
                  </a:txBody>
                  <a:tcPr marT="0" marB="0" marR="67550" marL="67550">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4E9E9"/>
                    </a:solidFill>
                  </a:tcPr>
                </a:tc>
                <a:tc>
                  <a:txBody>
                    <a:bodyPr/>
                    <a:lstStyle/>
                    <a:p>
                      <a:pPr indent="0" lvl="0" marL="0" marR="0" rtl="0" algn="ctr">
                        <a:lnSpc>
                          <a:spcPct val="115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7</a:t>
                      </a:r>
                      <a:endParaRPr/>
                    </a:p>
                  </a:txBody>
                  <a:tcPr marT="0" marB="0" marR="67550" marL="67550">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4E9E9"/>
                    </a:solidFill>
                  </a:tcPr>
                </a:tc>
              </a:tr>
              <a:tr h="490525">
                <a:tc>
                  <a:txBody>
                    <a:bodyPr/>
                    <a:lstStyle/>
                    <a:p>
                      <a:pPr indent="0" lvl="0" marL="0" marR="0" rtl="0" algn="ctr">
                        <a:lnSpc>
                          <a:spcPct val="115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Transferrine</a:t>
                      </a:r>
                      <a:endParaRPr/>
                    </a:p>
                  </a:txBody>
                  <a:tcPr marT="0" marB="0" marR="67550" marL="67550">
                    <a:lnL cap="flat" cmpd="sng" w="12700">
                      <a:solidFill>
                        <a:schemeClr val="accent2"/>
                      </a:solidFill>
                      <a:prstDash val="solid"/>
                      <a:round/>
                      <a:headEnd len="sm" w="sm" type="none"/>
                      <a:tailEnd len="sm" w="sm" type="none"/>
                    </a:lnL>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80</a:t>
                      </a:r>
                      <a:endParaRPr/>
                    </a:p>
                  </a:txBody>
                  <a:tcPr marT="0" marB="0" marR="67550" marL="67550">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Transport du fer</a:t>
                      </a:r>
                      <a:endParaRPr/>
                    </a:p>
                  </a:txBody>
                  <a:tcPr marT="0" marB="0" marR="67550" marL="67550">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7</a:t>
                      </a:r>
                      <a:endParaRPr/>
                    </a:p>
                  </a:txBody>
                  <a:tcPr marT="0" marB="0" marR="67550" marL="67550">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650875">
                <a:tc>
                  <a:txBody>
                    <a:bodyPr/>
                    <a:lstStyle/>
                    <a:p>
                      <a:pPr indent="0" lvl="0" marL="0" marR="0" rtl="0" algn="ctr">
                        <a:lnSpc>
                          <a:spcPct val="115000"/>
                        </a:lnSpc>
                        <a:spcBef>
                          <a:spcPts val="0"/>
                        </a:spcBef>
                        <a:spcAft>
                          <a:spcPts val="0"/>
                        </a:spcAft>
                        <a:buClr>
                          <a:srgbClr val="C00000"/>
                        </a:buClr>
                        <a:buSzPts val="1800"/>
                        <a:buFont typeface="Calibri"/>
                        <a:buNone/>
                      </a:pPr>
                      <a:r>
                        <a:rPr b="1" i="0" lang="en-US" sz="1800" u="none" cap="none" strike="noStrike">
                          <a:solidFill>
                            <a:srgbClr val="C00000"/>
                          </a:solidFill>
                          <a:latin typeface="Calibri"/>
                          <a:ea typeface="Calibri"/>
                          <a:cs typeface="Calibri"/>
                          <a:sym typeface="Calibri"/>
                        </a:rPr>
                        <a:t>Tamm-Horsfall                   ( uromoduline)</a:t>
                      </a:r>
                      <a:endParaRPr/>
                    </a:p>
                  </a:txBody>
                  <a:tcPr marT="0" marB="0" marR="67550" marL="67550">
                    <a:lnL cap="flat" cmpd="sng" w="12700">
                      <a:solidFill>
                        <a:schemeClr val="accent2"/>
                      </a:solidFill>
                      <a:prstDash val="solid"/>
                      <a:round/>
                      <a:headEnd len="sm" w="sm" type="none"/>
                      <a:tailEnd len="sm" w="sm" type="none"/>
                    </a:lnL>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4E9E9"/>
                    </a:solidFill>
                  </a:tcPr>
                </a:tc>
                <a:tc>
                  <a:txBody>
                    <a:bodyPr/>
                    <a:lstStyle/>
                    <a:p>
                      <a:pPr indent="0" lvl="0" marL="0" marR="0" rtl="0" algn="ctr">
                        <a:lnSpc>
                          <a:spcPct val="115000"/>
                        </a:lnSpc>
                        <a:spcBef>
                          <a:spcPts val="0"/>
                        </a:spcBef>
                        <a:spcAft>
                          <a:spcPts val="0"/>
                        </a:spcAft>
                        <a:buClr>
                          <a:srgbClr val="C00000"/>
                        </a:buClr>
                        <a:buSzPts val="2400"/>
                        <a:buFont typeface="Calibri"/>
                        <a:buNone/>
                      </a:pPr>
                      <a:r>
                        <a:rPr b="1" i="0" lang="en-US" sz="2400" u="none" cap="none" strike="noStrike">
                          <a:solidFill>
                            <a:srgbClr val="C00000"/>
                          </a:solidFill>
                          <a:latin typeface="Calibri"/>
                          <a:ea typeface="Calibri"/>
                          <a:cs typeface="Calibri"/>
                          <a:sym typeface="Calibri"/>
                        </a:rPr>
                        <a:t>7000</a:t>
                      </a:r>
                      <a:endParaRPr/>
                    </a:p>
                  </a:txBody>
                  <a:tcPr marT="0" marB="0" marR="67550" marL="67550">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4E9E9"/>
                    </a:solidFill>
                  </a:tcPr>
                </a:tc>
                <a:tc>
                  <a:txBody>
                    <a:bodyPr/>
                    <a:lstStyle/>
                    <a:p>
                      <a:pPr indent="0" lvl="0" marL="0" marR="0" rtl="0" algn="ctr">
                        <a:lnSpc>
                          <a:spcPct val="115000"/>
                        </a:lnSpc>
                        <a:spcBef>
                          <a:spcPts val="0"/>
                        </a:spcBef>
                        <a:spcAft>
                          <a:spcPts val="0"/>
                        </a:spcAft>
                        <a:buClr>
                          <a:srgbClr val="C00000"/>
                        </a:buClr>
                        <a:buSzPts val="1600"/>
                        <a:buFont typeface="Calibri"/>
                        <a:buNone/>
                      </a:pPr>
                      <a:r>
                        <a:rPr b="1" i="0" lang="en-US" sz="1600" u="none" cap="none" strike="noStrike">
                          <a:solidFill>
                            <a:srgbClr val="C00000"/>
                          </a:solidFill>
                          <a:latin typeface="Calibri"/>
                          <a:ea typeface="Calibri"/>
                          <a:cs typeface="Calibri"/>
                          <a:sym typeface="Calibri"/>
                        </a:rPr>
                        <a:t>Ne sont pas encore bien élucidées</a:t>
                      </a:r>
                      <a:endParaRPr/>
                    </a:p>
                  </a:txBody>
                  <a:tcPr marT="0" marB="0" marR="67550" marL="67550">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4E9E9"/>
                    </a:solidFill>
                  </a:tcPr>
                </a:tc>
                <a:tc>
                  <a:txBody>
                    <a:bodyPr/>
                    <a:lstStyle/>
                    <a:p>
                      <a:pPr indent="0" lvl="0" marL="0" marR="0" rtl="0" algn="ctr">
                        <a:lnSpc>
                          <a:spcPct val="115000"/>
                        </a:lnSpc>
                        <a:spcBef>
                          <a:spcPts val="0"/>
                        </a:spcBef>
                        <a:spcAft>
                          <a:spcPts val="0"/>
                        </a:spcAft>
                        <a:buClr>
                          <a:srgbClr val="C00000"/>
                        </a:buClr>
                        <a:buSzPts val="2400"/>
                        <a:buFont typeface="Calibri"/>
                        <a:buNone/>
                      </a:pPr>
                      <a:r>
                        <a:rPr b="1" i="0" lang="en-US" sz="2400" u="none" cap="none" strike="noStrike">
                          <a:solidFill>
                            <a:srgbClr val="C00000"/>
                          </a:solidFill>
                          <a:latin typeface="Calibri"/>
                          <a:ea typeface="Calibri"/>
                          <a:cs typeface="Calibri"/>
                          <a:sym typeface="Calibri"/>
                        </a:rPr>
                        <a:t>35</a:t>
                      </a:r>
                      <a:endParaRPr/>
                    </a:p>
                  </a:txBody>
                  <a:tcPr marT="0" marB="0" marR="67550" marL="67550">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4E9E9"/>
                    </a:solidFill>
                  </a:tcPr>
                </a:tc>
              </a:tr>
              <a:tr h="649275">
                <a:tc>
                  <a:txBody>
                    <a:bodyPr/>
                    <a:lstStyle/>
                    <a:p>
                      <a:pPr indent="0" lvl="0" marL="0" marR="0" rtl="0" algn="ctr">
                        <a:lnSpc>
                          <a:spcPct val="115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α1 microglobuline</a:t>
                      </a:r>
                      <a:endParaRPr/>
                    </a:p>
                  </a:txBody>
                  <a:tcPr marT="0" marB="0" marR="67550" marL="67550">
                    <a:lnL cap="flat" cmpd="sng" w="12700">
                      <a:solidFill>
                        <a:schemeClr val="accent2"/>
                      </a:solidFill>
                      <a:prstDash val="solid"/>
                      <a:round/>
                      <a:headEnd len="sm" w="sm" type="none"/>
                      <a:tailEnd len="sm" w="sm" type="none"/>
                    </a:lnL>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30</a:t>
                      </a:r>
                      <a:endParaRPr/>
                    </a:p>
                  </a:txBody>
                  <a:tcPr marT="0" marB="0" marR="67550" marL="67550">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Fixation de l’hème ; antioxydante </a:t>
                      </a:r>
                      <a:endParaRPr/>
                    </a:p>
                  </a:txBody>
                  <a:tcPr marT="0" marB="0" marR="67550" marL="67550">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10</a:t>
                      </a:r>
                      <a:endParaRPr/>
                    </a:p>
                  </a:txBody>
                  <a:tcPr marT="0" marB="0" marR="67550" marL="67550">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649275">
                <a:tc>
                  <a:txBody>
                    <a:bodyPr/>
                    <a:lstStyle/>
                    <a:p>
                      <a:pPr indent="0" lvl="0" marL="0" marR="0" rtl="0" algn="ctr">
                        <a:lnSpc>
                          <a:spcPct val="115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ß2 microglobuline</a:t>
                      </a:r>
                      <a:endParaRPr/>
                    </a:p>
                  </a:txBody>
                  <a:tcPr marT="0" marB="0" marR="67550" marL="67550">
                    <a:lnL cap="flat" cmpd="sng" w="12700">
                      <a:solidFill>
                        <a:schemeClr val="accent2"/>
                      </a:solidFill>
                      <a:prstDash val="solid"/>
                      <a:round/>
                      <a:headEnd len="sm" w="sm" type="none"/>
                      <a:tailEnd len="sm" w="sm" type="none"/>
                    </a:lnL>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4E9E9"/>
                    </a:solidFill>
                  </a:tcPr>
                </a:tc>
                <a:tc>
                  <a:txBody>
                    <a:bodyPr/>
                    <a:lstStyle/>
                    <a:p>
                      <a:pPr indent="0" lvl="0" marL="0" marR="0" rtl="0" algn="ctr">
                        <a:lnSpc>
                          <a:spcPct val="115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12</a:t>
                      </a:r>
                      <a:endParaRPr/>
                    </a:p>
                  </a:txBody>
                  <a:tcPr marT="0" marB="0" marR="67550" marL="67550">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4E9E9"/>
                    </a:solidFill>
                  </a:tcPr>
                </a:tc>
                <a:tc>
                  <a:txBody>
                    <a:bodyPr/>
                    <a:lstStyle/>
                    <a:p>
                      <a:pPr indent="0" lvl="0" marL="0" marR="0" rtl="0" algn="ctr">
                        <a:lnSpc>
                          <a:spcPct val="115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Défenses immunitaires</a:t>
                      </a:r>
                      <a:endParaRPr/>
                    </a:p>
                  </a:txBody>
                  <a:tcPr marT="0" marB="0" marR="67550" marL="67550">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4E9E9"/>
                    </a:solidFill>
                  </a:tcPr>
                </a:tc>
                <a:tc>
                  <a:txBody>
                    <a:bodyPr/>
                    <a:lstStyle/>
                    <a:p>
                      <a:pPr indent="0" lvl="0" marL="0" marR="0" rtl="0" algn="ctr">
                        <a:lnSpc>
                          <a:spcPct val="115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0.5</a:t>
                      </a:r>
                      <a:endParaRPr/>
                    </a:p>
                  </a:txBody>
                  <a:tcPr marT="0" marB="0" marR="67550" marL="67550">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4E9E9"/>
                    </a:solidFill>
                  </a:tcPr>
                </a:tc>
              </a:tr>
            </a:tbl>
          </a:graphicData>
        </a:graphic>
      </p:graphicFrame>
      <p:sp>
        <p:nvSpPr>
          <p:cNvPr id="192" name="Google Shape;192;p13"/>
          <p:cNvSpPr txBox="1"/>
          <p:nvPr/>
        </p:nvSpPr>
        <p:spPr>
          <a:xfrm>
            <a:off x="571500" y="188912"/>
            <a:ext cx="8143875" cy="9540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Principales protéines constituant la  protéinurie physiologique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4"/>
          <p:cNvSpPr txBox="1"/>
          <p:nvPr/>
        </p:nvSpPr>
        <p:spPr>
          <a:xfrm>
            <a:off x="1214437" y="68262"/>
            <a:ext cx="6643687"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22C16"/>
              </a:buClr>
              <a:buSzPts val="3600"/>
              <a:buFont typeface="Arial"/>
              <a:buNone/>
            </a:pPr>
            <a:r>
              <a:rPr b="1" i="0" lang="en-US" sz="3600" u="none">
                <a:solidFill>
                  <a:srgbClr val="422C16"/>
                </a:solidFill>
                <a:latin typeface="Arial"/>
                <a:ea typeface="Arial"/>
                <a:cs typeface="Arial"/>
                <a:sym typeface="Arial"/>
              </a:rPr>
              <a:t>WHO SHOULD BE TESTED </a:t>
            </a:r>
            <a:endParaRPr/>
          </a:p>
        </p:txBody>
      </p:sp>
      <p:sp>
        <p:nvSpPr>
          <p:cNvPr id="198" name="Google Shape;198;p14"/>
          <p:cNvSpPr txBox="1"/>
          <p:nvPr/>
        </p:nvSpPr>
        <p:spPr>
          <a:xfrm>
            <a:off x="285750" y="2357437"/>
            <a:ext cx="8643937" cy="3970337"/>
          </a:xfrm>
          <a:prstGeom prst="rect">
            <a:avLst/>
          </a:prstGeom>
          <a:noFill/>
          <a:ln>
            <a:noFill/>
          </a:ln>
        </p:spPr>
        <p:txBody>
          <a:bodyPr anchorCtr="0" anchor="t" bIns="45700" lIns="91425" spcFirstLastPara="1" rIns="91425" wrap="square" tIns="45700">
            <a:spAutoFit/>
          </a:bodyPr>
          <a:lstStyle/>
          <a:p>
            <a:pPr indent="-152400" lvl="0" marL="0" marR="0" rtl="0" algn="l">
              <a:lnSpc>
                <a:spcPct val="150000"/>
              </a:lnSpc>
              <a:spcBef>
                <a:spcPts val="0"/>
              </a:spcBef>
              <a:spcAft>
                <a:spcPts val="0"/>
              </a:spcAft>
              <a:buClr>
                <a:schemeClr val="dk1"/>
              </a:buClr>
              <a:buSzPts val="2400"/>
              <a:buFont typeface="Noto Sans Symbols"/>
              <a:buChar char="✔"/>
            </a:pPr>
            <a:r>
              <a:rPr b="1" i="0" lang="en-US" sz="2400" u="none">
                <a:solidFill>
                  <a:schemeClr val="dk1"/>
                </a:solidFill>
                <a:latin typeface="Arial"/>
                <a:ea typeface="Arial"/>
                <a:cs typeface="Arial"/>
                <a:sym typeface="Arial"/>
              </a:rPr>
              <a:t>le diabète ( en Algérie 7% de la pop ; source IDF)</a:t>
            </a:r>
            <a:endParaRPr/>
          </a:p>
          <a:p>
            <a:pPr indent="-152400" lvl="0" marL="0" marR="0" rtl="0" algn="l">
              <a:lnSpc>
                <a:spcPct val="150000"/>
              </a:lnSpc>
              <a:spcBef>
                <a:spcPts val="0"/>
              </a:spcBef>
              <a:spcAft>
                <a:spcPts val="0"/>
              </a:spcAft>
              <a:buClr>
                <a:schemeClr val="dk1"/>
              </a:buClr>
              <a:buSzPts val="2400"/>
              <a:buFont typeface="Noto Sans Symbols"/>
              <a:buChar char="✔"/>
            </a:pPr>
            <a:r>
              <a:rPr b="1" i="0" lang="en-US" sz="2400" u="none">
                <a:solidFill>
                  <a:schemeClr val="dk1"/>
                </a:solidFill>
                <a:latin typeface="Arial"/>
                <a:ea typeface="Arial"/>
                <a:cs typeface="Arial"/>
                <a:sym typeface="Arial"/>
              </a:rPr>
              <a:t>hypertension artérielle.  </a:t>
            </a:r>
            <a:endParaRPr/>
          </a:p>
          <a:p>
            <a:pPr indent="-152400" lvl="0" marL="0" marR="0" rtl="0" algn="l">
              <a:lnSpc>
                <a:spcPct val="150000"/>
              </a:lnSpc>
              <a:spcBef>
                <a:spcPts val="0"/>
              </a:spcBef>
              <a:spcAft>
                <a:spcPts val="0"/>
              </a:spcAft>
              <a:buClr>
                <a:schemeClr val="dk1"/>
              </a:buClr>
              <a:buSzPts val="2400"/>
              <a:buFont typeface="Noto Sans Symbols"/>
              <a:buChar char="✔"/>
            </a:pPr>
            <a:r>
              <a:rPr b="1" i="0" lang="en-US" sz="2400" u="none">
                <a:solidFill>
                  <a:schemeClr val="dk1"/>
                </a:solidFill>
                <a:latin typeface="Arial"/>
                <a:ea typeface="Arial"/>
                <a:cs typeface="Arial"/>
                <a:sym typeface="Arial"/>
              </a:rPr>
              <a:t>Maladies vasculaires </a:t>
            </a:r>
            <a:endParaRPr/>
          </a:p>
          <a:p>
            <a:pPr indent="-152400" lvl="0" marL="0" marR="0" rtl="0" algn="l">
              <a:lnSpc>
                <a:spcPct val="150000"/>
              </a:lnSpc>
              <a:spcBef>
                <a:spcPts val="0"/>
              </a:spcBef>
              <a:spcAft>
                <a:spcPts val="0"/>
              </a:spcAft>
              <a:buClr>
                <a:schemeClr val="dk1"/>
              </a:buClr>
              <a:buSzPts val="2400"/>
              <a:buFont typeface="Noto Sans Symbols"/>
              <a:buChar char="✔"/>
            </a:pPr>
            <a:r>
              <a:rPr b="1" i="0" lang="en-US" sz="2400" u="none">
                <a:solidFill>
                  <a:schemeClr val="dk1"/>
                </a:solidFill>
                <a:latin typeface="Arial"/>
                <a:ea typeface="Arial"/>
                <a:cs typeface="Arial"/>
                <a:sym typeface="Arial"/>
              </a:rPr>
              <a:t>Histoire familiale de maladie rénale</a:t>
            </a:r>
            <a:endParaRPr/>
          </a:p>
          <a:p>
            <a:pPr indent="-152400" lvl="0" marL="0" marR="0" rtl="0" algn="l">
              <a:lnSpc>
                <a:spcPct val="150000"/>
              </a:lnSpc>
              <a:spcBef>
                <a:spcPts val="0"/>
              </a:spcBef>
              <a:spcAft>
                <a:spcPts val="0"/>
              </a:spcAft>
              <a:buClr>
                <a:schemeClr val="dk1"/>
              </a:buClr>
              <a:buSzPts val="2400"/>
              <a:buFont typeface="Noto Sans Symbols"/>
              <a:buChar char="✔"/>
            </a:pPr>
            <a:r>
              <a:rPr b="1" i="0" lang="en-US" sz="2400" u="none">
                <a:solidFill>
                  <a:schemeClr val="dk1"/>
                </a:solidFill>
                <a:latin typeface="Arial"/>
                <a:ea typeface="Arial"/>
                <a:cs typeface="Arial"/>
                <a:sym typeface="Arial"/>
              </a:rPr>
              <a:t> Maladies du système avec un fort impact rénal                 ( LED; etc.)</a:t>
            </a:r>
            <a:endParaRPr/>
          </a:p>
          <a:p>
            <a:pPr indent="-152400" lvl="0" marL="0" marR="0" rtl="0" algn="l">
              <a:lnSpc>
                <a:spcPct val="150000"/>
              </a:lnSpc>
              <a:spcBef>
                <a:spcPts val="0"/>
              </a:spcBef>
              <a:spcAft>
                <a:spcPts val="0"/>
              </a:spcAft>
              <a:buClr>
                <a:schemeClr val="dk1"/>
              </a:buClr>
              <a:buSzPts val="2400"/>
              <a:buFont typeface="Noto Sans Symbols"/>
              <a:buChar char="✔"/>
            </a:pPr>
            <a:r>
              <a:rPr b="1" i="0" lang="en-US" sz="2400" u="none">
                <a:solidFill>
                  <a:schemeClr val="dk1"/>
                </a:solidFill>
                <a:latin typeface="Arial"/>
                <a:ea typeface="Arial"/>
                <a:cs typeface="Arial"/>
                <a:sym typeface="Arial"/>
              </a:rPr>
              <a:t>Sujets sous drogues néphrotoxiques </a:t>
            </a:r>
            <a:endParaRPr/>
          </a:p>
        </p:txBody>
      </p:sp>
      <p:sp>
        <p:nvSpPr>
          <p:cNvPr id="199" name="Google Shape;199;p14"/>
          <p:cNvSpPr txBox="1"/>
          <p:nvPr/>
        </p:nvSpPr>
        <p:spPr>
          <a:xfrm>
            <a:off x="142876" y="883491"/>
            <a:ext cx="8929718" cy="830997"/>
          </a:xfrm>
          <a:prstGeom prst="rect">
            <a:avLst/>
          </a:prstGeom>
          <a:solidFill>
            <a:srgbClr val="95373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La prévalence de la protéinurie est de l’ordre de 2% dans la population générale</a:t>
            </a:r>
            <a:endParaRPr/>
          </a:p>
        </p:txBody>
      </p:sp>
      <p:sp>
        <p:nvSpPr>
          <p:cNvPr id="200" name="Google Shape;200;p14"/>
          <p:cNvSpPr txBox="1"/>
          <p:nvPr/>
        </p:nvSpPr>
        <p:spPr>
          <a:xfrm>
            <a:off x="71437" y="1773237"/>
            <a:ext cx="871537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Les guidelines du National Institue for Health and Clinical Excellence  ( NICE)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5"/>
          <p:cNvSpPr txBox="1"/>
          <p:nvPr/>
        </p:nvSpPr>
        <p:spPr>
          <a:xfrm>
            <a:off x="0" y="285750"/>
            <a:ext cx="8713787" cy="647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Calibri"/>
              <a:buNone/>
            </a:pPr>
            <a:r>
              <a:rPr b="1" i="0" lang="en-US" sz="3600" u="none">
                <a:solidFill>
                  <a:schemeClr val="dk1"/>
                </a:solidFill>
                <a:latin typeface="Calibri"/>
                <a:ea typeface="Calibri"/>
                <a:cs typeface="Calibri"/>
                <a:sym typeface="Calibri"/>
              </a:rPr>
              <a:t>METHODES D INVESTIGATIONS D’UNE PROTEINURIE </a:t>
            </a:r>
            <a:endParaRPr/>
          </a:p>
        </p:txBody>
      </p:sp>
      <p:sp>
        <p:nvSpPr>
          <p:cNvPr id="206" name="Google Shape;206;p15"/>
          <p:cNvSpPr txBox="1"/>
          <p:nvPr/>
        </p:nvSpPr>
        <p:spPr>
          <a:xfrm>
            <a:off x="785812" y="1643062"/>
            <a:ext cx="771525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Arial"/>
              <a:buNone/>
            </a:pPr>
            <a:r>
              <a:rPr b="1" i="0" lang="en-US" sz="3600" u="none">
                <a:solidFill>
                  <a:srgbClr val="FF0000"/>
                </a:solidFill>
                <a:latin typeface="Arial"/>
                <a:ea typeface="Arial"/>
                <a:cs typeface="Arial"/>
                <a:sym typeface="Arial"/>
              </a:rPr>
              <a:t>OBSERVATION DES URINES </a:t>
            </a:r>
            <a:endParaRPr/>
          </a:p>
        </p:txBody>
      </p:sp>
      <p:pic>
        <p:nvPicPr>
          <p:cNvPr id="207" name="Google Shape;207;p15"/>
          <p:cNvPicPr preferRelativeResize="0"/>
          <p:nvPr/>
        </p:nvPicPr>
        <p:blipFill rotWithShape="1">
          <a:blip r:embed="rId3">
            <a:alphaModFix/>
          </a:blip>
          <a:srcRect b="0" l="0" r="0" t="0"/>
          <a:stretch/>
        </p:blipFill>
        <p:spPr>
          <a:xfrm>
            <a:off x="0" y="2428875"/>
            <a:ext cx="9144000" cy="2511425"/>
          </a:xfrm>
          <a:prstGeom prst="rect">
            <a:avLst/>
          </a:prstGeom>
          <a:noFill/>
          <a:ln>
            <a:noFill/>
          </a:ln>
          <a:effectLst>
            <a:outerShdw blurRad="63500" dir="2700000" dist="139700">
              <a:srgbClr val="333333">
                <a:alpha val="64705"/>
              </a:srgbClr>
            </a:outerShdw>
          </a:effectLst>
        </p:spPr>
      </p:pic>
      <p:pic>
        <p:nvPicPr>
          <p:cNvPr descr="Proteinuria: qué es, síntomas y tratamiento | Top Doctors" id="208" name="Google Shape;208;p15"/>
          <p:cNvPicPr preferRelativeResize="0"/>
          <p:nvPr/>
        </p:nvPicPr>
        <p:blipFill rotWithShape="1">
          <a:blip r:embed="rId4">
            <a:alphaModFix/>
          </a:blip>
          <a:srcRect b="0" l="0" r="0" t="0"/>
          <a:stretch/>
        </p:blipFill>
        <p:spPr>
          <a:xfrm>
            <a:off x="6143636" y="4214818"/>
            <a:ext cx="3000364" cy="2428892"/>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http://rms.medhyg.ch/loadimg.php?FILE=RMS/RMS_409/RMS_409_2294/print_RMS_idPAS_D_ISBN_pu2013-42s_sa07_art07_img001.jpg" id="213" name="Google Shape;213;p16"/>
          <p:cNvPicPr preferRelativeResize="0"/>
          <p:nvPr/>
        </p:nvPicPr>
        <p:blipFill rotWithShape="1">
          <a:blip r:embed="rId3">
            <a:alphaModFix/>
          </a:blip>
          <a:srcRect b="0" l="0" r="0" t="0"/>
          <a:stretch/>
        </p:blipFill>
        <p:spPr>
          <a:xfrm>
            <a:off x="4143372" y="142852"/>
            <a:ext cx="4500594" cy="2566068"/>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piis0272638610012618gr1lrg.1287783449.jpg" id="214" name="Google Shape;214;p16"/>
          <p:cNvPicPr preferRelativeResize="0"/>
          <p:nvPr/>
        </p:nvPicPr>
        <p:blipFill rotWithShape="1">
          <a:blip r:embed="rId4">
            <a:alphaModFix/>
          </a:blip>
          <a:srcRect b="0" l="0" r="0" t="0"/>
          <a:stretch/>
        </p:blipFill>
        <p:spPr>
          <a:xfrm>
            <a:off x="4071937" y="3284537"/>
            <a:ext cx="4643437" cy="2501900"/>
          </a:xfrm>
          <a:prstGeom prst="rect">
            <a:avLst/>
          </a:prstGeom>
          <a:noFill/>
          <a:ln cap="sq" cmpd="sng" w="38100">
            <a:solidFill>
              <a:srgbClr val="000000"/>
            </a:solidFill>
            <a:prstDash val="solid"/>
            <a:miter lim="800000"/>
            <a:headEnd len="sm" w="sm" type="none"/>
            <a:tailEnd len="sm" w="sm" type="none"/>
          </a:ln>
          <a:effectLst>
            <a:outerShdw blurRad="63500" dir="2700000" dist="38100">
              <a:srgbClr val="000000">
                <a:alpha val="42745"/>
              </a:srgbClr>
            </a:outerShdw>
          </a:effectLst>
        </p:spPr>
      </p:pic>
      <p:pic>
        <p:nvPicPr>
          <p:cNvPr descr="http://i.istockimg.com/file_thumbview_approve/19817434/2/stock-photo-19817434-urine-sample.jpg" id="215" name="Google Shape;215;p16"/>
          <p:cNvPicPr preferRelativeResize="0"/>
          <p:nvPr/>
        </p:nvPicPr>
        <p:blipFill rotWithShape="1">
          <a:blip r:embed="rId5">
            <a:alphaModFix/>
          </a:blip>
          <a:srcRect b="0" l="0" r="0" t="0"/>
          <a:stretch/>
        </p:blipFill>
        <p:spPr>
          <a:xfrm>
            <a:off x="0" y="1500174"/>
            <a:ext cx="4103284" cy="392909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216" name="Google Shape;216;p16"/>
          <p:cNvSpPr txBox="1"/>
          <p:nvPr/>
        </p:nvSpPr>
        <p:spPr>
          <a:xfrm>
            <a:off x="3995737" y="5976937"/>
            <a:ext cx="4857750" cy="7381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Alexandra Maier et al., “Green Urine Following Exposure to Flupirtine,” </a:t>
            </a:r>
            <a:r>
              <a:rPr b="0" i="1" lang="en-US" sz="1400" u="none">
                <a:solidFill>
                  <a:schemeClr val="dk1"/>
                </a:solidFill>
                <a:latin typeface="Arial"/>
                <a:ea typeface="Arial"/>
                <a:cs typeface="Arial"/>
                <a:sym typeface="Arial"/>
              </a:rPr>
              <a:t>American Journal of Kidney Diseases</a:t>
            </a:r>
            <a:r>
              <a:rPr b="0" i="0" lang="en-US" sz="1400" u="none">
                <a:solidFill>
                  <a:schemeClr val="dk1"/>
                </a:solidFill>
                <a:latin typeface="Arial"/>
                <a:ea typeface="Arial"/>
                <a:cs typeface="Arial"/>
                <a:sym typeface="Arial"/>
              </a:rPr>
              <a:t> 56, n°. 5 (11, 2010): 1014-1015.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7"/>
          <p:cNvSpPr txBox="1"/>
          <p:nvPr/>
        </p:nvSpPr>
        <p:spPr>
          <a:xfrm>
            <a:off x="357187" y="71437"/>
            <a:ext cx="8713787" cy="647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METHODES D INVESTIGATION D’UNE PROTEINURIE </a:t>
            </a:r>
            <a:endParaRPr/>
          </a:p>
        </p:txBody>
      </p:sp>
      <p:sp>
        <p:nvSpPr>
          <p:cNvPr descr="data:image/jpeg;base64,/9j/4AAQSkZJRgABAQAAAQABAAD/2wCEAAkGBxIQEhIUEhQUFBQUFRQVFRQVFxQUFBYUFBQWFxQUFBQYHCggGBolHBQUITEhJSkrLi4uFx8zODMsNygtLisBCgoKDg0OGhAQGiwkHBwsLCwsLCwsLCwsLCwsLCwsLCwsLCwsLCwsLCwsLCwsLCwsLCwsLCwsLCwsLCwsLDcsLP/AABEIAMIBAwMBIgACEQEDEQH/xAAcAAABBQEBAQAAAAAAAAAAAAAAAgMEBQYBBwj/xABCEAACAQECCgUJBgYCAwAAAAAAAQIDBBEFBhIUITFRU5LRM0FxcrIHEzJCUmGBkbEVIiOhwfAWJDRDYoIXJTVE4f/EABoBAAIDAQEAAAAAAAAAAAAAAAABAgMEBQb/xAAnEQACAQMDBAICAwAAAAAAAAAAAQIDERIEITEFE0FRImEUMxUjMv/aAAwDAQACEQMRAD8A9jsNjp+bp/hw9CPqx9le4fzOlu4cMeQWHo6fcj4UPgAxmdLdw4Y8gzOlu4cMeQ+AAMZnS3cOGPIMzpbuHDHkPgADGZ0t3DhjyDM6W7hwx5D4AAxmdLdw4Y8gzOlu4cMeQ+AAMZnS3cOGPIMzpbuHDHkPgADGZ0t3DhjyDM6W7hwx5D4AAxmdLdw4Y8gzOlu4cMeQ+AAMZnS3cOGPIMzpbuHDHkPgADGZ0t3DhjyDM6W7hwx5D4AAxmdLdw4Y8gzOlu4cMeQ+AAMZnS3cOGPIMzpbuHDHkPgADGZ0t3DhjyDM6W7hwx5D4AAxmdLdw4Y8gzOlu4cMeQ+AAMZnS3cOGPIMzpbuHDHkPgADGZ0t3DhjyDM6W7hwx5D4AAxmdLdw4Y8gHwACPYeip9yPhQ+MWJ/hU+5HwowGM2NNWU3TpSyYxdza1v4lVWqqcbsnCDk7I9FvK61Yds9N3SqK/YtJgMHYx2inGUcrKv63rXYQrsptvS3rMFXqKS+K3Lo6ffc3tTG6gtWU/gJjjdS9mRioUx1UzG+qVfos/Hiel2a1wqRUotXMi23DdGk7pO97FpMNTco6pNL3M7kXu96WWy6t8dluJabfdmtWNFLZL5DqxkobX8jHqmJdIq/lavpD/GibWnjBZ29E/mizjJNJrSmeZzpFjZsOVqcclO9LQmaaPVIv9mxCWm9G6dWN9zav2CkzzCvaakpOTk737xdHDlop6ptrY9JZHqdNvdEXp37PTQM5gTGinUilVkozvuu2mii79R0IVIzV4socWuToAzJY44yTs0owp3ZTV79w5SUVdglc1l41VtcI+lJLtZ5zXx3qzo5C0VL9MlsKJ2mpPTKUn2sx1NbCPG5bGi3yeuvClFf3IfND1ntUKnoyUux3nj0Yk+wW6rQd9OTX5lMepK/yWxN6f7PULXbIUlfOSiveVssZ7MvXv+BiLXb6tou8677tXUR4wKqvU3f4LYcaC8noP8S2b2/yY3/FNn9p/IwiphKBX/J1PSH2InqNmtMakVKDvQxbcKUqNyqSSew88s1uq0ldCbithHtNWdR3zbb2svfU447Lcj+Puehxxisz/uIkUsK0ZaqkfmeXSpDMotaiMept8xG9OvZ7GnedTPL7PjTWpUnTTvfVJ9S2EjFfGqt56NOrLKjJ3XvWmzdDVwm0vZS6UkX+GptVp6WvR2+ygE4bf409Ps+FAaisuq9bIsuVsorwHkt+U29rPRcaa2TYY6br4wXzief2OGg5fUJ7qJr062uOUokqMRMEPwWk40jSKjAdjEIrUOQWr4lTiSCMSTRgNQ1L4kqy3E6cdxMsvs1XPu3lVaKVxq0lc+6Z233Xo2aikoxTRTTm2ytmhtokSX1G2vqYMS4jyRFqRJskNVIK4cYgytkvvHqWAq+XQg/dd8jzSvR6za4i2lypSi/Vkdnp07ScX5MuoV1c0smeRY5Wrzlqm1qWg9ZtEroSf+L+h4ha5udWbftM26udoW9lVGN3cTRiTaURmlG4lUzizNaFxQ7FCUOrkUNDFRHoRGmdUtIlHcVy1sVi840tt/5CLRZclautr5Fji9JKVO9+19BjC1VZNy9uRv7Me3kV5vKxTSiIY5N/QS/0MDiWXOOJHqxJDa+g1NfUdgIVWJGpTyKkZbGiynBfvsINrp3K80Um07kZbm1tVqypX7Yw8CAy9LCMsmN79WP0QHoI1E0mY3Fmwxy/o6XZDwmNoaFca3HGzzlQotJuKhC+7bcY+KfXoOZrIydTZGmi1iS4SHoSX5kFTuO50l1HPdGZfdFlGS0DkJoqlblsFRwitguw/aDIuIS1EmzPV2lEsKatA/Swt7icaLXkTZvoV43S0r0UZy2yvZCnhGUFlSg0nqbTSIdTC6fUaaylJJMqglFk1v6iW/qV/wBoxZzPkYnQkXZImManqGFbFtCVUXakvAXQt9aNNiFC6NXvIyatO02OI/o1H1OSOjoV/Yimu/iXmF55NCq9kJfQ8VsumTb2ntGHIOVnqqKvbg7l8DxKV9NtPQ79KNesTdimiWFxIpvX++oqlbEus4sKJbTmShJ+DQmXL6+xDiev4FK8LrYwWGV7LK3Sk/A7l5LT8x2nHX8CgjhxeyPUsYLvVJRoSIuR6Bi/SjfD7vW9PwGcN0vuu5evLSZ2x4bblHI2Xu7K0PZoIVtxpd9zjf8AFm3FqnaxW+SfKGvsEx/QpZ4x3+qNyw9/iY3RZYpF1Hr7Udf6v6FE8Nr2Qjhe/qZFUZeh5F09P79xFr6U+wgPCS94mna3N3K+9lkKcl4E2KdR/kvoBJqYNq36YvUvogOpGMrIoZ7HZaalSpppNZEdD7qPPcPUIwqVElclLQj0Sw9FT7kfCjB4yq+pU7xoqK5CmzKVJ6WN5Q5VhpYzJGOVNMuyO3nUxAqLIdlEsh2KRKs8Fo7SLEs6VaHm1HJ+9f6Q1RQOZaW60KdGMW77uozdR6SZWqaCvqMtqQTIRdhLYKbENiWirsolmyQqpLpu+67TeVeQXtmoOOS2rtBONFCzZbYEwFGvK6V9y03o3ODsHwoRyYLtKfFGnom+xGjNdOEYq6KJSbAw+POA4fdqxile/vXI3BnsdqqjZ737RKSuiMeTyPC0VDQtpWecGsZMYoJ6It6Si/iSPsP5oolSv4LVOxovOHEyheMcV6j/ACE/xQuqD+ZDs/Q+4aOLH6GvUY9Y0S9hfMdhjXUWqEfzJqj9CzPY8WrdCnCWhRd1193uMxhi5ybW0pbBjg5U39yKcUtXX7yJhHGZ5KeTHT1cy907wsUqXyLGSEwMrPGep1RiIpYw1Xfoj8ijsluZrJHYy7DKfxLPrimLhjU1rgvmHZ+gzNhZ6Tem89MxIwLRnDLlFNrUeI2fHGKVzpPtTPevJvaFVskZpXXlkIJPgUpXRzDNOKrTSuXo9X+KAXhvpp6vV8KAtKzR2Ho6fcj4UYnD0fxKneNtYujp9yPhRjMY+ln2kJ8E4clEqS2Hc2i+ociOooLiNmMNh37PhsJkYi0h2ERaeD4kmNhgLkh+lBXAIiVMHwItTBsC5lFDU4IbApZYNiJ+z4rqLWURmYgK52ZJ6idXtCeSm9WoaqkZ6WguM3eJ8r4T7UaEz2JsbqUu8aE0R4KJcgZXyh1Mmzr3yu/I1RkPKV0EO/8AoDCPJ86Yyel8SjuL7GZafiUI2NipvQhsdnqGgInRSEnbwGS7PUaE1al4UJu7UmNTkMRxi6P6DYuk7miICJiEhyoNXjGOQPqDyT/0FP8Aew+XoPSfUvkrX/X0QH4HsNr8af8Ar4UAYbX409Hs+FABA0dh6Kn3I+FGNxjlfVl2mysXRU+5HwoxeHo3VZ37SE+CyHJUodihMUPQiUloJC0LVwpEgE3ah2DEyeoUhCHZT0DE5iZMakwAWoOWojVGOKtcdowhPKync9a7ReQINVjUNYusN0lpEM3mJyuovvF+UuKcfwF72y6NMeCh8gZjygUsqzp7JGnKTHGN9mmDBcnzJjT6XxM+aLGtfe/2M7cNjFTWgbHJ6hoBHTqYlHQEOqVwmTC85IACLHaM7nqvGR2zwvfZpADlZafiNi6j0iAGKifUnkpf/X0v3sPluJ9SeSn+gpfvqQB4H8N9NPX6vhRw7hvpp6fZ8KACJo7F0VPuR8KMdjM/xpfvqNjYeip9yPhRhMYKyVaab6yuo9i2nyQIsfhMhq9rQLTZnzXsvcWT4NPrHYoiUZR67x65dTHmhYjlSOlHcm4Zd9+sendcrnp94ZoMWImhmZ2d4xOYZIWIu8alG8RKsIVYWQWG6zEUdYmpUFWaWkLjsekYtL+Xj8S1KzF3oIdhZmtcGZgU2N39LU7C5KXG7+lqdgxI+ZsbPS/2ZnGaXGtaX3jNgSO1NQ2O1NQ0BEDpwGAConGCBgBxMcoy1obQJAAqTEimhNwALgfUnkq/oKXZ+h8uRPqXyWr+QpdnIBsdw2/xp6fZ8KAMN9NPV6vhQARNHYejp9yPhR5tjLG+vU7zPSbD0VPuR8KMNhiyudepcuszap2gaNOryMq6bWps43P2mX/2XLYN1MGS2HGc1c6WLKR1ai62FG3VFfpLOeD5bCI7G03oDuP2GBxYRntFPCk/cIzZ7DqsrEqj9jxXoU8Iz9wl2+WxBmjDM2PuS9iwXoZna5PYNStEtpNjYRitZbhqb9icF6I3nntJNgq3PSRckestO93IupydyuSVj1vF3+np9hZFbi7G6z07/ZLI7S4OZLkCnxsV9mqdhcEDDsL6FRf4jEj5fxtWvvGYRrccFc5d79TJDZJi5ahtjktQ2IRw6guBIBAguFRidqJAAhCqa0ibhdPWABUEDlRiAGdi9K7T6r8mauwfR7D5UhrXaj6t8mv/AI+h2AAnDa/Hno9nwoAw4vx56/V8KOAI0lh6Kn3I+FGWqu6tU7zNVYeip9yPhRkLbVya1S/2mY9b+s06T/ZNhU9wmpUI8awmdVHBaOiobi5yWwgV6SbvuJLqITlkS2KsQo0FsFqzIlJoVegGRMzOSsLJ6qIehaFqHdkHJ+jPWi6GtXFXa6qZfYZ0oytfWaKSvuQqMReTcHQ0t+4gIt8DtZWnYaqatJMzyd0en4E6Cn2E4h4Iu81C7YTDsI5z5Aj4QjfTn2MkEbCVRRpVG+qLGJHzLjxG5z736mNvNXjdUy6k3/kzLOAMkJctBy4XccaAVhIpILhynSvjJ3rR1bewAsTcE2bzkriLbKWTJrYaDEahl1rvc/oVuMdHIrTXvY/AFSKgJFx1iA5UGx2Wk44iAKa0rtR9V+TZ/wAhR7D5Zs0L5LtR9ReTCV9gpfEY2hWG+nn/AK+FAGG3+NPT7PhQARNHYeip9yPhRj8PRUbTK/r0mwsPR0+5HwoiYVwLTtGmWhrrWspr0+5GxbRqYSuZaEVcclFFhPFerH0Kiu6ryHaMGWmHqqXYceejqrwdOGppvyMNHLhuq6sfSpyXwI7tjWtNFLoVF4LVVh7JsakVrETtULyMrVF60Ivp36hKk/KBzXhk9TTHIIhRtEI6kKWEEr9AOlLwh5xtyNYSloKCqtJcWmu59RBdlb6m/gX0qckuCipNN7EDILGwR0Eqx4Cq1PRhL4o0eC8UGmnUauXUjXTpSb4M8qkUuTQYvp+YhfsLFCadNRSS1JXIUdMwMCvxhV9nq91lgM2yj5yEo+0mgA+VcYnfN9pQTR6RjXiNa4zk1TlJZTucVejG2rANenflQmu2LI3LUimOEypYZrWn9BqVCWwLoWIymKiOZvLYzqs8tg7hiXWKtu8xUUl+ZExgtPnaspvW2GD7PK9aH1jdtssm27mGQYlaziZJzSWwWrDLYK6FiyJcBOjg+RIp4EqPVGXwTC48SHZF95H0t5Kn/Iw+J43gLEK1VmrqcktGlrQe94n4Hdjs0KTd8tb7RoUiBhvpp6vV8KAMN9PPR7PhQDIGjsPRU+5HwofGLD0VPuR8KI+HMIqzUKtWWqEW+19S+YATlJO+533a/wD6dZ5liThSrQtMFaYVYO3Rym6i+7nGl5MdiyfoemgDOOKYxOxU5a4RfwRIAVguRPsyju4/IPsyju4/IlgGKC5E+zaW7j8jv2fS3cfkiUAWQ7sjxsVNepH5IVGywWqMfkh4AsguziSR0AGIAAAABNSooq+TSW16BRj/ACp35l92691aXpNqL+8vSa6gGlc1lOrGfotSXuaZypZoS9KEX2pMwWIsJU7bXhNUY5VGMlCzzc6WiVzcr9Uj0IAexXVsB2afpUab/wBUQquJ1glpdnp/IvgAVyhqYn2F/wDr0/kQ35P7A/7MTVAKw8mZT/j6wrVTSD/j6w7tGrAdgyZlF5P7Cv7SJFDEmxR/tRfajRgFgyZU0cW7JHVRh8iXDBtFaqcF/qiWACORilq0HQAAMrhvp56PZ8KOHcN9NPX6vhRwAItktlTIh+JP0Y+tLYveM4TtM5U7pTk1etDba17DgAMbwhXnLzV8pPJmmr23c9q2FhntXeT4pcwAADPau8nxS5nM9q7yfFLmAAIM9q7yfFLmGe1d5PilzAAA7ntXeT4pczme1d5PilzAAA7ntXeT4pczme1d5PilzAAAM9q7yfFLmGe1d5PilzAAAM9q7yfFLmGe1d5PilzAAAM9q7yfFLmVmMVeU6LU5Skr1ok218mACY1yRsWZOmpZH3L2r8n7t+jruLzPau8nxS5gAIHydz2rvJ8UuZzPau8nxS5gAxBntXeT4pcwz2rvJ8UuYAABntXeT4pcwz2rvJ8UuYAABntXeT4pcwz2rvJ8UuYAABntXeT4pcwz2rvJ8UuYAABntXeT4pcwz2rvJ8UuYAAFBhS11POy+/Pq9Z+yveAAAz//2Q==" id="222" name="Google Shape;222;p17"/>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data:image/jpeg;base64,/9j/4AAQSkZJRgABAQAAAQABAAD/2wCEAAkGBxIQEhIUEhQUFBQUFRQVFRQVFxQUFBYUFBQWFxQUFBQYHCggGBolHBQUITEhJSkrLi4uFx8zODMsNygtLisBCgoKDg0OGhAQGiwkHBwsLCwsLCwsLCwsLCwsLCwsLCwsLCwsLCwsLCwsLCwsLCwsLCwsLCwsLCwsLCwsLDcsLP/AABEIAMIBAwMBIgACEQEDEQH/xAAcAAABBQEBAQAAAAAAAAAAAAAAAgMEBQYBBwj/xABCEAACAQECCgUJBgYCAwAAAAAAAQIDBBEFBhIUITFRU5LRM0FxcrIHEzJCUmGBkbEVIiOhwfAWJDRDYoIXJTVE4f/EABoBAAIDAQEAAAAAAAAAAAAAAAABAgMEBQb/xAAnEQACAQMDBAICAwAAAAAAAAAAAQIDERIEITEFE0FRImEUMxUjMv/aAAwDAQACEQMRAD8A9jsNjp+bp/hw9CPqx9le4fzOlu4cMeQWHo6fcj4UPgAxmdLdw4Y8gzOlu4cMeQ+AAMZnS3cOGPIMzpbuHDHkPgADGZ0t3DhjyDM6W7hwx5D4AAxmdLdw4Y8gzOlu4cMeQ+AAMZnS3cOGPIMzpbuHDHkPgADGZ0t3DhjyDM6W7hwx5D4AAxmdLdw4Y8gzOlu4cMeQ+AAMZnS3cOGPIMzpbuHDHkPgADGZ0t3DhjyDM6W7hwx5D4AAxmdLdw4Y8gzOlu4cMeQ+AAMZnS3cOGPIMzpbuHDHkPgADGZ0t3DhjyDM6W7hwx5D4AAxmdLdw4Y8gzOlu4cMeQ+AAMZnS3cOGPIMzpbuHDHkPgADGZ0t3DhjyDM6W7hwx5D4AAxmdLdw4Y8gHwACPYeip9yPhQ+MWJ/hU+5HwowGM2NNWU3TpSyYxdza1v4lVWqqcbsnCDk7I9FvK61Yds9N3SqK/YtJgMHYx2inGUcrKv63rXYQrsptvS3rMFXqKS+K3Lo6ffc3tTG6gtWU/gJjjdS9mRioUx1UzG+qVfos/Hiel2a1wqRUotXMi23DdGk7pO97FpMNTco6pNL3M7kXu96WWy6t8dluJabfdmtWNFLZL5DqxkobX8jHqmJdIq/lavpD/GibWnjBZ29E/mizjJNJrSmeZzpFjZsOVqcclO9LQmaaPVIv9mxCWm9G6dWN9zav2CkzzCvaakpOTk737xdHDlop6ptrY9JZHqdNvdEXp37PTQM5gTGinUilVkozvuu2mii79R0IVIzV4socWuToAzJY44yTs0owp3ZTV79w5SUVdglc1l41VtcI+lJLtZ5zXx3qzo5C0VL9MlsKJ2mpPTKUn2sx1NbCPG5bGi3yeuvClFf3IfND1ntUKnoyUux3nj0Yk+wW6rQd9OTX5lMepK/yWxN6f7PULXbIUlfOSiveVssZ7MvXv+BiLXb6tou8677tXUR4wKqvU3f4LYcaC8noP8S2b2/yY3/FNn9p/IwiphKBX/J1PSH2InqNmtMakVKDvQxbcKUqNyqSSew88s1uq0ldCbithHtNWdR3zbb2svfU447Lcj+Puehxxisz/uIkUsK0ZaqkfmeXSpDMotaiMept8xG9OvZ7GnedTPL7PjTWpUnTTvfVJ9S2EjFfGqt56NOrLKjJ3XvWmzdDVwm0vZS6UkX+GptVp6WvR2+ygE4bf409Ps+FAaisuq9bIsuVsorwHkt+U29rPRcaa2TYY6br4wXzief2OGg5fUJ7qJr062uOUokqMRMEPwWk40jSKjAdjEIrUOQWr4lTiSCMSTRgNQ1L4kqy3E6cdxMsvs1XPu3lVaKVxq0lc+6Z233Xo2aikoxTRTTm2ytmhtokSX1G2vqYMS4jyRFqRJskNVIK4cYgytkvvHqWAq+XQg/dd8jzSvR6za4i2lypSi/Vkdnp07ScX5MuoV1c0smeRY5Wrzlqm1qWg9ZtEroSf+L+h4ha5udWbftM26udoW9lVGN3cTRiTaURmlG4lUzizNaFxQ7FCUOrkUNDFRHoRGmdUtIlHcVy1sVi840tt/5CLRZclautr5Fji9JKVO9+19BjC1VZNy9uRv7Me3kV5vKxTSiIY5N/QS/0MDiWXOOJHqxJDa+g1NfUdgIVWJGpTyKkZbGiynBfvsINrp3K80Um07kZbm1tVqypX7Yw8CAy9LCMsmN79WP0QHoI1E0mY3Fmwxy/o6XZDwmNoaFca3HGzzlQotJuKhC+7bcY+KfXoOZrIydTZGmi1iS4SHoSX5kFTuO50l1HPdGZfdFlGS0DkJoqlblsFRwitguw/aDIuIS1EmzPV2lEsKatA/Swt7icaLXkTZvoV43S0r0UZy2yvZCnhGUFlSg0nqbTSIdTC6fUaaylJJMqglFk1v6iW/qV/wBoxZzPkYnQkXZImManqGFbFtCVUXakvAXQt9aNNiFC6NXvIyatO02OI/o1H1OSOjoV/Yimu/iXmF55NCq9kJfQ8VsumTb2ntGHIOVnqqKvbg7l8DxKV9NtPQ79KNesTdimiWFxIpvX++oqlbEus4sKJbTmShJ+DQmXL6+xDiev4FK8LrYwWGV7LK3Sk/A7l5LT8x2nHX8CgjhxeyPUsYLvVJRoSIuR6Bi/SjfD7vW9PwGcN0vuu5evLSZ2x4bblHI2Xu7K0PZoIVtxpd9zjf8AFm3FqnaxW+SfKGvsEx/QpZ4x3+qNyw9/iY3RZYpF1Hr7Udf6v6FE8Nr2Qjhe/qZFUZeh5F09P79xFr6U+wgPCS94mna3N3K+9lkKcl4E2KdR/kvoBJqYNq36YvUvogOpGMrIoZ7HZaalSpppNZEdD7qPPcPUIwqVElclLQj0Sw9FT7kfCjB4yq+pU7xoqK5CmzKVJ6WN5Q5VhpYzJGOVNMuyO3nUxAqLIdlEsh2KRKs8Fo7SLEs6VaHm1HJ+9f6Q1RQOZaW60KdGMW77uozdR6SZWqaCvqMtqQTIRdhLYKbENiWirsolmyQqpLpu+67TeVeQXtmoOOS2rtBONFCzZbYEwFGvK6V9y03o3ODsHwoRyYLtKfFGnom+xGjNdOEYq6KJSbAw+POA4fdqxile/vXI3BnsdqqjZ737RKSuiMeTyPC0VDQtpWecGsZMYoJ6It6Si/iSPsP5oolSv4LVOxovOHEyheMcV6j/ACE/xQuqD+ZDs/Q+4aOLH6GvUY9Y0S9hfMdhjXUWqEfzJqj9CzPY8WrdCnCWhRd1193uMxhi5ybW0pbBjg5U39yKcUtXX7yJhHGZ5KeTHT1cy907wsUqXyLGSEwMrPGep1RiIpYw1Xfoj8ijsluZrJHYy7DKfxLPrimLhjU1rgvmHZ+gzNhZ6Tem89MxIwLRnDLlFNrUeI2fHGKVzpPtTPevJvaFVskZpXXlkIJPgUpXRzDNOKrTSuXo9X+KAXhvpp6vV8KAtKzR2Ho6fcj4UYnD0fxKneNtYujp9yPhRjMY+ln2kJ8E4clEqS2Hc2i+ociOooLiNmMNh37PhsJkYi0h2ERaeD4kmNhgLkh+lBXAIiVMHwItTBsC5lFDU4IbApZYNiJ+z4rqLWURmYgK52ZJ6idXtCeSm9WoaqkZ6WguM3eJ8r4T7UaEz2JsbqUu8aE0R4KJcgZXyh1Mmzr3yu/I1RkPKV0EO/8AoDCPJ86Yyel8SjuL7GZafiUI2NipvQhsdnqGgInRSEnbwGS7PUaE1al4UJu7UmNTkMRxi6P6DYuk7miICJiEhyoNXjGOQPqDyT/0FP8Aew+XoPSfUvkrX/X0QH4HsNr8af8Ar4UAYbX409Hs+FABA0dh6Kn3I+FGNxjlfVl2mysXRU+5HwoxeHo3VZ37SE+CyHJUodihMUPQiUloJC0LVwpEgE3ah2DEyeoUhCHZT0DE5iZMakwAWoOWojVGOKtcdowhPKync9a7ReQINVjUNYusN0lpEM3mJyuovvF+UuKcfwF72y6NMeCh8gZjygUsqzp7JGnKTHGN9mmDBcnzJjT6XxM+aLGtfe/2M7cNjFTWgbHJ6hoBHTqYlHQEOqVwmTC85IACLHaM7nqvGR2zwvfZpADlZafiNi6j0iAGKifUnkpf/X0v3sPluJ9SeSn+gpfvqQB4H8N9NPX6vhRw7hvpp6fZ8KACJo7F0VPuR8KMdjM/xpfvqNjYeip9yPhRhMYKyVaab6yuo9i2nyQIsfhMhq9rQLTZnzXsvcWT4NPrHYoiUZR67x65dTHmhYjlSOlHcm4Zd9+sendcrnp94ZoMWImhmZ2d4xOYZIWIu8alG8RKsIVYWQWG6zEUdYmpUFWaWkLjsekYtL+Xj8S1KzF3oIdhZmtcGZgU2N39LU7C5KXG7+lqdgxI+ZsbPS/2ZnGaXGtaX3jNgSO1NQ2O1NQ0BEDpwGAConGCBgBxMcoy1obQJAAqTEimhNwALgfUnkq/oKXZ+h8uRPqXyWr+QpdnIBsdw2/xp6fZ8KAMN9NPV6vhQARNHYejp9yPhR5tjLG+vU7zPSbD0VPuR8KMNhiyudepcuszap2gaNOryMq6bWps43P2mX/2XLYN1MGS2HGc1c6WLKR1ai62FG3VFfpLOeD5bCI7G03oDuP2GBxYRntFPCk/cIzZ7DqsrEqj9jxXoU8Iz9wl2+WxBmjDM2PuS9iwXoZna5PYNStEtpNjYRitZbhqb9icF6I3nntJNgq3PSRckestO93IupydyuSVj1vF3+np9hZFbi7G6z07/ZLI7S4OZLkCnxsV9mqdhcEDDsL6FRf4jEj5fxtWvvGYRrccFc5d79TJDZJi5ahtjktQ2IRw6guBIBAguFRidqJAAhCqa0ibhdPWABUEDlRiAGdi9K7T6r8mauwfR7D5UhrXaj6t8mv/AI+h2AAnDa/Hno9nwoAw4vx56/V8KOAI0lh6Kn3I+FGWqu6tU7zNVYeip9yPhRkLbVya1S/2mY9b+s06T/ZNhU9wmpUI8awmdVHBaOiobi5yWwgV6SbvuJLqITlkS2KsQo0FsFqzIlJoVegGRMzOSsLJ6qIehaFqHdkHJ+jPWi6GtXFXa6qZfYZ0oytfWaKSvuQqMReTcHQ0t+4gIt8DtZWnYaqatJMzyd0en4E6Cn2E4h4Iu81C7YTDsI5z5Aj4QjfTn2MkEbCVRRpVG+qLGJHzLjxG5z736mNvNXjdUy6k3/kzLOAMkJctBy4XccaAVhIpILhynSvjJ3rR1bewAsTcE2bzkriLbKWTJrYaDEahl1rvc/oVuMdHIrTXvY/AFSKgJFx1iA5UGx2Wk44iAKa0rtR9V+TZ/wAhR7D5Zs0L5LtR9ReTCV9gpfEY2hWG+nn/AK+FAGG3+NPT7PhQARNHYeip9yPhRj8PRUbTK/r0mwsPR0+5HwoiYVwLTtGmWhrrWspr0+5GxbRqYSuZaEVcclFFhPFerH0Kiu6ryHaMGWmHqqXYceejqrwdOGppvyMNHLhuq6sfSpyXwI7tjWtNFLoVF4LVVh7JsakVrETtULyMrVF60Ivp36hKk/KBzXhk9TTHIIhRtEI6kKWEEr9AOlLwh5xtyNYSloKCqtJcWmu59RBdlb6m/gX0qckuCipNN7EDILGwR0Eqx4Cq1PRhL4o0eC8UGmnUauXUjXTpSb4M8qkUuTQYvp+YhfsLFCadNRSS1JXIUdMwMCvxhV9nq91lgM2yj5yEo+0mgA+VcYnfN9pQTR6RjXiNa4zk1TlJZTucVejG2rANenflQmu2LI3LUimOEypYZrWn9BqVCWwLoWIymKiOZvLYzqs8tg7hiXWKtu8xUUl+ZExgtPnaspvW2GD7PK9aH1jdtssm27mGQYlaziZJzSWwWrDLYK6FiyJcBOjg+RIp4EqPVGXwTC48SHZF95H0t5Kn/Iw+J43gLEK1VmrqcktGlrQe94n4Hdjs0KTd8tb7RoUiBhvpp6vV8KAMN9PPR7PhQDIGjsPRU+5HwofGLD0VPuR8KI+HMIqzUKtWWqEW+19S+YATlJO+533a/wD6dZ5liThSrQtMFaYVYO3Rym6i+7nGl5MdiyfoemgDOOKYxOxU5a4RfwRIAVguRPsyju4/IPsyju4/IlgGKC5E+zaW7j8jv2fS3cfkiUAWQ7sjxsVNepH5IVGywWqMfkh4AsguziSR0AGIAAAABNSooq+TSW16BRj/ACp35l92691aXpNqL+8vSa6gGlc1lOrGfotSXuaZypZoS9KEX2pMwWIsJU7bXhNUY5VGMlCzzc6WiVzcr9Uj0IAexXVsB2afpUab/wBUQquJ1glpdnp/IvgAVyhqYn2F/wDr0/kQ35P7A/7MTVAKw8mZT/j6wrVTSD/j6w7tGrAdgyZlF5P7Cv7SJFDEmxR/tRfajRgFgyZU0cW7JHVRh8iXDBtFaqcF/qiWACORilq0HQAAMrhvp56PZ8KOHcN9NPX6vhRwAItktlTIh+JP0Y+tLYveM4TtM5U7pTk1etDba17DgAMbwhXnLzV8pPJmmr23c9q2FhntXeT4pcwAADPau8nxS5nM9q7yfFLmAAIM9q7yfFLmGe1d5PilzAAA7ntXeT4pczme1d5PilzAAA7ntXeT4pczme1d5PilzAAAM9q7yfFLmGe1d5PilzAAAM9q7yfFLmGe1d5PilzAAAM9q7yfFLmVmMVeU6LU5Skr1ok218mACY1yRsWZOmpZH3L2r8n7t+jruLzPau8nxS5gAIHydz2rvJ8UuZzPau8nxS5gAxBntXeT4pcwz2rvJ8UuYAABntXeT4pcwz2rvJ8UuYAABntXeT4pcwz2rvJ8UuYAABntXeT4pcwz2rvJ8UuYAABntXeT4pcwz2rvJ8UuYAAFBhS11POy+/Pq9Z+yveAAAz//2Q==" id="223" name="Google Shape;223;p17"/>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http://www.medicalrealm.net/uploads/1/2/7/3/12737542/6431709_orig.png" id="224" name="Google Shape;224;p17"/>
          <p:cNvPicPr preferRelativeResize="0"/>
          <p:nvPr/>
        </p:nvPicPr>
        <p:blipFill rotWithShape="1">
          <a:blip r:embed="rId3">
            <a:alphaModFix/>
          </a:blip>
          <a:srcRect b="0" l="0" r="0" t="0"/>
          <a:stretch/>
        </p:blipFill>
        <p:spPr>
          <a:xfrm>
            <a:off x="5357812" y="857250"/>
            <a:ext cx="3571875" cy="5429250"/>
          </a:xfrm>
          <a:prstGeom prst="rect">
            <a:avLst/>
          </a:prstGeom>
          <a:noFill/>
          <a:ln cap="sq" cmpd="sng" w="38100">
            <a:solidFill>
              <a:srgbClr val="000000"/>
            </a:solidFill>
            <a:prstDash val="solid"/>
            <a:miter lim="800000"/>
            <a:headEnd len="sm" w="sm" type="none"/>
            <a:tailEnd len="sm" w="sm" type="none"/>
          </a:ln>
          <a:effectLst>
            <a:outerShdw blurRad="63500" dir="2700000" dist="38100">
              <a:srgbClr val="000000">
                <a:alpha val="42745"/>
              </a:srgbClr>
            </a:outerShdw>
          </a:effectLst>
        </p:spPr>
      </p:pic>
      <p:pic>
        <p:nvPicPr>
          <p:cNvPr descr="http://www.jmedicalcasereports.com/content/figures/1752-1947-3-9302-1-l.jpg" id="225" name="Google Shape;225;p17"/>
          <p:cNvPicPr preferRelativeResize="0"/>
          <p:nvPr/>
        </p:nvPicPr>
        <p:blipFill rotWithShape="1">
          <a:blip r:embed="rId4">
            <a:alphaModFix/>
          </a:blip>
          <a:srcRect b="0" l="0" r="0" t="0"/>
          <a:stretch/>
        </p:blipFill>
        <p:spPr>
          <a:xfrm>
            <a:off x="357158" y="571480"/>
            <a:ext cx="4786346" cy="2286016"/>
          </a:xfrm>
          <a:prstGeom prst="rect">
            <a:avLst/>
          </a:prstGeom>
          <a:noFill/>
          <a:ln>
            <a:noFill/>
          </a:ln>
        </p:spPr>
      </p:pic>
      <p:sp>
        <p:nvSpPr>
          <p:cNvPr id="226" name="Google Shape;226;p17"/>
          <p:cNvSpPr txBox="1"/>
          <p:nvPr/>
        </p:nvSpPr>
        <p:spPr>
          <a:xfrm>
            <a:off x="285750" y="5586412"/>
            <a:ext cx="51435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Secondaire à l’accumulation de l’acide homogentisique dans le sang et les urines.</a:t>
            </a:r>
            <a:endParaRPr/>
          </a:p>
        </p:txBody>
      </p:sp>
      <p:pic>
        <p:nvPicPr>
          <p:cNvPr id="227" name="Google Shape;227;p17"/>
          <p:cNvPicPr preferRelativeResize="0"/>
          <p:nvPr/>
        </p:nvPicPr>
        <p:blipFill rotWithShape="1">
          <a:blip r:embed="rId5">
            <a:alphaModFix/>
          </a:blip>
          <a:srcRect b="0" l="0" r="0" t="0"/>
          <a:stretch/>
        </p:blipFill>
        <p:spPr>
          <a:xfrm>
            <a:off x="500062" y="2857500"/>
            <a:ext cx="1857375" cy="2714625"/>
          </a:xfrm>
          <a:prstGeom prst="rect">
            <a:avLst/>
          </a:prstGeom>
          <a:noFill/>
          <a:ln>
            <a:noFill/>
          </a:ln>
        </p:spPr>
      </p:pic>
      <p:sp>
        <p:nvSpPr>
          <p:cNvPr id="228" name="Google Shape;228;p17"/>
          <p:cNvSpPr txBox="1"/>
          <p:nvPr/>
        </p:nvSpPr>
        <p:spPr>
          <a:xfrm>
            <a:off x="2500312" y="4038600"/>
            <a:ext cx="271462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ALCAPTONURIE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8"/>
          <p:cNvSpPr txBox="1"/>
          <p:nvPr>
            <p:ph type="title"/>
          </p:nvPr>
        </p:nvSpPr>
        <p:spPr>
          <a:xfrm>
            <a:off x="250825" y="188912"/>
            <a:ext cx="8713787" cy="647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METHODES D INVESTIGATIONS D’UNE PROTEINURIE </a:t>
            </a:r>
            <a:endParaRPr/>
          </a:p>
        </p:txBody>
      </p:sp>
      <p:sp>
        <p:nvSpPr>
          <p:cNvPr id="234" name="Google Shape;234;p18"/>
          <p:cNvSpPr txBox="1"/>
          <p:nvPr/>
        </p:nvSpPr>
        <p:spPr>
          <a:xfrm>
            <a:off x="1476375" y="1190625"/>
            <a:ext cx="6553200" cy="523875"/>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LE  DEPISTAGE: bandelettes réactives  </a:t>
            </a:r>
            <a:endParaRPr/>
          </a:p>
        </p:txBody>
      </p:sp>
      <p:sp>
        <p:nvSpPr>
          <p:cNvPr id="235" name="Google Shape;235;p18"/>
          <p:cNvSpPr txBox="1"/>
          <p:nvPr/>
        </p:nvSpPr>
        <p:spPr>
          <a:xfrm>
            <a:off x="142875" y="2428875"/>
            <a:ext cx="7286625" cy="3786187"/>
          </a:xfrm>
          <a:prstGeom prst="rect">
            <a:avLst/>
          </a:prstGeom>
          <a:noFill/>
          <a:ln>
            <a:noFill/>
          </a:ln>
        </p:spPr>
        <p:txBody>
          <a:bodyPr anchorCtr="0" anchor="ctr" bIns="45700" lIns="91425" spcFirstLastPara="1" rIns="91425" wrap="square" tIns="45700">
            <a:spAutoFit/>
          </a:bodyPr>
          <a:lstStyle/>
          <a:p>
            <a:pPr indent="-127000" lvl="0" marL="0" marR="0" rtl="0" algn="l">
              <a:lnSpc>
                <a:spcPct val="100000"/>
              </a:lnSpc>
              <a:spcBef>
                <a:spcPts val="0"/>
              </a:spcBef>
              <a:spcAft>
                <a:spcPts val="0"/>
              </a:spcAft>
              <a:buClr>
                <a:schemeClr val="dk1"/>
              </a:buClr>
              <a:buSzPts val="2000"/>
              <a:buFont typeface="Times New Roman"/>
              <a:buChar char="•"/>
            </a:pPr>
            <a:r>
              <a:rPr b="1" i="0" lang="en-US" sz="2000" u="none">
                <a:solidFill>
                  <a:schemeClr val="dk1"/>
                </a:solidFill>
                <a:latin typeface="Times New Roman"/>
                <a:ea typeface="Times New Roman"/>
                <a:cs typeface="Times New Roman"/>
                <a:sym typeface="Times New Roman"/>
              </a:rPr>
              <a:t> </a:t>
            </a:r>
            <a:r>
              <a:rPr b="1" i="0" lang="en-US" sz="2400" u="none">
                <a:solidFill>
                  <a:schemeClr val="dk1"/>
                </a:solidFill>
                <a:latin typeface="Times New Roman"/>
                <a:ea typeface="Times New Roman"/>
                <a:cs typeface="Times New Roman"/>
                <a:sym typeface="Times New Roman"/>
              </a:rPr>
              <a:t>Seuil de d</a:t>
            </a:r>
            <a:r>
              <a:rPr b="1" i="0" lang="en-US" sz="2400" u="none">
                <a:solidFill>
                  <a:schemeClr val="dk1"/>
                </a:solidFill>
                <a:latin typeface="Calibri"/>
                <a:ea typeface="Calibri"/>
                <a:cs typeface="Calibri"/>
                <a:sym typeface="Calibri"/>
              </a:rPr>
              <a:t>é</a:t>
            </a:r>
            <a:r>
              <a:rPr b="1" i="0" lang="en-US" sz="2400" u="none">
                <a:solidFill>
                  <a:schemeClr val="dk1"/>
                </a:solidFill>
                <a:latin typeface="Times New Roman"/>
                <a:ea typeface="Times New Roman"/>
                <a:cs typeface="Times New Roman"/>
                <a:sym typeface="Times New Roman"/>
              </a:rPr>
              <a:t>tection autour de 150 - 200mg/L</a:t>
            </a:r>
            <a:r>
              <a:rPr b="1" i="0" lang="en-US" sz="2400" u="none">
                <a:solidFill>
                  <a:schemeClr val="dk1"/>
                </a:solidFill>
                <a:latin typeface="Calibri"/>
                <a:ea typeface="Calibri"/>
                <a:cs typeface="Calibri"/>
                <a:sym typeface="Calibri"/>
              </a:rPr>
              <a:t> </a:t>
            </a:r>
            <a:r>
              <a:rPr b="1" i="0" lang="en-US" sz="2400" u="none">
                <a:solidFill>
                  <a:schemeClr val="dk1"/>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152400" lvl="0" marL="0" marR="0" rtl="0" algn="l">
              <a:lnSpc>
                <a:spcPct val="100000"/>
              </a:lnSpc>
              <a:spcBef>
                <a:spcPts val="0"/>
              </a:spcBef>
              <a:spcAft>
                <a:spcPts val="0"/>
              </a:spcAft>
              <a:buClr>
                <a:schemeClr val="dk1"/>
              </a:buClr>
              <a:buSzPts val="2400"/>
              <a:buFont typeface="Times New Roman"/>
              <a:buChar char="•"/>
            </a:pPr>
            <a:r>
              <a:rPr b="1" i="0" lang="en-US" sz="2400" u="none">
                <a:solidFill>
                  <a:schemeClr val="dk1"/>
                </a:solidFill>
                <a:latin typeface="Times New Roman"/>
                <a:ea typeface="Times New Roman"/>
                <a:cs typeface="Times New Roman"/>
                <a:sym typeface="Times New Roman"/>
              </a:rPr>
              <a:t> Sensibles </a:t>
            </a:r>
            <a:r>
              <a:rPr b="1" i="0" lang="en-US" sz="2400" u="none">
                <a:solidFill>
                  <a:schemeClr val="dk1"/>
                </a:solidFill>
                <a:latin typeface="Calibri"/>
                <a:ea typeface="Calibri"/>
                <a:cs typeface="Calibri"/>
                <a:sym typeface="Calibri"/>
              </a:rPr>
              <a:t>à</a:t>
            </a:r>
            <a:r>
              <a:rPr b="1" i="0" lang="en-US" sz="2400" u="none">
                <a:solidFill>
                  <a:schemeClr val="dk1"/>
                </a:solidFill>
                <a:latin typeface="Times New Roman"/>
                <a:ea typeface="Times New Roman"/>
                <a:cs typeface="Times New Roman"/>
                <a:sym typeface="Times New Roman"/>
              </a:rPr>
              <a:t> l</a:t>
            </a:r>
            <a:r>
              <a:rPr b="1" i="0" lang="en-US" sz="2400" u="none">
                <a:solidFill>
                  <a:schemeClr val="dk1"/>
                </a:solidFill>
                <a:latin typeface="Calibri"/>
                <a:ea typeface="Calibri"/>
                <a:cs typeface="Calibri"/>
                <a:sym typeface="Calibri"/>
              </a:rPr>
              <a:t>’</a:t>
            </a:r>
            <a:r>
              <a:rPr b="1" i="0" lang="en-US" sz="2400" u="none">
                <a:solidFill>
                  <a:schemeClr val="dk1"/>
                </a:solidFill>
                <a:latin typeface="Times New Roman"/>
                <a:ea typeface="Times New Roman"/>
                <a:cs typeface="Times New Roman"/>
                <a:sym typeface="Times New Roman"/>
              </a:rPr>
              <a:t>albumine ;</a:t>
            </a:r>
            <a:endParaRPr/>
          </a:p>
          <a:p>
            <a:pPr indent="0" lvl="0" marL="0" marR="0" rtl="0" algn="l">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152400" lvl="0" marL="0" marR="0" rtl="0" algn="l">
              <a:lnSpc>
                <a:spcPct val="100000"/>
              </a:lnSpc>
              <a:spcBef>
                <a:spcPts val="0"/>
              </a:spcBef>
              <a:spcAft>
                <a:spcPts val="0"/>
              </a:spcAft>
              <a:buClr>
                <a:schemeClr val="dk1"/>
              </a:buClr>
              <a:buSzPts val="2400"/>
              <a:buFont typeface="Times New Roman"/>
              <a:buChar char="•"/>
            </a:pPr>
            <a:r>
              <a:rPr b="1" i="0" lang="en-US" sz="2400" u="none">
                <a:solidFill>
                  <a:schemeClr val="dk1"/>
                </a:solidFill>
                <a:latin typeface="Times New Roman"/>
                <a:ea typeface="Times New Roman"/>
                <a:cs typeface="Times New Roman"/>
                <a:sym typeface="Times New Roman"/>
              </a:rPr>
              <a:t> Faussement positives en cas de leucocyturie, des urines alcalines (pH &gt; 7) , en pr</a:t>
            </a:r>
            <a:r>
              <a:rPr b="1" i="0" lang="en-US" sz="2400" u="none">
                <a:solidFill>
                  <a:schemeClr val="dk1"/>
                </a:solidFill>
                <a:latin typeface="Calibri"/>
                <a:ea typeface="Calibri"/>
                <a:cs typeface="Calibri"/>
                <a:sym typeface="Calibri"/>
              </a:rPr>
              <a:t>é</a:t>
            </a:r>
            <a:r>
              <a:rPr b="1" i="0" lang="en-US" sz="2400" u="none">
                <a:solidFill>
                  <a:schemeClr val="dk1"/>
                </a:solidFill>
                <a:latin typeface="Times New Roman"/>
                <a:ea typeface="Times New Roman"/>
                <a:cs typeface="Times New Roman"/>
                <a:sym typeface="Times New Roman"/>
              </a:rPr>
              <a:t>sence d</a:t>
            </a:r>
            <a:r>
              <a:rPr b="1" i="0" lang="en-US" sz="2400" u="none">
                <a:solidFill>
                  <a:schemeClr val="dk1"/>
                </a:solidFill>
                <a:latin typeface="Calibri"/>
                <a:ea typeface="Calibri"/>
                <a:cs typeface="Calibri"/>
                <a:sym typeface="Calibri"/>
              </a:rPr>
              <a:t>’</a:t>
            </a:r>
            <a:r>
              <a:rPr b="1" i="0" lang="en-US" sz="2400" u="none">
                <a:solidFill>
                  <a:schemeClr val="dk1"/>
                </a:solidFill>
                <a:latin typeface="Times New Roman"/>
                <a:ea typeface="Times New Roman"/>
                <a:cs typeface="Times New Roman"/>
                <a:sym typeface="Times New Roman"/>
              </a:rPr>
              <a:t>h</a:t>
            </a:r>
            <a:r>
              <a:rPr b="1" i="0" lang="en-US" sz="2400" u="none">
                <a:solidFill>
                  <a:schemeClr val="dk1"/>
                </a:solidFill>
                <a:latin typeface="Calibri"/>
                <a:ea typeface="Calibri"/>
                <a:cs typeface="Calibri"/>
                <a:sym typeface="Calibri"/>
              </a:rPr>
              <a:t>é</a:t>
            </a:r>
            <a:r>
              <a:rPr b="1" i="0" lang="en-US" sz="2400" u="none">
                <a:solidFill>
                  <a:schemeClr val="dk1"/>
                </a:solidFill>
                <a:latin typeface="Times New Roman"/>
                <a:ea typeface="Times New Roman"/>
                <a:cs typeface="Times New Roman"/>
                <a:sym typeface="Times New Roman"/>
              </a:rPr>
              <a:t>maties, certains médicaments (chlorhexidine), BU immergée trop longtemps), sperme, pus.</a:t>
            </a:r>
            <a:endParaRPr/>
          </a:p>
          <a:p>
            <a:pPr indent="0" lvl="0" marL="0" marR="0" rtl="0" algn="l">
              <a:lnSpc>
                <a:spcPct val="100000"/>
              </a:lnSpc>
              <a:spcBef>
                <a:spcPts val="0"/>
              </a:spcBef>
              <a:spcAft>
                <a:spcPts val="0"/>
              </a:spcAft>
              <a:buClr>
                <a:schemeClr val="dk1"/>
              </a:buClr>
              <a:buSzPts val="2400"/>
              <a:buFont typeface="Arial"/>
              <a:buNone/>
            </a:pPr>
            <a:r>
              <a:t/>
            </a:r>
            <a:endParaRPr b="1" i="0" sz="2400" u="none">
              <a:solidFill>
                <a:schemeClr val="dk1"/>
              </a:solidFill>
              <a:latin typeface="Times New Roman"/>
              <a:ea typeface="Times New Roman"/>
              <a:cs typeface="Times New Roman"/>
              <a:sym typeface="Times New Roman"/>
            </a:endParaRPr>
          </a:p>
          <a:p>
            <a:pPr indent="-152400" lvl="0" marL="0" marR="0" rtl="0" algn="l">
              <a:lnSpc>
                <a:spcPct val="100000"/>
              </a:lnSpc>
              <a:spcBef>
                <a:spcPts val="0"/>
              </a:spcBef>
              <a:spcAft>
                <a:spcPts val="0"/>
              </a:spcAft>
              <a:buClr>
                <a:schemeClr val="dk1"/>
              </a:buClr>
              <a:buSzPts val="2400"/>
              <a:buFont typeface="Times New Roman"/>
              <a:buChar char="•"/>
            </a:pPr>
            <a:r>
              <a:rPr b="1" i="0" lang="en-US" sz="2400" u="none">
                <a:solidFill>
                  <a:schemeClr val="dk1"/>
                </a:solidFill>
                <a:latin typeface="Times New Roman"/>
                <a:ea typeface="Times New Roman"/>
                <a:cs typeface="Times New Roman"/>
                <a:sym typeface="Times New Roman"/>
              </a:rPr>
              <a:t> Faussement négatives en cas de  chaînes </a:t>
            </a:r>
            <a:endParaRPr/>
          </a:p>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Légères et urines diluées  </a:t>
            </a:r>
            <a:endParaRPr/>
          </a:p>
        </p:txBody>
      </p:sp>
      <p:pic>
        <p:nvPicPr>
          <p:cNvPr id="236" name="Google Shape;236;p18"/>
          <p:cNvPicPr preferRelativeResize="0"/>
          <p:nvPr/>
        </p:nvPicPr>
        <p:blipFill rotWithShape="1">
          <a:blip r:embed="rId3">
            <a:alphaModFix/>
          </a:blip>
          <a:srcRect b="0" l="0" r="0" t="0"/>
          <a:stretch/>
        </p:blipFill>
        <p:spPr>
          <a:xfrm>
            <a:off x="6929437" y="2214562"/>
            <a:ext cx="2214562" cy="42148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sp>
        <p:nvSpPr>
          <p:cNvPr id="242" name="Google Shape;242;p1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pic>
        <p:nvPicPr>
          <p:cNvPr descr="interpretación tira reactiva de orina" id="243" name="Google Shape;243;p19"/>
          <p:cNvPicPr preferRelativeResize="0"/>
          <p:nvPr/>
        </p:nvPicPr>
        <p:blipFill rotWithShape="1">
          <a:blip r:embed="rId3">
            <a:alphaModFix/>
          </a:blip>
          <a:srcRect b="0" l="0" r="0" t="0"/>
          <a:stretch/>
        </p:blipFill>
        <p:spPr>
          <a:xfrm>
            <a:off x="71437" y="357187"/>
            <a:ext cx="8929687" cy="6143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ph type="title"/>
          </p:nvPr>
        </p:nvSpPr>
        <p:spPr>
          <a:xfrm>
            <a:off x="428625" y="428625"/>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Arial Black"/>
              <a:buNone/>
            </a:pPr>
            <a:r>
              <a:rPr b="1" i="0" lang="en-US" sz="4400" u="none">
                <a:solidFill>
                  <a:schemeClr val="dk1"/>
                </a:solidFill>
                <a:latin typeface="Arial Black"/>
                <a:ea typeface="Arial Black"/>
                <a:cs typeface="Arial Black"/>
                <a:sym typeface="Arial Black"/>
              </a:rPr>
              <a:t>INTRODUCTION</a:t>
            </a:r>
            <a:r>
              <a:rPr b="0" i="0" lang="en-US" sz="4400" u="none">
                <a:solidFill>
                  <a:schemeClr val="dk1"/>
                </a:solidFill>
                <a:latin typeface="Calibri"/>
                <a:ea typeface="Calibri"/>
                <a:cs typeface="Calibri"/>
                <a:sym typeface="Calibri"/>
              </a:rPr>
              <a:t> </a:t>
            </a:r>
            <a:endParaRPr/>
          </a:p>
        </p:txBody>
      </p:sp>
      <p:sp>
        <p:nvSpPr>
          <p:cNvPr id="106" name="Google Shape;106;p2"/>
          <p:cNvSpPr txBox="1"/>
          <p:nvPr>
            <p:ph idx="1" type="body"/>
          </p:nvPr>
        </p:nvSpPr>
        <p:spPr>
          <a:xfrm>
            <a:off x="357187" y="2143125"/>
            <a:ext cx="8229600" cy="3214687"/>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rgbClr val="7030A0"/>
              </a:buClr>
              <a:buSzPts val="2600"/>
              <a:buFont typeface="Arial"/>
              <a:buChar char="•"/>
            </a:pPr>
            <a:r>
              <a:rPr b="1" i="0" lang="en-US" sz="2600" u="none" cap="none" strike="noStrike">
                <a:solidFill>
                  <a:srgbClr val="7030A0"/>
                </a:solidFill>
                <a:latin typeface="Calibri"/>
                <a:ea typeface="Calibri"/>
                <a:cs typeface="Calibri"/>
                <a:sym typeface="Calibri"/>
              </a:rPr>
              <a:t>La protéinurie est, généralement,  une découverte fortuite courante à laquelle les médecins sont confrontés en milieu hospitalier et ambulatoire. La protéinurie peut représenter une pathologie bénigne chez les patients asymptomatiques, ou cela peut être le signe d’une maladie rénale ou systémique importante. Ce dernier est généralement associée à une protéinurie persistante ou à d’autres signes cliniques tels qu’une insuffisance rénale.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0"/>
          <p:cNvSpPr txBox="1"/>
          <p:nvPr/>
        </p:nvSpPr>
        <p:spPr>
          <a:xfrm>
            <a:off x="0" y="214312"/>
            <a:ext cx="91440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800"/>
              <a:buFont typeface="Arial"/>
              <a:buNone/>
            </a:pPr>
            <a:r>
              <a:rPr b="1" i="0" lang="en-US" sz="2800" u="none">
                <a:solidFill>
                  <a:srgbClr val="C00000"/>
                </a:solidFill>
                <a:latin typeface="Arial"/>
                <a:ea typeface="Arial"/>
                <a:cs typeface="Arial"/>
                <a:sym typeface="Arial"/>
              </a:rPr>
              <a:t>EVALUATION QUANTITATIVE DE LA PROTEINURIE </a:t>
            </a:r>
            <a:endParaRPr/>
          </a:p>
        </p:txBody>
      </p:sp>
      <p:sp>
        <p:nvSpPr>
          <p:cNvPr id="249" name="Google Shape;249;p20"/>
          <p:cNvSpPr txBox="1"/>
          <p:nvPr/>
        </p:nvSpPr>
        <p:spPr>
          <a:xfrm>
            <a:off x="1500187" y="1000125"/>
            <a:ext cx="5715000" cy="708025"/>
          </a:xfrm>
          <a:prstGeom prst="rect">
            <a:avLst/>
          </a:prstGeom>
          <a:solidFill>
            <a:srgbClr val="CC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000"/>
              <a:buFont typeface="Arial"/>
              <a:buNone/>
            </a:pPr>
            <a:r>
              <a:rPr b="0" i="0" lang="en-US" sz="4000" u="none">
                <a:solidFill>
                  <a:schemeClr val="lt1"/>
                </a:solidFill>
                <a:latin typeface="Arial"/>
                <a:ea typeface="Arial"/>
                <a:cs typeface="Arial"/>
                <a:sym typeface="Arial"/>
              </a:rPr>
              <a:t>Que faut-il choisir?  </a:t>
            </a:r>
            <a:endParaRPr/>
          </a:p>
        </p:txBody>
      </p:sp>
      <p:sp>
        <p:nvSpPr>
          <p:cNvPr id="250" name="Google Shape;250;p20"/>
          <p:cNvSpPr txBox="1"/>
          <p:nvPr/>
        </p:nvSpPr>
        <p:spPr>
          <a:xfrm>
            <a:off x="285720" y="2214554"/>
            <a:ext cx="8501122" cy="1600438"/>
          </a:xfrm>
          <a:prstGeom prst="rect">
            <a:avLst/>
          </a:prstGeom>
          <a:solidFill>
            <a:srgbClr val="CCC0D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400"/>
              <a:buFont typeface="Arial"/>
              <a:buNone/>
            </a:pPr>
            <a:r>
              <a:rPr b="1" i="0" lang="en-US" sz="2400" u="none" cap="none" strike="noStrike">
                <a:solidFill>
                  <a:srgbClr val="FFFF00"/>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Le gold standard sont les urines de 24 h:</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On demande au patient de jeter la première urine du matin en notant l’heure et de récolter toutes les suivantes, y compris celle du matin du deuxième jour à la même heure. </a:t>
            </a:r>
            <a:endParaRPr/>
          </a:p>
        </p:txBody>
      </p:sp>
      <p:sp>
        <p:nvSpPr>
          <p:cNvPr id="251" name="Google Shape;251;p20"/>
          <p:cNvSpPr txBox="1"/>
          <p:nvPr/>
        </p:nvSpPr>
        <p:spPr>
          <a:xfrm>
            <a:off x="857250" y="4214812"/>
            <a:ext cx="7786687"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En cas de doute  faire le dosage de la créatinine :</a:t>
            </a:r>
            <a:endParaRPr/>
          </a:p>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	Homme :  20 à 25 mg/Kg/J </a:t>
            </a:r>
            <a:endParaRPr/>
          </a:p>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	Femme :  15 – 20mg/kg/J</a:t>
            </a:r>
            <a:endParaRPr/>
          </a:p>
        </p:txBody>
      </p:sp>
      <p:sp>
        <p:nvSpPr>
          <p:cNvPr id="252" name="Google Shape;252;p20"/>
          <p:cNvSpPr txBox="1"/>
          <p:nvPr/>
        </p:nvSpPr>
        <p:spPr>
          <a:xfrm>
            <a:off x="285750" y="5857875"/>
            <a:ext cx="8572500" cy="954087"/>
          </a:xfrm>
          <a:prstGeom prst="rect">
            <a:avLst/>
          </a:prstGeom>
          <a:solidFill>
            <a:srgbClr val="604A7B"/>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800"/>
              <a:buFont typeface="Arial"/>
              <a:buNone/>
            </a:pPr>
            <a:r>
              <a:rPr b="1" i="0" lang="en-US" sz="2800" u="none">
                <a:solidFill>
                  <a:srgbClr val="FFFF00"/>
                </a:solidFill>
                <a:latin typeface="Arial"/>
                <a:ea typeface="Arial"/>
                <a:cs typeface="Arial"/>
                <a:sym typeface="Arial"/>
              </a:rPr>
              <a:t>Un homme de 70 Kg doit excréter plus de 1400 mg de créatinine par 24 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1"/>
          <p:cNvSpPr txBox="1"/>
          <p:nvPr/>
        </p:nvSpPr>
        <p:spPr>
          <a:xfrm>
            <a:off x="142875" y="1460500"/>
            <a:ext cx="8715375" cy="1754187"/>
          </a:xfrm>
          <a:prstGeom prst="rect">
            <a:avLst/>
          </a:prstGeom>
          <a:solidFill>
            <a:srgbClr val="003366"/>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3600"/>
              <a:buFont typeface="Arial"/>
              <a:buNone/>
            </a:pPr>
            <a:r>
              <a:rPr b="1" i="0" lang="en-US" sz="3600" u="none">
                <a:solidFill>
                  <a:schemeClr val="lt1"/>
                </a:solidFill>
                <a:latin typeface="Arial"/>
                <a:ea typeface="Arial"/>
                <a:cs typeface="Arial"/>
                <a:sym typeface="Arial"/>
              </a:rPr>
              <a:t>La méthode la plus utilisée actuellement pour doser les protéines urinaires et le rouge de pyrogallol</a:t>
            </a:r>
            <a:endParaRPr/>
          </a:p>
        </p:txBody>
      </p:sp>
      <p:sp>
        <p:nvSpPr>
          <p:cNvPr id="258" name="Google Shape;258;p21"/>
          <p:cNvSpPr txBox="1"/>
          <p:nvPr/>
        </p:nvSpPr>
        <p:spPr>
          <a:xfrm>
            <a:off x="285750" y="4357687"/>
            <a:ext cx="5153025" cy="954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BENZETHONIUM CHLORIDE</a:t>
            </a:r>
            <a:r>
              <a:rPr b="0" i="0" lang="en-US" sz="2800" u="none">
                <a:solidFill>
                  <a:schemeClr val="dk1"/>
                </a:solidFill>
                <a:latin typeface="Arial"/>
                <a:ea typeface="Arial"/>
                <a:cs typeface="Arial"/>
                <a:sym typeface="Arial"/>
              </a:rPr>
              <a:t>.</a:t>
            </a:r>
            <a:endParaRPr/>
          </a:p>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Sur certains automates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2"/>
          <p:cNvSpPr txBox="1"/>
          <p:nvPr/>
        </p:nvSpPr>
        <p:spPr>
          <a:xfrm>
            <a:off x="142875" y="2633662"/>
            <a:ext cx="8858250" cy="2462212"/>
          </a:xfrm>
          <a:prstGeom prst="rect">
            <a:avLst/>
          </a:prstGeom>
          <a:solidFill>
            <a:srgbClr val="604A7B"/>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200"/>
              <a:buFont typeface="Arial"/>
              <a:buNone/>
            </a:pPr>
            <a:r>
              <a:rPr b="1" i="0" lang="en-US" sz="2200" u="sng">
                <a:solidFill>
                  <a:schemeClr val="lt1"/>
                </a:solidFill>
                <a:latin typeface="Arial"/>
                <a:ea typeface="Arial"/>
                <a:cs typeface="Arial"/>
                <a:sym typeface="Arial"/>
              </a:rPr>
              <a:t>Rapport HAS / Kidney Disease Improving Global Outcomes KDIGO  2012 :</a:t>
            </a:r>
            <a:endParaRPr/>
          </a:p>
          <a:p>
            <a:pPr indent="0" lvl="0" marL="0" marR="0" rtl="0" algn="l">
              <a:lnSpc>
                <a:spcPct val="100000"/>
              </a:lnSpc>
              <a:spcBef>
                <a:spcPts val="0"/>
              </a:spcBef>
              <a:spcAft>
                <a:spcPts val="0"/>
              </a:spcAft>
              <a:buClr>
                <a:schemeClr val="lt1"/>
              </a:buClr>
              <a:buSzPts val="2200"/>
              <a:buFont typeface="Arial"/>
              <a:buNone/>
            </a:pPr>
            <a:r>
              <a:rPr b="0" i="0" lang="en-US" sz="2200" u="none">
                <a:solidFill>
                  <a:schemeClr val="lt1"/>
                </a:solidFill>
                <a:latin typeface="Arial"/>
                <a:ea typeface="Arial"/>
                <a:cs typeface="Arial"/>
                <a:sym typeface="Arial"/>
              </a:rPr>
              <a:t>La détermination de </a:t>
            </a:r>
            <a:r>
              <a:rPr b="0" i="0" lang="en-US" sz="2200" u="sng">
                <a:solidFill>
                  <a:schemeClr val="lt1"/>
                </a:solidFill>
                <a:latin typeface="Arial"/>
                <a:ea typeface="Arial"/>
                <a:cs typeface="Arial"/>
                <a:sym typeface="Arial"/>
              </a:rPr>
              <a:t>P/C ou A/C </a:t>
            </a:r>
            <a:r>
              <a:rPr b="0" i="0" lang="en-US" sz="2200" u="none">
                <a:solidFill>
                  <a:schemeClr val="lt1"/>
                </a:solidFill>
                <a:latin typeface="Arial"/>
                <a:ea typeface="Arial"/>
                <a:cs typeface="Arial"/>
                <a:sym typeface="Arial"/>
              </a:rPr>
              <a:t>doit être réalisée à partir d’un </a:t>
            </a:r>
            <a:r>
              <a:rPr b="0" i="0" lang="en-US" sz="2200" u="sng">
                <a:solidFill>
                  <a:schemeClr val="lt1"/>
                </a:solidFill>
                <a:latin typeface="Arial"/>
                <a:ea typeface="Arial"/>
                <a:cs typeface="Arial"/>
                <a:sym typeface="Arial"/>
              </a:rPr>
              <a:t>échantillon urinaire</a:t>
            </a:r>
            <a:r>
              <a:rPr b="0" i="0" lang="en-US" sz="2200" u="none">
                <a:solidFill>
                  <a:schemeClr val="lt1"/>
                </a:solidFill>
                <a:latin typeface="Arial"/>
                <a:ea typeface="Arial"/>
                <a:cs typeface="Arial"/>
                <a:sym typeface="Arial"/>
              </a:rPr>
              <a:t> </a:t>
            </a:r>
            <a:r>
              <a:rPr b="0" i="1" lang="en-US" sz="2200" u="none">
                <a:solidFill>
                  <a:schemeClr val="lt1"/>
                </a:solidFill>
                <a:latin typeface="Arial"/>
                <a:ea typeface="Arial"/>
                <a:cs typeface="Arial"/>
                <a:sym typeface="Arial"/>
              </a:rPr>
              <a:t>pouvant être prélevé à tout moment de la journée</a:t>
            </a:r>
            <a:r>
              <a:rPr b="0" i="0" lang="en-US" sz="2200" u="none">
                <a:solidFill>
                  <a:schemeClr val="lt1"/>
                </a:solidFill>
                <a:latin typeface="Arial"/>
                <a:ea typeface="Arial"/>
                <a:cs typeface="Arial"/>
                <a:sym typeface="Arial"/>
              </a:rPr>
              <a:t> (celui du </a:t>
            </a:r>
            <a:r>
              <a:rPr b="0" i="0" lang="en-US" sz="2200" u="sng">
                <a:solidFill>
                  <a:schemeClr val="lt1"/>
                </a:solidFill>
                <a:latin typeface="Arial"/>
                <a:ea typeface="Arial"/>
                <a:cs typeface="Arial"/>
                <a:sym typeface="Arial"/>
              </a:rPr>
              <a:t>matin est préférable</a:t>
            </a:r>
            <a:r>
              <a:rPr b="0" i="0" lang="en-US" sz="2200" u="none">
                <a:solidFill>
                  <a:schemeClr val="lt1"/>
                </a:solidFill>
                <a:latin typeface="Arial"/>
                <a:ea typeface="Arial"/>
                <a:cs typeface="Arial"/>
                <a:sym typeface="Arial"/>
              </a:rPr>
              <a:t>)</a:t>
            </a:r>
            <a:r>
              <a:rPr b="0" i="1" lang="en-US" sz="2200" u="none">
                <a:solidFill>
                  <a:schemeClr val="lt1"/>
                </a:solidFill>
                <a:latin typeface="Arial"/>
                <a:ea typeface="Arial"/>
                <a:cs typeface="Arial"/>
                <a:sym typeface="Arial"/>
              </a:rPr>
              <a:t>.</a:t>
            </a:r>
            <a:r>
              <a:rPr b="0" i="0" lang="en-US" sz="2200" u="none">
                <a:solidFill>
                  <a:schemeClr val="lt1"/>
                </a:solidFill>
                <a:latin typeface="Arial"/>
                <a:ea typeface="Arial"/>
                <a:cs typeface="Arial"/>
                <a:sym typeface="Arial"/>
              </a:rPr>
              <a:t> </a:t>
            </a:r>
            <a:endParaRPr/>
          </a:p>
          <a:p>
            <a:pPr indent="0" lvl="0" marL="0" marR="0" rtl="0" algn="l">
              <a:lnSpc>
                <a:spcPct val="100000"/>
              </a:lnSpc>
              <a:spcBef>
                <a:spcPts val="0"/>
              </a:spcBef>
              <a:spcAft>
                <a:spcPts val="0"/>
              </a:spcAft>
              <a:buClr>
                <a:schemeClr val="lt1"/>
              </a:buClr>
              <a:buSzPts val="2200"/>
              <a:buFont typeface="Arial"/>
              <a:buNone/>
            </a:pPr>
            <a:r>
              <a:rPr b="0" i="0" lang="en-US" sz="2200" u="none">
                <a:solidFill>
                  <a:schemeClr val="lt1"/>
                </a:solidFill>
                <a:latin typeface="Arial"/>
                <a:ea typeface="Arial"/>
                <a:cs typeface="Arial"/>
                <a:sym typeface="Arial"/>
              </a:rPr>
              <a:t>La </a:t>
            </a:r>
            <a:r>
              <a:rPr b="0" i="0" lang="en-US" sz="2200" u="sng">
                <a:solidFill>
                  <a:schemeClr val="lt1"/>
                </a:solidFill>
                <a:latin typeface="Arial"/>
                <a:ea typeface="Arial"/>
                <a:cs typeface="Arial"/>
                <a:sym typeface="Arial"/>
              </a:rPr>
              <a:t>confirmation</a:t>
            </a:r>
            <a:r>
              <a:rPr b="0" i="0" lang="en-US" sz="2200" u="none">
                <a:solidFill>
                  <a:schemeClr val="lt1"/>
                </a:solidFill>
                <a:latin typeface="Arial"/>
                <a:ea typeface="Arial"/>
                <a:cs typeface="Arial"/>
                <a:sym typeface="Arial"/>
              </a:rPr>
              <a:t> d’une microalbuminurie nécessite </a:t>
            </a:r>
            <a:r>
              <a:rPr b="0" i="0" lang="en-US" sz="2200" u="sng">
                <a:solidFill>
                  <a:schemeClr val="lt1"/>
                </a:solidFill>
                <a:latin typeface="Arial"/>
                <a:ea typeface="Arial"/>
                <a:cs typeface="Arial"/>
                <a:sym typeface="Arial"/>
              </a:rPr>
              <a:t>2 tests positifs sur 3</a:t>
            </a:r>
            <a:r>
              <a:rPr b="0" i="0" lang="en-US" sz="2200" u="none">
                <a:solidFill>
                  <a:schemeClr val="lt1"/>
                </a:solidFill>
                <a:latin typeface="Arial"/>
                <a:ea typeface="Arial"/>
                <a:cs typeface="Arial"/>
                <a:sym typeface="Arial"/>
              </a:rPr>
              <a:t>.</a:t>
            </a:r>
            <a:endParaRPr/>
          </a:p>
        </p:txBody>
      </p:sp>
      <p:pic>
        <p:nvPicPr>
          <p:cNvPr id="264" name="Google Shape;264;p22"/>
          <p:cNvPicPr preferRelativeResize="0"/>
          <p:nvPr/>
        </p:nvPicPr>
        <p:blipFill rotWithShape="1">
          <a:blip r:embed="rId3">
            <a:alphaModFix/>
          </a:blip>
          <a:srcRect b="0" l="0" r="0" t="0"/>
          <a:stretch/>
        </p:blipFill>
        <p:spPr>
          <a:xfrm>
            <a:off x="142875" y="357187"/>
            <a:ext cx="8858250" cy="1533525"/>
          </a:xfrm>
          <a:prstGeom prst="rect">
            <a:avLst/>
          </a:prstGeom>
          <a:noFill/>
          <a:ln>
            <a:noFill/>
          </a:ln>
        </p:spPr>
      </p:pic>
      <p:sp>
        <p:nvSpPr>
          <p:cNvPr id="265" name="Google Shape;265;p22"/>
          <p:cNvSpPr txBox="1"/>
          <p:nvPr/>
        </p:nvSpPr>
        <p:spPr>
          <a:xfrm>
            <a:off x="214312" y="5372100"/>
            <a:ext cx="8858250" cy="129222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600"/>
              <a:buFont typeface="Arial"/>
              <a:buNone/>
            </a:pPr>
            <a:r>
              <a:rPr b="1" i="1" lang="en-US" sz="2600" u="sng">
                <a:solidFill>
                  <a:srgbClr val="FF0000"/>
                </a:solidFill>
                <a:latin typeface="Arial"/>
                <a:ea typeface="Arial"/>
                <a:cs typeface="Arial"/>
                <a:sym typeface="Arial"/>
              </a:rPr>
              <a:t>Renal Association, 2011</a:t>
            </a:r>
            <a:endParaRPr/>
          </a:p>
          <a:p>
            <a:pPr indent="-165100" lvl="0" marL="0" marR="0" rtl="0" algn="l">
              <a:lnSpc>
                <a:spcPct val="100000"/>
              </a:lnSpc>
              <a:spcBef>
                <a:spcPts val="0"/>
              </a:spcBef>
              <a:spcAft>
                <a:spcPts val="0"/>
              </a:spcAft>
              <a:buClr>
                <a:srgbClr val="FF0000"/>
              </a:buClr>
              <a:buSzPts val="2600"/>
              <a:buFont typeface="Arial"/>
              <a:buChar char="-"/>
            </a:pPr>
            <a:r>
              <a:rPr b="0" i="0" lang="en-US" sz="2600" u="none">
                <a:solidFill>
                  <a:srgbClr val="FF0000"/>
                </a:solidFill>
                <a:latin typeface="Arial"/>
                <a:ea typeface="Arial"/>
                <a:cs typeface="Arial"/>
                <a:sym typeface="Arial"/>
              </a:rPr>
              <a:t>Pour la </a:t>
            </a:r>
            <a:r>
              <a:rPr b="0" i="0" lang="en-US" sz="2600" u="sng">
                <a:solidFill>
                  <a:srgbClr val="FF0000"/>
                </a:solidFill>
                <a:latin typeface="Arial"/>
                <a:ea typeface="Arial"/>
                <a:cs typeface="Arial"/>
                <a:sym typeface="Arial"/>
              </a:rPr>
              <a:t>détection et le suivi de l’IRC</a:t>
            </a:r>
            <a:r>
              <a:rPr b="0" i="0" lang="en-US" sz="2600" u="none">
                <a:solidFill>
                  <a:srgbClr val="FF0000"/>
                </a:solidFill>
                <a:latin typeface="Arial"/>
                <a:ea typeface="Arial"/>
                <a:cs typeface="Arial"/>
                <a:sym typeface="Arial"/>
              </a:rPr>
              <a:t>, utiliser le </a:t>
            </a:r>
            <a:r>
              <a:rPr b="0" i="0" lang="en-US" sz="2600" u="sng">
                <a:solidFill>
                  <a:srgbClr val="FF0000"/>
                </a:solidFill>
                <a:latin typeface="Arial"/>
                <a:ea typeface="Arial"/>
                <a:cs typeface="Arial"/>
                <a:sym typeface="Arial"/>
              </a:rPr>
              <a:t>ratio P/C ou A/C </a:t>
            </a:r>
            <a:r>
              <a:rPr b="0" i="0" lang="en-US" sz="2600" u="none">
                <a:solidFill>
                  <a:srgbClr val="FF0000"/>
                </a:solidFill>
                <a:latin typeface="Arial"/>
                <a:ea typeface="Arial"/>
                <a:cs typeface="Arial"/>
                <a:sym typeface="Arial"/>
              </a:rPr>
              <a:t>idéalement sur un échantillon des </a:t>
            </a:r>
            <a:r>
              <a:rPr b="0" i="0" lang="en-US" sz="2600" u="sng">
                <a:solidFill>
                  <a:srgbClr val="FF0000"/>
                </a:solidFill>
                <a:latin typeface="Arial"/>
                <a:ea typeface="Arial"/>
                <a:cs typeface="Arial"/>
                <a:sym typeface="Arial"/>
              </a:rPr>
              <a:t>urines du matin</a:t>
            </a:r>
            <a:r>
              <a:rPr b="0" i="0" lang="en-US" sz="2600" u="none">
                <a:solidFill>
                  <a:srgbClr val="FF0000"/>
                </a:solidFill>
                <a:latin typeface="Arial"/>
                <a:ea typeface="Arial"/>
                <a:cs typeface="Arial"/>
                <a:sym typeface="Arial"/>
              </a:rPr>
              <a:t>.</a:t>
            </a:r>
            <a:endParaRPr/>
          </a:p>
        </p:txBody>
      </p:sp>
      <p:pic>
        <p:nvPicPr>
          <p:cNvPr id="266" name="Google Shape;266;p22"/>
          <p:cNvPicPr preferRelativeResize="0"/>
          <p:nvPr/>
        </p:nvPicPr>
        <p:blipFill rotWithShape="1">
          <a:blip r:embed="rId4">
            <a:alphaModFix/>
          </a:blip>
          <a:srcRect b="0" l="0" r="0" t="0"/>
          <a:stretch/>
        </p:blipFill>
        <p:spPr>
          <a:xfrm>
            <a:off x="5610250" y="1857364"/>
            <a:ext cx="3248030" cy="64294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3"/>
          <p:cNvSpPr/>
          <p:nvPr/>
        </p:nvSpPr>
        <p:spPr>
          <a:xfrm>
            <a:off x="5286375" y="2143125"/>
            <a:ext cx="3643312" cy="785812"/>
          </a:xfrm>
          <a:prstGeom prst="roundRect">
            <a:avLst>
              <a:gd fmla="val 16667" name="adj"/>
            </a:avLst>
          </a:prstGeom>
          <a:solidFill>
            <a:srgbClr val="B9CDE5"/>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2" name="Google Shape;272;p23"/>
          <p:cNvSpPr/>
          <p:nvPr/>
        </p:nvSpPr>
        <p:spPr>
          <a:xfrm>
            <a:off x="357187" y="2071687"/>
            <a:ext cx="3214687" cy="785812"/>
          </a:xfrm>
          <a:prstGeom prst="roundRect">
            <a:avLst>
              <a:gd fmla="val 16667" name="adj"/>
            </a:avLst>
          </a:prstGeom>
          <a:solidFill>
            <a:srgbClr val="FCD5B5"/>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3" name="Google Shape;273;p23"/>
          <p:cNvSpPr txBox="1"/>
          <p:nvPr/>
        </p:nvSpPr>
        <p:spPr>
          <a:xfrm>
            <a:off x="642937" y="285750"/>
            <a:ext cx="8072437" cy="10779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C0000"/>
              </a:buClr>
              <a:buSzPts val="3200"/>
              <a:buFont typeface="Arial"/>
              <a:buNone/>
            </a:pPr>
            <a:r>
              <a:rPr b="1" i="0" lang="en-US" sz="3200" u="none">
                <a:solidFill>
                  <a:srgbClr val="CC0000"/>
                </a:solidFill>
                <a:latin typeface="Arial"/>
                <a:ea typeface="Arial"/>
                <a:cs typeface="Arial"/>
                <a:sym typeface="Arial"/>
              </a:rPr>
              <a:t>Une alternative aux urines de 24 heures c’est le « SPOT »</a:t>
            </a:r>
            <a:endParaRPr/>
          </a:p>
        </p:txBody>
      </p:sp>
      <p:sp>
        <p:nvSpPr>
          <p:cNvPr id="274" name="Google Shape;274;p23"/>
          <p:cNvSpPr txBox="1"/>
          <p:nvPr/>
        </p:nvSpPr>
        <p:spPr>
          <a:xfrm>
            <a:off x="714375" y="2130425"/>
            <a:ext cx="2928937"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Arial"/>
              <a:buNone/>
            </a:pPr>
            <a:r>
              <a:rPr b="0" i="0" lang="en-US" sz="3200" u="none">
                <a:solidFill>
                  <a:srgbClr val="FF0000"/>
                </a:solidFill>
                <a:latin typeface="Arial"/>
                <a:ea typeface="Arial"/>
                <a:cs typeface="Arial"/>
                <a:sym typeface="Arial"/>
              </a:rPr>
              <a:t> </a:t>
            </a:r>
            <a:r>
              <a:rPr b="1" i="0" lang="en-US" sz="3200" u="none">
                <a:solidFill>
                  <a:srgbClr val="FF0000"/>
                </a:solidFill>
                <a:latin typeface="Arial"/>
                <a:ea typeface="Arial"/>
                <a:cs typeface="Arial"/>
                <a:sym typeface="Arial"/>
              </a:rPr>
              <a:t>Pro/créat </a:t>
            </a:r>
            <a:endParaRPr/>
          </a:p>
        </p:txBody>
      </p:sp>
      <p:sp>
        <p:nvSpPr>
          <p:cNvPr id="275" name="Google Shape;275;p23"/>
          <p:cNvSpPr txBox="1"/>
          <p:nvPr/>
        </p:nvSpPr>
        <p:spPr>
          <a:xfrm>
            <a:off x="5676900" y="2201862"/>
            <a:ext cx="31432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Arial"/>
              <a:buNone/>
            </a:pPr>
            <a:r>
              <a:rPr b="0" i="0" lang="en-US" sz="3200" u="none">
                <a:solidFill>
                  <a:srgbClr val="FF0000"/>
                </a:solidFill>
                <a:latin typeface="Arial"/>
                <a:ea typeface="Arial"/>
                <a:cs typeface="Arial"/>
                <a:sym typeface="Arial"/>
              </a:rPr>
              <a:t>    </a:t>
            </a:r>
            <a:r>
              <a:rPr b="1" i="0" lang="en-US" sz="3200" u="none">
                <a:solidFill>
                  <a:srgbClr val="FF0000"/>
                </a:solidFill>
                <a:latin typeface="Arial"/>
                <a:ea typeface="Arial"/>
                <a:cs typeface="Arial"/>
                <a:sym typeface="Arial"/>
              </a:rPr>
              <a:t>Alb/ créat </a:t>
            </a:r>
            <a:endParaRPr/>
          </a:p>
        </p:txBody>
      </p:sp>
      <p:sp>
        <p:nvSpPr>
          <p:cNvPr id="276" name="Google Shape;276;p23"/>
          <p:cNvSpPr txBox="1"/>
          <p:nvPr/>
        </p:nvSpPr>
        <p:spPr>
          <a:xfrm>
            <a:off x="357158" y="4929198"/>
            <a:ext cx="8501122" cy="1569660"/>
          </a:xfrm>
          <a:prstGeom prst="rect">
            <a:avLst/>
          </a:prstGeom>
          <a:solidFill>
            <a:srgbClr val="7030A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La corrélation entre ces rapports et la récolte des urines de 24 heures a été démontrée ; les évidences récentes tendent même à démontrer  que ces rapports seraient plus adéquats qu'une récolte des urines de 24 heures </a:t>
            </a:r>
            <a:endParaRPr/>
          </a:p>
        </p:txBody>
      </p:sp>
      <p:sp>
        <p:nvSpPr>
          <p:cNvPr id="277" name="Google Shape;277;p23"/>
          <p:cNvSpPr txBox="1"/>
          <p:nvPr/>
        </p:nvSpPr>
        <p:spPr>
          <a:xfrm>
            <a:off x="5214937" y="3105150"/>
            <a:ext cx="3571875" cy="1323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Rapport très sensible pour le diagnostic de la néphropathie diabétique et hypertensive. </a:t>
            </a:r>
            <a:endParaRPr/>
          </a:p>
        </p:txBody>
      </p:sp>
      <p:sp>
        <p:nvSpPr>
          <p:cNvPr id="278" name="Google Shape;278;p23"/>
          <p:cNvSpPr txBox="1"/>
          <p:nvPr/>
        </p:nvSpPr>
        <p:spPr>
          <a:xfrm>
            <a:off x="285750" y="3214687"/>
            <a:ext cx="3857625"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Protéinurie  &gt; 0.3 g/L;     le suivi des protéinuries modérées ou massives.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24"/>
          <p:cNvPicPr preferRelativeResize="0"/>
          <p:nvPr/>
        </p:nvPicPr>
        <p:blipFill rotWithShape="1">
          <a:blip r:embed="rId3">
            <a:alphaModFix/>
          </a:blip>
          <a:srcRect b="0" l="0" r="0" t="0"/>
          <a:stretch/>
        </p:blipFill>
        <p:spPr>
          <a:xfrm>
            <a:off x="323850" y="1500187"/>
            <a:ext cx="8496300" cy="4714875"/>
          </a:xfrm>
          <a:prstGeom prst="rect">
            <a:avLst/>
          </a:prstGeom>
          <a:noFill/>
          <a:ln cap="sq" cmpd="sng" w="38100">
            <a:solidFill>
              <a:srgbClr val="000000"/>
            </a:solidFill>
            <a:prstDash val="solid"/>
            <a:miter lim="800000"/>
            <a:headEnd len="sm" w="sm" type="none"/>
            <a:tailEnd len="sm" w="sm" type="none"/>
          </a:ln>
          <a:effectLst>
            <a:outerShdw blurRad="63500" dir="2700000" dist="38100">
              <a:srgbClr val="000000">
                <a:alpha val="42745"/>
              </a:srgbClr>
            </a:outerShdw>
          </a:effectLst>
        </p:spPr>
      </p:pic>
      <p:sp>
        <p:nvSpPr>
          <p:cNvPr id="284" name="Google Shape;284;p24"/>
          <p:cNvSpPr txBox="1"/>
          <p:nvPr>
            <p:ph type="title"/>
          </p:nvPr>
        </p:nvSpPr>
        <p:spPr>
          <a:xfrm>
            <a:off x="395287" y="188912"/>
            <a:ext cx="8229600" cy="739775"/>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CC0000"/>
              </a:buClr>
              <a:buSzPts val="2800"/>
              <a:buFont typeface="Calibri"/>
              <a:buNone/>
            </a:pPr>
            <a:r>
              <a:rPr b="1" i="0" lang="en-US" sz="2800" u="none">
                <a:solidFill>
                  <a:srgbClr val="CC0000"/>
                </a:solidFill>
                <a:latin typeface="Calibri"/>
                <a:ea typeface="Calibri"/>
                <a:cs typeface="Calibri"/>
                <a:sym typeface="Calibri"/>
              </a:rPr>
              <a:t>VALEURS  DE REFERENCE ET PATHOLOGIQUES DE L’ALBUMINE URINAIRE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descr="Cutoff Values Indicating Normoalbuminuria, Microalbuminuria, and Macroalbuminuria " id="289" name="Google Shape;289;p25"/>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Cutoff Values Indicating Normoalbuminuria, Microalbuminuria, and Macroalbuminuria " id="290" name="Google Shape;290;p25"/>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291" name="Google Shape;291;p25"/>
          <p:cNvPicPr preferRelativeResize="0"/>
          <p:nvPr/>
        </p:nvPicPr>
        <p:blipFill rotWithShape="1">
          <a:blip r:embed="rId3">
            <a:alphaModFix/>
          </a:blip>
          <a:srcRect b="0" l="0" r="0" t="0"/>
          <a:stretch/>
        </p:blipFill>
        <p:spPr>
          <a:xfrm>
            <a:off x="285750" y="1852612"/>
            <a:ext cx="8572500" cy="3862387"/>
          </a:xfrm>
          <a:prstGeom prst="rect">
            <a:avLst/>
          </a:prstGeom>
          <a:noFill/>
          <a:ln>
            <a:noFill/>
          </a:ln>
        </p:spPr>
      </p:pic>
      <p:sp>
        <p:nvSpPr>
          <p:cNvPr id="292" name="Google Shape;292;p25"/>
          <p:cNvSpPr txBox="1"/>
          <p:nvPr/>
        </p:nvSpPr>
        <p:spPr>
          <a:xfrm>
            <a:off x="395287" y="188912"/>
            <a:ext cx="8229600" cy="7397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C0000"/>
              </a:buClr>
              <a:buSzPts val="3200"/>
              <a:buFont typeface="Calibri"/>
              <a:buNone/>
            </a:pPr>
            <a:r>
              <a:rPr b="1" i="0" lang="en-US" sz="3200" u="none">
                <a:solidFill>
                  <a:srgbClr val="CC0000"/>
                </a:solidFill>
                <a:latin typeface="Calibri"/>
                <a:ea typeface="Calibri"/>
                <a:cs typeface="Calibri"/>
                <a:sym typeface="Calibri"/>
              </a:rPr>
              <a:t>Cutoff values indicating Normoalbuminuria, Microalbuminuria and Macroalbuminuria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6"/>
          <p:cNvSpPr txBox="1"/>
          <p:nvPr>
            <p:ph type="title"/>
          </p:nvPr>
        </p:nvSpPr>
        <p:spPr>
          <a:xfrm>
            <a:off x="457200" y="142875"/>
            <a:ext cx="8229600" cy="654050"/>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3200"/>
              <a:buFont typeface="Calibri"/>
              <a:buNone/>
            </a:pPr>
            <a:r>
              <a:rPr b="1" i="0" lang="en-US" sz="3200" u="none">
                <a:solidFill>
                  <a:srgbClr val="FF0000"/>
                </a:solidFill>
                <a:latin typeface="Calibri"/>
                <a:ea typeface="Calibri"/>
                <a:cs typeface="Calibri"/>
                <a:sym typeface="Calibri"/>
              </a:rPr>
              <a:t>VALEURS  DE REFERENCE  DE LA PROTEINURIE PHYSIOLOGIQUE </a:t>
            </a:r>
            <a:endParaRPr/>
          </a:p>
        </p:txBody>
      </p:sp>
      <p:graphicFrame>
        <p:nvGraphicFramePr>
          <p:cNvPr id="298" name="Google Shape;298;p26"/>
          <p:cNvGraphicFramePr/>
          <p:nvPr/>
        </p:nvGraphicFramePr>
        <p:xfrm>
          <a:off x="500062" y="1071562"/>
          <a:ext cx="3000000" cy="3000000"/>
        </p:xfrm>
        <a:graphic>
          <a:graphicData uri="http://schemas.openxmlformats.org/drawingml/2006/table">
            <a:tbl>
              <a:tblPr>
                <a:noFill/>
                <a:tableStyleId>{D5135DD2-F726-47C8-8AC4-6EE58A383D39}</a:tableStyleId>
              </a:tblPr>
              <a:tblGrid>
                <a:gridCol w="2357425"/>
                <a:gridCol w="1428750"/>
                <a:gridCol w="1714500"/>
                <a:gridCol w="1357300"/>
                <a:gridCol w="1371600"/>
              </a:tblGrid>
              <a:tr h="1071550">
                <a:tc>
                  <a:txBody>
                    <a:bodyPr/>
                    <a:lstStyle/>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PROTEINURIE PHYSIOLOGIQUE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215968"/>
                    </a:solidFill>
                  </a:tcPr>
                </a:tc>
                <a:tc>
                  <a:txBody>
                    <a:bodyPr/>
                    <a:lstStyle/>
                    <a:p>
                      <a:pPr indent="0" lvl="0" marL="0" marR="0" rtl="0" algn="ctr">
                        <a:lnSpc>
                          <a:spcPct val="100000"/>
                        </a:lnSpc>
                        <a:spcBef>
                          <a:spcPts val="0"/>
                        </a:spcBef>
                        <a:spcAft>
                          <a:spcPts val="0"/>
                        </a:spcAft>
                        <a:buClr>
                          <a:schemeClr val="dk1"/>
                        </a:buClr>
                        <a:buSzPts val="2000"/>
                        <a:buFont typeface="Calibri"/>
                        <a:buNone/>
                      </a:pPr>
                      <a:r>
                        <a:t/>
                      </a:r>
                      <a:endParaRPr b="1" i="0" sz="20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mg/24 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215968"/>
                    </a:solidFill>
                  </a:tcPr>
                </a:tc>
                <a:tc>
                  <a:txBody>
                    <a:bodyPr/>
                    <a:lstStyle/>
                    <a:p>
                      <a:pPr indent="0" lvl="0" marL="0" marR="0" rtl="0" algn="ctr">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Prot/créat</a:t>
                      </a:r>
                      <a:endParaRPr/>
                    </a:p>
                    <a:p>
                      <a:pPr indent="0" lvl="0" marL="0" marR="0" rtl="0" algn="ctr">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(mg/l/mg/l)</a:t>
                      </a:r>
                      <a:endParaRPr/>
                    </a:p>
                    <a:p>
                      <a:pPr indent="0" lvl="0" marL="0" marR="0" rtl="0" algn="ctr">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 g/24 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215968"/>
                    </a:solidFill>
                  </a:tcPr>
                </a:tc>
                <a:tc>
                  <a:txBody>
                    <a:bodyPr/>
                    <a:lstStyle/>
                    <a:p>
                      <a:pPr indent="0" lvl="0" marL="0" marR="0" rtl="0" algn="ctr">
                        <a:lnSpc>
                          <a:spcPct val="100000"/>
                        </a:lnSpc>
                        <a:spcBef>
                          <a:spcPts val="0"/>
                        </a:spcBef>
                        <a:spcAft>
                          <a:spcPts val="0"/>
                        </a:spcAft>
                        <a:buClr>
                          <a:schemeClr val="dk1"/>
                        </a:buClr>
                        <a:buSzPts val="2000"/>
                        <a:buFont typeface="Calibri"/>
                        <a:buNone/>
                      </a:pPr>
                      <a:r>
                        <a:t/>
                      </a:r>
                      <a:endParaRPr b="1" i="0" sz="20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mg/m</a:t>
                      </a:r>
                      <a:r>
                        <a:rPr b="1" i="0" lang="en-US" sz="2400" u="none" cap="none" strike="noStrike">
                          <a:solidFill>
                            <a:srgbClr val="FFFFFF"/>
                          </a:solidFill>
                          <a:latin typeface="Calibri"/>
                          <a:ea typeface="Calibri"/>
                          <a:cs typeface="Calibri"/>
                          <a:sym typeface="Calibri"/>
                        </a:rPr>
                        <a:t>²</a:t>
                      </a:r>
                      <a:r>
                        <a:rPr b="1" i="0" lang="en-US" sz="2000" u="none" cap="none" strike="noStrike">
                          <a:solidFill>
                            <a:srgbClr val="FFFFFF"/>
                          </a:solidFill>
                          <a:latin typeface="Calibri"/>
                          <a:ea typeface="Calibri"/>
                          <a:cs typeface="Calibri"/>
                          <a:sym typeface="Calibri"/>
                        </a:rPr>
                        <a:t>/h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215968"/>
                    </a:solidFill>
                  </a:tcPr>
                </a:tc>
                <a:tc>
                  <a:txBody>
                    <a:bodyPr/>
                    <a:lstStyle/>
                    <a:p>
                      <a:pPr indent="0" lvl="0" marL="0" marR="0" rtl="0" algn="ctr">
                        <a:lnSpc>
                          <a:spcPct val="100000"/>
                        </a:lnSpc>
                        <a:spcBef>
                          <a:spcPts val="0"/>
                        </a:spcBef>
                        <a:spcAft>
                          <a:spcPts val="0"/>
                        </a:spcAft>
                        <a:buClr>
                          <a:schemeClr val="dk1"/>
                        </a:buClr>
                        <a:buSzPts val="2000"/>
                        <a:buFont typeface="Calibri"/>
                        <a:buNone/>
                      </a:pPr>
                      <a:r>
                        <a:t/>
                      </a:r>
                      <a:endParaRPr b="1" i="0" sz="20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 mg/m</a:t>
                      </a:r>
                      <a:r>
                        <a:rPr b="1" i="0" lang="en-US" sz="2400" u="none" cap="none" strike="noStrike">
                          <a:solidFill>
                            <a:srgbClr val="FFFFFF"/>
                          </a:solidFill>
                          <a:latin typeface="Calibri"/>
                          <a:ea typeface="Calibri"/>
                          <a:cs typeface="Calibri"/>
                          <a:sym typeface="Calibri"/>
                        </a:rPr>
                        <a:t>²</a:t>
                      </a:r>
                      <a:r>
                        <a:rPr b="1" i="0" lang="en-US" sz="2000" u="none" cap="none" strike="noStrike">
                          <a:solidFill>
                            <a:srgbClr val="FFFFFF"/>
                          </a:solidFill>
                          <a:latin typeface="Calibri"/>
                          <a:ea typeface="Calibri"/>
                          <a:cs typeface="Calibri"/>
                          <a:sym typeface="Calibri"/>
                        </a:rPr>
                        <a:t>/J</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215968"/>
                    </a:solidFill>
                  </a:tcPr>
                </a:tc>
              </a:tr>
              <a:tr h="1071550">
                <a:tc>
                  <a:txBody>
                    <a:bodyPr/>
                    <a:lstStyle/>
                    <a:p>
                      <a:pPr indent="0" lvl="0" marL="0" marR="0" rtl="0" algn="l">
                        <a:lnSpc>
                          <a:spcPct val="100000"/>
                        </a:lnSpc>
                        <a:spcBef>
                          <a:spcPts val="0"/>
                        </a:spcBef>
                        <a:spcAft>
                          <a:spcPts val="0"/>
                        </a:spcAft>
                        <a:buClr>
                          <a:schemeClr val="dk1"/>
                        </a:buClr>
                        <a:buSzPts val="2600"/>
                        <a:buFont typeface="Calibri"/>
                        <a:buNone/>
                      </a:pPr>
                      <a:r>
                        <a:t/>
                      </a:r>
                      <a:endParaRPr b="1"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Adultes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 </a:t>
                      </a:r>
                      <a:endParaRPr/>
                    </a:p>
                    <a:p>
                      <a:pPr indent="0" lvl="0" marL="0" marR="0" rtl="0" algn="ctr">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 &lt; 150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chemeClr val="dk1"/>
                        </a:buClr>
                        <a:buSzPts val="2600"/>
                        <a:buFont typeface="Calibri"/>
                        <a:buNone/>
                      </a:pPr>
                      <a:r>
                        <a:t/>
                      </a:r>
                      <a:endParaRPr b="1"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&lt; 0.2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chemeClr val="dk1"/>
                        </a:buClr>
                        <a:buSzPts val="2600"/>
                        <a:buFont typeface="Calibri"/>
                        <a:buNone/>
                      </a:pPr>
                      <a:r>
                        <a:t/>
                      </a:r>
                      <a:endParaRPr b="1"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&lt; 4</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chemeClr val="dk1"/>
                        </a:buClr>
                        <a:buSzPts val="2600"/>
                        <a:buFont typeface="Calibri"/>
                        <a:buNone/>
                      </a:pPr>
                      <a:r>
                        <a:t/>
                      </a:r>
                      <a:endParaRPr b="1"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&lt; 100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1279525">
                <a:tc>
                  <a:txBody>
                    <a:bodyPr/>
                    <a:lstStyle/>
                    <a:p>
                      <a:pPr indent="0" lvl="0" marL="0" marR="0" rtl="0" algn="l">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 Enfant   &lt; 2 ans</a:t>
                      </a:r>
                      <a:endParaRPr/>
                    </a:p>
                    <a:p>
                      <a:pPr indent="0" lvl="0" marL="0" marR="0" rtl="0" algn="l">
                        <a:lnSpc>
                          <a:spcPct val="100000"/>
                        </a:lnSpc>
                        <a:spcBef>
                          <a:spcPts val="0"/>
                        </a:spcBef>
                        <a:spcAft>
                          <a:spcPts val="0"/>
                        </a:spcAft>
                        <a:buClr>
                          <a:schemeClr val="dk1"/>
                        </a:buClr>
                        <a:buSzPts val="2600"/>
                        <a:buFont typeface="Calibri"/>
                        <a:buNone/>
                      </a:pPr>
                      <a:r>
                        <a:t/>
                      </a:r>
                      <a:endParaRPr b="1"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 Enfant   &gt; 2 ans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500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&lt; 0.5</a:t>
                      </a:r>
                      <a:endParaRPr/>
                    </a:p>
                    <a:p>
                      <a:pPr indent="0" lvl="0" marL="0" marR="0" rtl="0" algn="ctr">
                        <a:lnSpc>
                          <a:spcPct val="100000"/>
                        </a:lnSpc>
                        <a:spcBef>
                          <a:spcPts val="0"/>
                        </a:spcBef>
                        <a:spcAft>
                          <a:spcPts val="0"/>
                        </a:spcAft>
                        <a:buClr>
                          <a:schemeClr val="dk1"/>
                        </a:buClr>
                        <a:buSzPts val="2600"/>
                        <a:buFont typeface="Calibri"/>
                        <a:buNone/>
                      </a:pPr>
                      <a:r>
                        <a:t/>
                      </a:r>
                      <a:endParaRPr b="1"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&lt; 0.2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chemeClr val="dk1"/>
                        </a:buClr>
                        <a:buSzPts val="2600"/>
                        <a:buFont typeface="Calibri"/>
                        <a:buNone/>
                      </a:pPr>
                      <a:r>
                        <a:t/>
                      </a:r>
                      <a:endParaRPr b="1"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600"/>
                        <a:buFont typeface="Calibri"/>
                        <a:buNone/>
                      </a:pPr>
                      <a:r>
                        <a:t/>
                      </a:r>
                      <a:endParaRPr b="1"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&lt; 4</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chemeClr val="dk1"/>
                        </a:buClr>
                        <a:buSzPts val="2600"/>
                        <a:buFont typeface="Calibri"/>
                        <a:buNone/>
                      </a:pPr>
                      <a:r>
                        <a:t/>
                      </a:r>
                      <a:endParaRPr b="1"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600"/>
                        <a:buFont typeface="Calibri"/>
                        <a:buNone/>
                      </a:pPr>
                      <a:r>
                        <a:t/>
                      </a:r>
                      <a:endParaRPr b="1"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&lt; 100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bl>
          </a:graphicData>
        </a:graphic>
      </p:graphicFrame>
      <p:pic>
        <p:nvPicPr>
          <p:cNvPr id="299" name="Google Shape;299;p26"/>
          <p:cNvPicPr preferRelativeResize="0"/>
          <p:nvPr/>
        </p:nvPicPr>
        <p:blipFill rotWithShape="1">
          <a:blip r:embed="rId3">
            <a:alphaModFix/>
          </a:blip>
          <a:srcRect b="0" l="0" r="0" t="0"/>
          <a:stretch/>
        </p:blipFill>
        <p:spPr>
          <a:xfrm>
            <a:off x="785786" y="5429264"/>
            <a:ext cx="3214710" cy="107157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300" name="Google Shape;300;p26"/>
          <p:cNvPicPr preferRelativeResize="0"/>
          <p:nvPr/>
        </p:nvPicPr>
        <p:blipFill rotWithShape="1">
          <a:blip r:embed="rId4">
            <a:alphaModFix/>
          </a:blip>
          <a:srcRect b="0" l="0" r="0" t="0"/>
          <a:stretch/>
        </p:blipFill>
        <p:spPr>
          <a:xfrm>
            <a:off x="5572132" y="5429264"/>
            <a:ext cx="2514600" cy="1023938"/>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301" name="Google Shape;301;p26"/>
          <p:cNvSpPr txBox="1"/>
          <p:nvPr/>
        </p:nvSpPr>
        <p:spPr>
          <a:xfrm>
            <a:off x="1785937" y="4857750"/>
            <a:ext cx="1071562" cy="36988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Adultes </a:t>
            </a:r>
            <a:endParaRPr/>
          </a:p>
        </p:txBody>
      </p:sp>
      <p:sp>
        <p:nvSpPr>
          <p:cNvPr id="302" name="Google Shape;302;p26"/>
          <p:cNvSpPr txBox="1"/>
          <p:nvPr/>
        </p:nvSpPr>
        <p:spPr>
          <a:xfrm>
            <a:off x="6429375" y="4857750"/>
            <a:ext cx="1071562" cy="36988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Enfants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7"/>
          <p:cNvSpPr txBox="1"/>
          <p:nvPr>
            <p:ph type="title"/>
          </p:nvPr>
        </p:nvSpPr>
        <p:spPr>
          <a:xfrm>
            <a:off x="457200" y="357187"/>
            <a:ext cx="8229600" cy="10604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800"/>
              <a:buFont typeface="Comic Sans MS"/>
              <a:buNone/>
            </a:pPr>
            <a:r>
              <a:rPr b="0" i="0" lang="en-US" sz="4800" u="none">
                <a:solidFill>
                  <a:schemeClr val="dk1"/>
                </a:solidFill>
                <a:latin typeface="Comic Sans MS"/>
                <a:ea typeface="Comic Sans MS"/>
                <a:cs typeface="Comic Sans MS"/>
                <a:sym typeface="Comic Sans MS"/>
              </a:rPr>
              <a:t>La protéinurie de la femme enceinte </a:t>
            </a:r>
            <a:endParaRPr/>
          </a:p>
        </p:txBody>
      </p:sp>
      <p:sp>
        <p:nvSpPr>
          <p:cNvPr id="308" name="Google Shape;308;p27"/>
          <p:cNvSpPr txBox="1"/>
          <p:nvPr/>
        </p:nvSpPr>
        <p:spPr>
          <a:xfrm>
            <a:off x="214312" y="2178050"/>
            <a:ext cx="5857875" cy="3108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La protéinurie est considérée comme significative à partir     d’un taux supérieur   à  </a:t>
            </a:r>
            <a:r>
              <a:rPr b="1" i="0" lang="en-US" sz="2800" u="none">
                <a:solidFill>
                  <a:srgbClr val="FF0000"/>
                </a:solidFill>
                <a:latin typeface="Arial"/>
                <a:ea typeface="Arial"/>
                <a:cs typeface="Arial"/>
                <a:sym typeface="Arial"/>
              </a:rPr>
              <a:t>300 mg/24 heures</a:t>
            </a:r>
            <a:endParaRPr/>
          </a:p>
          <a:p>
            <a:pPr indent="0" lvl="0" marL="0" marR="0" rtl="0" algn="l">
              <a:lnSpc>
                <a:spcPct val="100000"/>
              </a:lnSpc>
              <a:spcBef>
                <a:spcPts val="0"/>
              </a:spcBef>
              <a:spcAft>
                <a:spcPts val="0"/>
              </a:spcAft>
              <a:buClr>
                <a:schemeClr val="dk1"/>
              </a:buClr>
              <a:buSzPts val="2800"/>
              <a:buFont typeface="Arial"/>
              <a:buNone/>
            </a:pPr>
            <a:r>
              <a:t/>
            </a:r>
            <a:endParaRPr b="1" i="0" sz="2800" u="non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Rapport protéine/créatinine          &lt;  0.3</a:t>
            </a:r>
            <a:endParaRPr/>
          </a:p>
        </p:txBody>
      </p:sp>
      <p:pic>
        <p:nvPicPr>
          <p:cNvPr descr="Massage pour femme enceinte - Espace Thérapeutique Repentigny" id="309" name="Google Shape;309;p27"/>
          <p:cNvPicPr preferRelativeResize="0"/>
          <p:nvPr/>
        </p:nvPicPr>
        <p:blipFill rotWithShape="1">
          <a:blip r:embed="rId3">
            <a:alphaModFix/>
          </a:blip>
          <a:srcRect b="0" l="0" r="0" t="0"/>
          <a:stretch/>
        </p:blipFill>
        <p:spPr>
          <a:xfrm>
            <a:off x="5929290" y="1928803"/>
            <a:ext cx="3214710" cy="285752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CC0000"/>
              </a:buClr>
              <a:buSzPts val="3600"/>
              <a:buFont typeface="Calibri"/>
              <a:buNone/>
            </a:pPr>
            <a:r>
              <a:rPr b="1" i="0" lang="en-US" sz="3600" u="none">
                <a:solidFill>
                  <a:srgbClr val="CC0000"/>
                </a:solidFill>
                <a:latin typeface="Calibri"/>
                <a:ea typeface="Calibri"/>
                <a:cs typeface="Calibri"/>
                <a:sym typeface="Calibri"/>
              </a:rPr>
              <a:t>AUTRES ANALYSES APRES CONFIRMATION DE LA PROTEINURIE GLOMERULAIRE  </a:t>
            </a:r>
            <a:endParaRPr/>
          </a:p>
        </p:txBody>
      </p:sp>
      <p:sp>
        <p:nvSpPr>
          <p:cNvPr id="315" name="Google Shape;315;p28"/>
          <p:cNvSpPr txBox="1"/>
          <p:nvPr/>
        </p:nvSpPr>
        <p:spPr>
          <a:xfrm>
            <a:off x="285750" y="1857375"/>
            <a:ext cx="8501062" cy="4708525"/>
          </a:xfrm>
          <a:prstGeom prst="rect">
            <a:avLst/>
          </a:prstGeom>
          <a:noFill/>
          <a:ln>
            <a:noFill/>
          </a:ln>
        </p:spPr>
        <p:txBody>
          <a:bodyPr anchorCtr="0" anchor="t" bIns="45700" lIns="91425" spcFirstLastPara="1" rIns="91425" wrap="square" tIns="45700">
            <a:spAutoFit/>
          </a:bodyPr>
          <a:lstStyle/>
          <a:p>
            <a:pPr indent="-127000" lvl="0" marL="0" marR="0" rtl="0" algn="l">
              <a:lnSpc>
                <a:spcPct val="100000"/>
              </a:lnSpc>
              <a:spcBef>
                <a:spcPts val="0"/>
              </a:spcBef>
              <a:spcAft>
                <a:spcPts val="0"/>
              </a:spcAft>
              <a:buClr>
                <a:schemeClr val="dk1"/>
              </a:buClr>
              <a:buSzPts val="2000"/>
              <a:buFont typeface="Noto Sans Symbols"/>
              <a:buChar char="▪"/>
            </a:pPr>
            <a:r>
              <a:rPr b="0" i="0" lang="en-US" sz="2000" u="none">
                <a:solidFill>
                  <a:schemeClr val="dk1"/>
                </a:solidFill>
                <a:latin typeface="Arial"/>
                <a:ea typeface="Arial"/>
                <a:cs typeface="Arial"/>
                <a:sym typeface="Arial"/>
              </a:rPr>
              <a:t> </a:t>
            </a:r>
            <a:r>
              <a:rPr b="1" i="0" lang="en-US" sz="2000" u="none">
                <a:solidFill>
                  <a:schemeClr val="dk1"/>
                </a:solidFill>
                <a:latin typeface="Arial"/>
                <a:ea typeface="Arial"/>
                <a:cs typeface="Arial"/>
                <a:sym typeface="Arial"/>
              </a:rPr>
              <a:t>Si la protéinurie est massive ( &gt;3.5 g/24 h), probablement c’est un syndrome néphrotique. Dans ce cas évaluer la sélectivité de la protéinurie en calculant le rapport suivant :</a:t>
            </a:r>
            <a:endParaRPr/>
          </a:p>
          <a:p>
            <a:pPr indent="0" lvl="0" marL="0"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Noto Sans Symbols"/>
              <a:buNone/>
            </a:pPr>
            <a:r>
              <a:t/>
            </a:r>
            <a:endParaRPr b="0" i="0" sz="1800" u="none">
              <a:solidFill>
                <a:schemeClr val="dk1"/>
              </a:solidFill>
              <a:latin typeface="Arial"/>
              <a:ea typeface="Arial"/>
              <a:cs typeface="Arial"/>
              <a:sym typeface="Arial"/>
            </a:endParaRPr>
          </a:p>
          <a:p>
            <a:pPr indent="-114300" lvl="0" marL="0" marR="0" rtl="0" algn="l">
              <a:lnSpc>
                <a:spcPct val="100000"/>
              </a:lnSpc>
              <a:spcBef>
                <a:spcPts val="0"/>
              </a:spcBef>
              <a:spcAft>
                <a:spcPts val="0"/>
              </a:spcAft>
              <a:buClr>
                <a:schemeClr val="dk1"/>
              </a:buClr>
              <a:buSzPts val="1800"/>
              <a:buFont typeface="Noto Sans Symbols"/>
              <a:buChar char="▪"/>
            </a:pPr>
            <a:r>
              <a:rPr b="1" i="0" lang="en-US" sz="1800" u="none">
                <a:solidFill>
                  <a:schemeClr val="dk1"/>
                </a:solidFill>
                <a:latin typeface="Arial"/>
                <a:ea typeface="Arial"/>
                <a:cs typeface="Arial"/>
                <a:sym typeface="Arial"/>
              </a:rPr>
              <a:t> </a:t>
            </a:r>
            <a:r>
              <a:rPr b="1" i="0" lang="en-US" sz="2000" u="none">
                <a:solidFill>
                  <a:schemeClr val="dk1"/>
                </a:solidFill>
                <a:latin typeface="Arial"/>
                <a:ea typeface="Arial"/>
                <a:cs typeface="Arial"/>
                <a:sym typeface="Arial"/>
              </a:rPr>
              <a:t>Si la protéinurie est en faveur d’une gammapathie monoclonale faire une électrophorèse, dosage des chaînes Kappa et lamda libres et une immunofixation </a:t>
            </a:r>
            <a:endParaRPr/>
          </a:p>
          <a:p>
            <a:pPr indent="0" lvl="0" marL="0" marR="0" rtl="0" algn="l">
              <a:lnSpc>
                <a:spcPct val="100000"/>
              </a:lnSpc>
              <a:spcBef>
                <a:spcPts val="0"/>
              </a:spcBef>
              <a:spcAft>
                <a:spcPts val="0"/>
              </a:spcAft>
              <a:buNone/>
            </a:pPr>
            <a:r>
              <a:t/>
            </a:r>
            <a:endParaRPr b="1" i="0" sz="2000" u="none">
              <a:solidFill>
                <a:schemeClr val="dk1"/>
              </a:solidFill>
              <a:latin typeface="Arial"/>
              <a:ea typeface="Arial"/>
              <a:cs typeface="Arial"/>
              <a:sym typeface="Arial"/>
            </a:endParaRPr>
          </a:p>
        </p:txBody>
      </p:sp>
      <p:pic>
        <p:nvPicPr>
          <p:cNvPr id="316" name="Google Shape;316;p28"/>
          <p:cNvPicPr preferRelativeResize="0"/>
          <p:nvPr/>
        </p:nvPicPr>
        <p:blipFill rotWithShape="1">
          <a:blip r:embed="rId3">
            <a:alphaModFix/>
          </a:blip>
          <a:srcRect b="0" l="0" r="0" t="0"/>
          <a:stretch/>
        </p:blipFill>
        <p:spPr>
          <a:xfrm>
            <a:off x="1500187" y="3176587"/>
            <a:ext cx="5786437" cy="966787"/>
          </a:xfrm>
          <a:prstGeom prst="rect">
            <a:avLst/>
          </a:prstGeom>
          <a:noFill/>
          <a:ln>
            <a:noFill/>
          </a:ln>
          <a:effectLst>
            <a:outerShdw blurRad="63500" dir="2700000" dist="139700">
              <a:srgbClr val="333333">
                <a:alpha val="64705"/>
              </a:srgbClr>
            </a:outerShdw>
          </a:effectLst>
        </p:spPr>
      </p:pic>
      <p:sp>
        <p:nvSpPr>
          <p:cNvPr id="317" name="Google Shape;317;p28"/>
          <p:cNvSpPr txBox="1"/>
          <p:nvPr/>
        </p:nvSpPr>
        <p:spPr>
          <a:xfrm>
            <a:off x="500062" y="4500562"/>
            <a:ext cx="8215312" cy="461962"/>
          </a:xfrm>
          <a:prstGeom prst="rect">
            <a:avLst/>
          </a:prstGeom>
          <a:solidFill>
            <a:srgbClr val="B9CDE5"/>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La protéinurie est dite sélective si  le rapport  est ≤ 0.10</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9"/>
          <p:cNvSpPr txBox="1"/>
          <p:nvPr/>
        </p:nvSpPr>
        <p:spPr>
          <a:xfrm>
            <a:off x="571500" y="428625"/>
            <a:ext cx="7143750"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POUR  ARRIVER  AU DIAGNOSTIC </a:t>
            </a:r>
            <a:endParaRPr/>
          </a:p>
        </p:txBody>
      </p:sp>
      <p:sp>
        <p:nvSpPr>
          <p:cNvPr id="323" name="Google Shape;323;p29"/>
          <p:cNvSpPr txBox="1"/>
          <p:nvPr/>
        </p:nvSpPr>
        <p:spPr>
          <a:xfrm>
            <a:off x="428625" y="1214437"/>
            <a:ext cx="8358187" cy="4824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t/>
            </a:r>
            <a:endParaRPr b="1" i="0" sz="2400" u="none">
              <a:solidFill>
                <a:schemeClr val="dk1"/>
              </a:solidFill>
              <a:latin typeface="Arial"/>
              <a:ea typeface="Arial"/>
              <a:cs typeface="Arial"/>
              <a:sym typeface="Arial"/>
            </a:endParaRPr>
          </a:p>
          <a:p>
            <a:pPr indent="-152400" lvl="0" marL="0" marR="0" rtl="0" algn="l">
              <a:lnSpc>
                <a:spcPct val="150000"/>
              </a:lnSpc>
              <a:spcBef>
                <a:spcPts val="0"/>
              </a:spcBef>
              <a:spcAft>
                <a:spcPts val="0"/>
              </a:spcAft>
              <a:buClr>
                <a:schemeClr val="dk1"/>
              </a:buClr>
              <a:buSzPts val="2400"/>
              <a:buFont typeface="Arial"/>
              <a:buChar char="•"/>
            </a:pPr>
            <a:r>
              <a:rPr b="1" i="0" lang="en-US" sz="2400" u="none">
                <a:solidFill>
                  <a:schemeClr val="dk1"/>
                </a:solidFill>
                <a:latin typeface="Arial"/>
                <a:ea typeface="Arial"/>
                <a:cs typeface="Arial"/>
                <a:sym typeface="Arial"/>
              </a:rPr>
              <a:t> immunofixation </a:t>
            </a:r>
            <a:endParaRPr/>
          </a:p>
          <a:p>
            <a:pPr indent="-152400" lvl="0" marL="0" marR="0" rtl="0" algn="l">
              <a:lnSpc>
                <a:spcPct val="150000"/>
              </a:lnSpc>
              <a:spcBef>
                <a:spcPts val="0"/>
              </a:spcBef>
              <a:spcAft>
                <a:spcPts val="0"/>
              </a:spcAft>
              <a:buClr>
                <a:schemeClr val="dk1"/>
              </a:buClr>
              <a:buSzPts val="2400"/>
              <a:buFont typeface="Arial"/>
              <a:buChar char="•"/>
            </a:pPr>
            <a:r>
              <a:rPr b="1" i="0" lang="en-US" sz="2400" u="none">
                <a:solidFill>
                  <a:schemeClr val="dk1"/>
                </a:solidFill>
                <a:latin typeface="Arial"/>
                <a:ea typeface="Arial"/>
                <a:cs typeface="Arial"/>
                <a:sym typeface="Arial"/>
              </a:rPr>
              <a:t> une électrophorèse des protéines urinaires et sanguines </a:t>
            </a:r>
            <a:endParaRPr/>
          </a:p>
          <a:p>
            <a:pPr indent="-152400" lvl="0" marL="0" marR="0" rtl="0" algn="l">
              <a:lnSpc>
                <a:spcPct val="150000"/>
              </a:lnSpc>
              <a:spcBef>
                <a:spcPts val="0"/>
              </a:spcBef>
              <a:spcAft>
                <a:spcPts val="0"/>
              </a:spcAft>
              <a:buClr>
                <a:schemeClr val="dk1"/>
              </a:buClr>
              <a:buSzPts val="2400"/>
              <a:buFont typeface="Arial"/>
              <a:buChar char="•"/>
            </a:pPr>
            <a:r>
              <a:rPr b="1" i="0" lang="en-US" sz="2400" u="none">
                <a:solidFill>
                  <a:schemeClr val="dk1"/>
                </a:solidFill>
                <a:latin typeface="Arial"/>
                <a:ea typeface="Arial"/>
                <a:cs typeface="Arial"/>
                <a:sym typeface="Arial"/>
              </a:rPr>
              <a:t> dosage pondéral d’une protéine bien précise comme dans le cas de lé sélectivité</a:t>
            </a:r>
            <a:endParaRPr/>
          </a:p>
          <a:p>
            <a:pPr indent="-152400" lvl="0" marL="0" marR="0" rtl="0" algn="l">
              <a:lnSpc>
                <a:spcPct val="150000"/>
              </a:lnSpc>
              <a:spcBef>
                <a:spcPts val="0"/>
              </a:spcBef>
              <a:spcAft>
                <a:spcPts val="0"/>
              </a:spcAft>
              <a:buClr>
                <a:schemeClr val="dk1"/>
              </a:buClr>
              <a:buSzPts val="2400"/>
              <a:buFont typeface="Arial"/>
              <a:buChar char="•"/>
            </a:pPr>
            <a:r>
              <a:rPr b="1" i="0" lang="en-US" sz="2400" u="none">
                <a:solidFill>
                  <a:schemeClr val="dk1"/>
                </a:solidFill>
                <a:latin typeface="Arial"/>
                <a:ea typeface="Arial"/>
                <a:cs typeface="Arial"/>
                <a:sym typeface="Arial"/>
              </a:rPr>
              <a:t> Ponction biopsie rénale </a:t>
            </a:r>
            <a:endParaRPr/>
          </a:p>
          <a:p>
            <a:pPr indent="-152400" lvl="0" marL="0" marR="0" rtl="0" algn="l">
              <a:lnSpc>
                <a:spcPct val="150000"/>
              </a:lnSpc>
              <a:spcBef>
                <a:spcPts val="0"/>
              </a:spcBef>
              <a:spcAft>
                <a:spcPts val="0"/>
              </a:spcAft>
              <a:buClr>
                <a:schemeClr val="dk1"/>
              </a:buClr>
              <a:buSzPts val="2400"/>
              <a:buFont typeface="Arial"/>
              <a:buChar char="•"/>
            </a:pPr>
            <a:r>
              <a:rPr b="1" i="0" lang="en-US" sz="2400" u="none">
                <a:solidFill>
                  <a:schemeClr val="dk1"/>
                </a:solidFill>
                <a:latin typeface="Arial"/>
                <a:ea typeface="Arial"/>
                <a:cs typeface="Arial"/>
                <a:sym typeface="Arial"/>
              </a:rPr>
              <a:t> More recently, a mass spectrometry–based proteomic analysis of urine was introduced in research settings.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nvSpPr>
        <p:spPr>
          <a:xfrm>
            <a:off x="571500" y="2071687"/>
            <a:ext cx="85725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Lorsqu’elle est permanente et  massive elle signe l’atteinte glomérulaire comme dans le  syndrome néphrotique où la  protéinurie est  &gt; 3.5 g/ 24h.</a:t>
            </a:r>
            <a:endParaRPr/>
          </a:p>
        </p:txBody>
      </p:sp>
      <p:sp>
        <p:nvSpPr>
          <p:cNvPr id="112" name="Google Shape;112;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Arial Black"/>
              <a:buNone/>
            </a:pPr>
            <a:r>
              <a:rPr b="1" i="0" lang="en-US" sz="4400" u="none">
                <a:solidFill>
                  <a:schemeClr val="dk1"/>
                </a:solidFill>
                <a:latin typeface="Arial Black"/>
                <a:ea typeface="Arial Black"/>
                <a:cs typeface="Arial Black"/>
                <a:sym typeface="Arial Black"/>
              </a:rPr>
              <a:t>INTRODUCTION</a:t>
            </a:r>
            <a:r>
              <a:rPr b="0" i="0" lang="en-US" sz="4400" u="none">
                <a:solidFill>
                  <a:schemeClr val="dk1"/>
                </a:solidFill>
                <a:latin typeface="Calibri"/>
                <a:ea typeface="Calibri"/>
                <a:cs typeface="Calibri"/>
                <a:sym typeface="Calibri"/>
              </a:rPr>
              <a:t> </a:t>
            </a:r>
            <a:endParaRPr/>
          </a:p>
        </p:txBody>
      </p:sp>
      <p:sp>
        <p:nvSpPr>
          <p:cNvPr id="113" name="Google Shape;113;p3"/>
          <p:cNvSpPr txBox="1"/>
          <p:nvPr/>
        </p:nvSpPr>
        <p:spPr>
          <a:xfrm>
            <a:off x="642937" y="3571875"/>
            <a:ext cx="7929562"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Comme elle peut être transitoire  ou en rapport avec une  anomalie d’absorption tubulaire ( généralement inférieures à 2 g/24heures) </a:t>
            </a:r>
            <a:endParaRPr/>
          </a:p>
        </p:txBody>
      </p:sp>
      <p:pic>
        <p:nvPicPr>
          <p:cNvPr id="114" name="Google Shape;114;p3"/>
          <p:cNvPicPr preferRelativeResize="0"/>
          <p:nvPr/>
        </p:nvPicPr>
        <p:blipFill rotWithShape="1">
          <a:blip r:embed="rId3">
            <a:alphaModFix/>
          </a:blip>
          <a:srcRect b="0" l="0" r="0" t="0"/>
          <a:stretch/>
        </p:blipFill>
        <p:spPr>
          <a:xfrm>
            <a:off x="6786562" y="4643437"/>
            <a:ext cx="2286000" cy="21431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0"/>
          <p:cNvSpPr txBox="1"/>
          <p:nvPr/>
        </p:nvSpPr>
        <p:spPr>
          <a:xfrm>
            <a:off x="857250" y="5211762"/>
            <a:ext cx="7920037" cy="646112"/>
          </a:xfrm>
          <a:prstGeom prst="rect">
            <a:avLst/>
          </a:prstGeom>
          <a:solidFill>
            <a:srgbClr val="FCFBF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Arial"/>
              <a:buNone/>
            </a:pPr>
            <a:r>
              <a:rPr b="1" i="0" lang="en-US" sz="3600" u="none">
                <a:solidFill>
                  <a:srgbClr val="FF0000"/>
                </a:solidFill>
                <a:latin typeface="Arial"/>
                <a:ea typeface="Arial"/>
                <a:cs typeface="Arial"/>
                <a:sym typeface="Arial"/>
              </a:rPr>
              <a:t>TRANSITOIRE OU PERMANENTE ? </a:t>
            </a:r>
            <a:endParaRPr/>
          </a:p>
        </p:txBody>
      </p:sp>
      <p:sp>
        <p:nvSpPr>
          <p:cNvPr id="329" name="Google Shape;329;p30"/>
          <p:cNvSpPr txBox="1"/>
          <p:nvPr>
            <p:ph type="title"/>
          </p:nvPr>
        </p:nvSpPr>
        <p:spPr>
          <a:xfrm>
            <a:off x="357187" y="21431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53735"/>
              </a:buClr>
              <a:buSzPts val="3600"/>
              <a:buFont typeface="Arial Black"/>
              <a:buNone/>
            </a:pPr>
            <a:r>
              <a:rPr b="1" i="0" lang="en-US" sz="3600" u="none">
                <a:solidFill>
                  <a:srgbClr val="953735"/>
                </a:solidFill>
                <a:latin typeface="Arial Black"/>
                <a:ea typeface="Arial Black"/>
                <a:cs typeface="Arial Black"/>
                <a:sym typeface="Arial Black"/>
              </a:rPr>
              <a:t>ORIENTATIONS ETIOLOGIQUES </a:t>
            </a:r>
            <a:endParaRPr/>
          </a:p>
        </p:txBody>
      </p:sp>
      <p:sp>
        <p:nvSpPr>
          <p:cNvPr id="330" name="Google Shape;330;p30"/>
          <p:cNvSpPr txBox="1"/>
          <p:nvPr/>
        </p:nvSpPr>
        <p:spPr>
          <a:xfrm>
            <a:off x="2143125" y="2143125"/>
            <a:ext cx="4929187"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Arial"/>
              <a:buNone/>
            </a:pPr>
            <a:r>
              <a:rPr b="1" i="0" lang="en-US" sz="4000" u="none">
                <a:solidFill>
                  <a:schemeClr val="dk1"/>
                </a:solidFill>
                <a:latin typeface="Arial"/>
                <a:ea typeface="Arial"/>
                <a:cs typeface="Arial"/>
                <a:sym typeface="Arial"/>
              </a:rPr>
              <a:t>Première question</a:t>
            </a:r>
            <a:endParaRPr/>
          </a:p>
        </p:txBody>
      </p:sp>
      <p:sp>
        <p:nvSpPr>
          <p:cNvPr id="331" name="Google Shape;331;p30"/>
          <p:cNvSpPr/>
          <p:nvPr/>
        </p:nvSpPr>
        <p:spPr>
          <a:xfrm>
            <a:off x="4000500" y="3214687"/>
            <a:ext cx="928687" cy="1428750"/>
          </a:xfrm>
          <a:prstGeom prst="downArrow">
            <a:avLst>
              <a:gd fmla="val 14580" name="adj1"/>
              <a:gd fmla="val 50000" name="adj2"/>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1"/>
          <p:cNvSpPr txBox="1"/>
          <p:nvPr/>
        </p:nvSpPr>
        <p:spPr>
          <a:xfrm>
            <a:off x="214312" y="142875"/>
            <a:ext cx="8821737" cy="43084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rgbClr val="CC0000"/>
              </a:buClr>
              <a:buSzPts val="3000"/>
              <a:buFont typeface="Arial"/>
              <a:buNone/>
            </a:pPr>
            <a:r>
              <a:rPr b="1" i="0" lang="en-US" sz="3000" u="none">
                <a:solidFill>
                  <a:srgbClr val="CC0000"/>
                </a:solidFill>
                <a:latin typeface="Arial"/>
                <a:ea typeface="Arial"/>
                <a:cs typeface="Arial"/>
                <a:sym typeface="Arial"/>
              </a:rPr>
              <a:t>ELIMINER UNE PROTEINURIE TRANSITOIRE:</a:t>
            </a:r>
            <a:endParaRPr/>
          </a:p>
          <a:p>
            <a:pPr indent="0" lvl="0" marL="0" marR="0" rtl="0" algn="l">
              <a:lnSpc>
                <a:spcPct val="100000"/>
              </a:lnSpc>
              <a:spcBef>
                <a:spcPts val="0"/>
              </a:spcBef>
              <a:spcAft>
                <a:spcPts val="0"/>
              </a:spcAft>
              <a:buClr>
                <a:schemeClr val="dk1"/>
              </a:buClr>
              <a:buSzPts val="2800"/>
              <a:buFont typeface="Arial"/>
              <a:buNone/>
            </a:pPr>
            <a:r>
              <a:t/>
            </a:r>
            <a:endParaRPr b="0" i="0" sz="2800" u="sng">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2800" u="sng">
              <a:solidFill>
                <a:srgbClr val="FF0000"/>
              </a:solidFill>
              <a:latin typeface="Arial"/>
              <a:ea typeface="Arial"/>
              <a:cs typeface="Arial"/>
              <a:sym typeface="Arial"/>
            </a:endParaRPr>
          </a:p>
          <a:p>
            <a:pPr indent="-203200" lvl="3" marL="1371600" marR="0" rtl="0" algn="l">
              <a:lnSpc>
                <a:spcPct val="100000"/>
              </a:lnSpc>
              <a:spcBef>
                <a:spcPts val="0"/>
              </a:spcBef>
              <a:spcAft>
                <a:spcPts val="0"/>
              </a:spcAft>
              <a:buClr>
                <a:schemeClr val="dk1"/>
              </a:buClr>
              <a:buSzPts val="3200"/>
              <a:buFont typeface="Noto Sans Symbols"/>
              <a:buChar char="▪"/>
            </a:pPr>
            <a:r>
              <a:rPr b="1" i="0" lang="en-US" sz="3200" u="none" cap="none" strike="noStrike">
                <a:solidFill>
                  <a:schemeClr val="dk1"/>
                </a:solidFill>
                <a:latin typeface="Arial"/>
                <a:ea typeface="Arial"/>
                <a:cs typeface="Arial"/>
                <a:sym typeface="Arial"/>
              </a:rPr>
              <a:t>Fièvre</a:t>
            </a:r>
            <a:endParaRPr/>
          </a:p>
          <a:p>
            <a:pPr indent="-203200" lvl="3" marL="1371600" marR="0" rtl="0" algn="l">
              <a:lnSpc>
                <a:spcPct val="100000"/>
              </a:lnSpc>
              <a:spcBef>
                <a:spcPts val="0"/>
              </a:spcBef>
              <a:spcAft>
                <a:spcPts val="0"/>
              </a:spcAft>
              <a:buClr>
                <a:schemeClr val="dk1"/>
              </a:buClr>
              <a:buSzPts val="3200"/>
              <a:buFont typeface="Noto Sans Symbols"/>
              <a:buChar char="▪"/>
            </a:pPr>
            <a:r>
              <a:rPr b="1" i="0" lang="en-US" sz="3200" u="none" cap="none" strike="noStrike">
                <a:solidFill>
                  <a:schemeClr val="dk1"/>
                </a:solidFill>
                <a:latin typeface="Arial"/>
                <a:ea typeface="Arial"/>
                <a:cs typeface="Arial"/>
                <a:sym typeface="Arial"/>
              </a:rPr>
              <a:t>Déshydratation</a:t>
            </a:r>
            <a:endParaRPr/>
          </a:p>
          <a:p>
            <a:pPr indent="-203200" lvl="3" marL="1371600" marR="0" rtl="0" algn="l">
              <a:lnSpc>
                <a:spcPct val="100000"/>
              </a:lnSpc>
              <a:spcBef>
                <a:spcPts val="0"/>
              </a:spcBef>
              <a:spcAft>
                <a:spcPts val="0"/>
              </a:spcAft>
              <a:buClr>
                <a:schemeClr val="dk1"/>
              </a:buClr>
              <a:buSzPts val="3200"/>
              <a:buFont typeface="Noto Sans Symbols"/>
              <a:buChar char="▪"/>
            </a:pPr>
            <a:r>
              <a:rPr b="1" i="0" lang="en-US" sz="3200" u="none" cap="none" strike="noStrike">
                <a:solidFill>
                  <a:schemeClr val="dk1"/>
                </a:solidFill>
                <a:latin typeface="Arial"/>
                <a:ea typeface="Arial"/>
                <a:cs typeface="Arial"/>
                <a:sym typeface="Arial"/>
              </a:rPr>
              <a:t>Exercices intenses </a:t>
            </a:r>
            <a:endParaRPr/>
          </a:p>
          <a:p>
            <a:pPr indent="-203200" lvl="3" marL="1371600" marR="0" rtl="0" algn="l">
              <a:lnSpc>
                <a:spcPct val="100000"/>
              </a:lnSpc>
              <a:spcBef>
                <a:spcPts val="0"/>
              </a:spcBef>
              <a:spcAft>
                <a:spcPts val="0"/>
              </a:spcAft>
              <a:buClr>
                <a:schemeClr val="dk1"/>
              </a:buClr>
              <a:buSzPts val="3200"/>
              <a:buFont typeface="Noto Sans Symbols"/>
              <a:buChar char="▪"/>
            </a:pPr>
            <a:r>
              <a:rPr b="1" i="0" lang="en-US" sz="3200" u="none" cap="none" strike="noStrike">
                <a:solidFill>
                  <a:schemeClr val="dk1"/>
                </a:solidFill>
                <a:latin typeface="Arial"/>
                <a:ea typeface="Arial"/>
                <a:cs typeface="Arial"/>
                <a:sym typeface="Arial"/>
              </a:rPr>
              <a:t>Convulsions</a:t>
            </a:r>
            <a:endParaRPr/>
          </a:p>
          <a:p>
            <a:pPr indent="-203200" lvl="3" marL="1371600" marR="0" rtl="0" algn="l">
              <a:lnSpc>
                <a:spcPct val="100000"/>
              </a:lnSpc>
              <a:spcBef>
                <a:spcPts val="0"/>
              </a:spcBef>
              <a:spcAft>
                <a:spcPts val="0"/>
              </a:spcAft>
              <a:buClr>
                <a:schemeClr val="dk1"/>
              </a:buClr>
              <a:buSzPts val="3200"/>
              <a:buFont typeface="Noto Sans Symbols"/>
              <a:buChar char="▪"/>
            </a:pPr>
            <a:r>
              <a:rPr b="1" i="0" lang="en-US" sz="3200" u="none" cap="none" strike="noStrike">
                <a:solidFill>
                  <a:schemeClr val="dk1"/>
                </a:solidFill>
                <a:latin typeface="Arial"/>
                <a:ea typeface="Arial"/>
                <a:cs typeface="Arial"/>
                <a:sym typeface="Arial"/>
              </a:rPr>
              <a:t>Insuffisance cardiaque  </a:t>
            </a:r>
            <a:endParaRPr/>
          </a:p>
        </p:txBody>
      </p:sp>
      <p:sp>
        <p:nvSpPr>
          <p:cNvPr id="337" name="Google Shape;337;p31"/>
          <p:cNvSpPr txBox="1"/>
          <p:nvPr/>
        </p:nvSpPr>
        <p:spPr>
          <a:xfrm>
            <a:off x="285720" y="5127981"/>
            <a:ext cx="8572560" cy="1384995"/>
          </a:xfrm>
          <a:prstGeom prst="rect">
            <a:avLst/>
          </a:prstGeom>
          <a:solidFill>
            <a:srgbClr val="D6E3BC"/>
          </a:soli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2060"/>
              </a:buClr>
              <a:buSzPts val="2800"/>
              <a:buFont typeface="Calibri"/>
              <a:buNone/>
            </a:pPr>
            <a:r>
              <a:rPr b="1" i="0" lang="en-US" sz="2800" u="none" cap="none" strike="noStrike">
                <a:solidFill>
                  <a:srgbClr val="002060"/>
                </a:solidFill>
                <a:latin typeface="Calibri"/>
                <a:ea typeface="Calibri"/>
                <a:cs typeface="Calibri"/>
                <a:sym typeface="Calibri"/>
              </a:rPr>
              <a:t>Ce sont des protéinuries modérées , généralement       </a:t>
            </a:r>
            <a:endParaRPr/>
          </a:p>
          <a:p>
            <a:pPr indent="0" lvl="0" marL="0" marR="0" rtl="0" algn="just">
              <a:lnSpc>
                <a:spcPct val="100000"/>
              </a:lnSpc>
              <a:spcBef>
                <a:spcPts val="0"/>
              </a:spcBef>
              <a:spcAft>
                <a:spcPts val="0"/>
              </a:spcAft>
              <a:buClr>
                <a:srgbClr val="002060"/>
              </a:buClr>
              <a:buSzPts val="2800"/>
              <a:buFont typeface="Calibri"/>
              <a:buNone/>
            </a:pPr>
            <a:r>
              <a:rPr b="1" i="0" lang="en-US" sz="2800" u="none" cap="none" strike="noStrike">
                <a:solidFill>
                  <a:srgbClr val="002060"/>
                </a:solidFill>
                <a:latin typeface="Calibri"/>
                <a:ea typeface="Calibri"/>
                <a:cs typeface="Calibri"/>
                <a:sym typeface="Calibri"/>
              </a:rPr>
              <a:t>&lt; 1g/L; probablement en rapport avec le changement   de l’hémodynamique rénale.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2"/>
          <p:cNvSpPr txBox="1"/>
          <p:nvPr/>
        </p:nvSpPr>
        <p:spPr>
          <a:xfrm>
            <a:off x="2357437" y="500062"/>
            <a:ext cx="6072187"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PROTEINURIE PERMANENTE </a:t>
            </a:r>
            <a:endParaRPr/>
          </a:p>
        </p:txBody>
      </p:sp>
      <p:sp>
        <p:nvSpPr>
          <p:cNvPr id="343" name="Google Shape;343;p32"/>
          <p:cNvSpPr txBox="1"/>
          <p:nvPr/>
        </p:nvSpPr>
        <p:spPr>
          <a:xfrm>
            <a:off x="428625" y="2941637"/>
            <a:ext cx="9144000" cy="341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800"/>
              <a:buFont typeface="Arial"/>
              <a:buNone/>
            </a:pPr>
            <a:r>
              <a:rPr b="1" i="0" lang="en-US" sz="2800" u="none">
                <a:solidFill>
                  <a:srgbClr val="C00000"/>
                </a:solidFill>
                <a:latin typeface="Arial"/>
                <a:ea typeface="Arial"/>
                <a:cs typeface="Arial"/>
                <a:sym typeface="Arial"/>
              </a:rPr>
              <a:t>  Protéinurie  pré-rénale ou de débordement            </a:t>
            </a:r>
            <a:r>
              <a:rPr b="1" i="0" lang="en-US" sz="2400" u="none">
                <a:solidFill>
                  <a:srgbClr val="215968"/>
                </a:solidFill>
                <a:latin typeface="Arial"/>
                <a:ea typeface="Arial"/>
                <a:cs typeface="Arial"/>
                <a:sym typeface="Arial"/>
              </a:rPr>
              <a:t> (ex: élimination de chaînes légères ; myoglobinurie,etc.)</a:t>
            </a:r>
            <a:endParaRPr b="1" i="0" sz="2800" u="none">
              <a:solidFill>
                <a:srgbClr val="215968"/>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Noto Sans Symbols"/>
              <a:buNone/>
            </a:pPr>
            <a:r>
              <a:t/>
            </a:r>
            <a:endParaRPr b="1" i="0" sz="2800" u="none">
              <a:solidFill>
                <a:srgbClr val="215968"/>
              </a:solidFill>
              <a:latin typeface="Arial"/>
              <a:ea typeface="Arial"/>
              <a:cs typeface="Arial"/>
              <a:sym typeface="Arial"/>
            </a:endParaRPr>
          </a:p>
          <a:p>
            <a:pPr indent="0" lvl="0" marL="0" marR="0" rtl="0" algn="l">
              <a:lnSpc>
                <a:spcPct val="100000"/>
              </a:lnSpc>
              <a:spcBef>
                <a:spcPts val="0"/>
              </a:spcBef>
              <a:spcAft>
                <a:spcPts val="0"/>
              </a:spcAft>
              <a:buClr>
                <a:srgbClr val="215968"/>
              </a:buClr>
              <a:buSzPts val="2800"/>
              <a:buFont typeface="Arial"/>
              <a:buNone/>
            </a:pPr>
            <a:r>
              <a:rPr b="1" i="0" lang="en-US" sz="2800" u="none">
                <a:solidFill>
                  <a:srgbClr val="215968"/>
                </a:solidFill>
                <a:latin typeface="Arial"/>
                <a:ea typeface="Arial"/>
                <a:cs typeface="Arial"/>
                <a:sym typeface="Arial"/>
              </a:rPr>
              <a:t>   </a:t>
            </a:r>
            <a:r>
              <a:rPr b="1" i="0" lang="en-US" sz="2800" u="none">
                <a:solidFill>
                  <a:srgbClr val="C00000"/>
                </a:solidFill>
                <a:latin typeface="Arial"/>
                <a:ea typeface="Arial"/>
                <a:cs typeface="Arial"/>
                <a:sym typeface="Arial"/>
              </a:rPr>
              <a:t>Protéinurie rénale   </a:t>
            </a:r>
            <a:r>
              <a:rPr b="1" i="0" lang="en-US" sz="2800" u="none">
                <a:solidFill>
                  <a:srgbClr val="215968"/>
                </a:solidFill>
                <a:latin typeface="Arial"/>
                <a:ea typeface="Arial"/>
                <a:cs typeface="Arial"/>
                <a:sym typeface="Arial"/>
              </a:rPr>
              <a:t>: </a:t>
            </a:r>
            <a:r>
              <a:rPr b="1" i="0" lang="en-US" sz="2400" u="none">
                <a:solidFill>
                  <a:srgbClr val="215968"/>
                </a:solidFill>
                <a:latin typeface="Arial"/>
                <a:ea typeface="Arial"/>
                <a:cs typeface="Arial"/>
                <a:sym typeface="Arial"/>
              </a:rPr>
              <a:t>elle  peut  être glomérulaire , tubulaire ou mixte </a:t>
            </a:r>
            <a:endParaRPr/>
          </a:p>
          <a:p>
            <a:pPr indent="0" lvl="0" marL="0" marR="0" rtl="0" algn="l">
              <a:lnSpc>
                <a:spcPct val="100000"/>
              </a:lnSpc>
              <a:spcBef>
                <a:spcPts val="0"/>
              </a:spcBef>
              <a:spcAft>
                <a:spcPts val="0"/>
              </a:spcAft>
              <a:buClr>
                <a:schemeClr val="dk1"/>
              </a:buClr>
              <a:buSzPts val="2800"/>
              <a:buFont typeface="Arial"/>
              <a:buNone/>
            </a:pPr>
            <a:r>
              <a:t/>
            </a:r>
            <a:endParaRPr b="1" i="0" sz="2800" u="none">
              <a:solidFill>
                <a:srgbClr val="215968"/>
              </a:solidFill>
              <a:latin typeface="Arial"/>
              <a:ea typeface="Arial"/>
              <a:cs typeface="Arial"/>
              <a:sym typeface="Arial"/>
            </a:endParaRPr>
          </a:p>
          <a:p>
            <a:pPr indent="0" lvl="0" marL="0" marR="0" rtl="0" algn="l">
              <a:lnSpc>
                <a:spcPct val="100000"/>
              </a:lnSpc>
              <a:spcBef>
                <a:spcPts val="0"/>
              </a:spcBef>
              <a:spcAft>
                <a:spcPts val="0"/>
              </a:spcAft>
              <a:buClr>
                <a:srgbClr val="215968"/>
              </a:buClr>
              <a:buSzPts val="2800"/>
              <a:buFont typeface="Arial"/>
              <a:buNone/>
            </a:pPr>
            <a:r>
              <a:rPr b="1" i="0" lang="en-US" sz="2800" u="none">
                <a:solidFill>
                  <a:srgbClr val="215968"/>
                </a:solidFill>
                <a:latin typeface="Arial"/>
                <a:ea typeface="Arial"/>
                <a:cs typeface="Arial"/>
                <a:sym typeface="Arial"/>
              </a:rPr>
              <a:t>   </a:t>
            </a:r>
            <a:r>
              <a:rPr b="1" i="0" lang="en-US" sz="2800" u="none">
                <a:solidFill>
                  <a:srgbClr val="C00000"/>
                </a:solidFill>
                <a:latin typeface="Arial"/>
                <a:ea typeface="Arial"/>
                <a:cs typeface="Arial"/>
                <a:sym typeface="Arial"/>
              </a:rPr>
              <a:t>Post rénale </a:t>
            </a:r>
            <a:r>
              <a:rPr b="1" i="0" lang="en-US" sz="2400" u="none">
                <a:solidFill>
                  <a:srgbClr val="215968"/>
                </a:solidFill>
                <a:latin typeface="Arial"/>
                <a:ea typeface="Arial"/>
                <a:cs typeface="Arial"/>
                <a:sym typeface="Arial"/>
              </a:rPr>
              <a:t>:   lithiase, tumeurs vésicales, adénome </a:t>
            </a:r>
            <a:endParaRPr/>
          </a:p>
          <a:p>
            <a:pPr indent="0" lvl="0" marL="0" marR="0" rtl="0" algn="l">
              <a:lnSpc>
                <a:spcPct val="100000"/>
              </a:lnSpc>
              <a:spcBef>
                <a:spcPts val="0"/>
              </a:spcBef>
              <a:spcAft>
                <a:spcPts val="0"/>
              </a:spcAft>
              <a:buClr>
                <a:srgbClr val="215968"/>
              </a:buClr>
              <a:buSzPts val="2400"/>
              <a:buFont typeface="Arial"/>
              <a:buNone/>
            </a:pPr>
            <a:r>
              <a:rPr b="1" i="0" lang="en-US" sz="2400" u="none">
                <a:solidFill>
                  <a:srgbClr val="215968"/>
                </a:solidFill>
                <a:latin typeface="Arial"/>
                <a:ea typeface="Arial"/>
                <a:cs typeface="Arial"/>
                <a:sym typeface="Arial"/>
              </a:rPr>
              <a:t>de la prostate  </a:t>
            </a:r>
            <a:endParaRPr/>
          </a:p>
        </p:txBody>
      </p:sp>
      <p:sp>
        <p:nvSpPr>
          <p:cNvPr id="344" name="Google Shape;344;p32"/>
          <p:cNvSpPr txBox="1"/>
          <p:nvPr/>
        </p:nvSpPr>
        <p:spPr>
          <a:xfrm>
            <a:off x="357187" y="1428750"/>
            <a:ext cx="8501062" cy="830262"/>
          </a:xfrm>
          <a:prstGeom prst="rect">
            <a:avLst/>
          </a:prstGeom>
          <a:solidFill>
            <a:srgbClr val="D7E4B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400"/>
              <a:buFont typeface="Comic Sans MS"/>
              <a:buNone/>
            </a:pPr>
            <a:r>
              <a:rPr b="1" i="0" lang="en-US" sz="2400" u="none">
                <a:solidFill>
                  <a:srgbClr val="C00000"/>
                </a:solidFill>
                <a:latin typeface="Comic Sans MS"/>
                <a:ea typeface="Comic Sans MS"/>
                <a:cs typeface="Comic Sans MS"/>
                <a:sym typeface="Comic Sans MS"/>
              </a:rPr>
              <a:t>Si permanente, est-elle glomérulaire, tubulaire ou de débordement?  </a:t>
            </a:r>
            <a:endParaRPr/>
          </a:p>
        </p:txBody>
      </p:sp>
      <p:sp>
        <p:nvSpPr>
          <p:cNvPr id="345" name="Google Shape;345;p32"/>
          <p:cNvSpPr txBox="1"/>
          <p:nvPr/>
        </p:nvSpPr>
        <p:spPr>
          <a:xfrm>
            <a:off x="2643187" y="71437"/>
            <a:ext cx="4857750" cy="769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2</a:t>
            </a:r>
            <a:r>
              <a:rPr b="1" baseline="30000" i="0" lang="en-US" sz="4400" u="none">
                <a:solidFill>
                  <a:schemeClr val="dk1"/>
                </a:solidFill>
                <a:latin typeface="Arial"/>
                <a:ea typeface="Arial"/>
                <a:cs typeface="Arial"/>
                <a:sym typeface="Arial"/>
              </a:rPr>
              <a:t>ème</a:t>
            </a:r>
            <a:r>
              <a:rPr b="1" i="0" lang="en-US" sz="4400" u="none">
                <a:solidFill>
                  <a:schemeClr val="dk1"/>
                </a:solidFill>
                <a:latin typeface="Arial"/>
                <a:ea typeface="Arial"/>
                <a:cs typeface="Arial"/>
                <a:sym typeface="Arial"/>
              </a:rPr>
              <a:t> question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33"/>
          <p:cNvPicPr preferRelativeResize="0"/>
          <p:nvPr/>
        </p:nvPicPr>
        <p:blipFill rotWithShape="1">
          <a:blip r:embed="rId3">
            <a:alphaModFix/>
          </a:blip>
          <a:srcRect b="0" l="0" r="0" t="0"/>
          <a:stretch/>
        </p:blipFill>
        <p:spPr>
          <a:xfrm>
            <a:off x="214314" y="2357430"/>
            <a:ext cx="8929718" cy="3571900"/>
          </a:xfrm>
          <a:prstGeom prst="rect">
            <a:avLst/>
          </a:prstGeom>
          <a:noFill/>
          <a:ln>
            <a:noFill/>
          </a:ln>
        </p:spPr>
      </p:pic>
      <p:sp>
        <p:nvSpPr>
          <p:cNvPr id="351" name="Google Shape;351;p33"/>
          <p:cNvSpPr txBox="1"/>
          <p:nvPr/>
        </p:nvSpPr>
        <p:spPr>
          <a:xfrm>
            <a:off x="1000125" y="136525"/>
            <a:ext cx="7215187"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3600"/>
              <a:buFont typeface="Arial"/>
              <a:buNone/>
            </a:pPr>
            <a:r>
              <a:rPr b="1" i="0" lang="en-US" sz="3600" u="none">
                <a:solidFill>
                  <a:srgbClr val="C00000"/>
                </a:solidFill>
                <a:latin typeface="Arial"/>
                <a:ea typeface="Arial"/>
                <a:cs typeface="Arial"/>
                <a:sym typeface="Arial"/>
              </a:rPr>
              <a:t>PROTEINURIE   PERMANENTE  ORTHOSTATIQUE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34"/>
          <p:cNvPicPr preferRelativeResize="0"/>
          <p:nvPr/>
        </p:nvPicPr>
        <p:blipFill rotWithShape="1">
          <a:blip r:embed="rId3">
            <a:alphaModFix/>
          </a:blip>
          <a:srcRect b="0" l="0" r="0" t="0"/>
          <a:stretch/>
        </p:blipFill>
        <p:spPr>
          <a:xfrm>
            <a:off x="252443" y="1071546"/>
            <a:ext cx="8748713" cy="3876688"/>
          </a:xfrm>
          <a:prstGeom prst="rect">
            <a:avLst/>
          </a:prstGeom>
          <a:noFill/>
          <a:ln>
            <a:noFill/>
          </a:ln>
        </p:spPr>
      </p:pic>
      <p:sp>
        <p:nvSpPr>
          <p:cNvPr id="357" name="Google Shape;357;p34"/>
          <p:cNvSpPr txBox="1"/>
          <p:nvPr/>
        </p:nvSpPr>
        <p:spPr>
          <a:xfrm>
            <a:off x="357158" y="5857892"/>
            <a:ext cx="8358246" cy="461665"/>
          </a:xfrm>
          <a:prstGeom prst="rect">
            <a:avLst/>
          </a:prstGeom>
          <a:solidFill>
            <a:srgbClr val="205867"/>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Une fois diagnostiquée aucun suivi n’est recommandé.</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35"/>
          <p:cNvPicPr preferRelativeResize="0"/>
          <p:nvPr/>
        </p:nvPicPr>
        <p:blipFill rotWithShape="1">
          <a:blip r:embed="rId3">
            <a:alphaModFix/>
          </a:blip>
          <a:srcRect b="0" l="0" r="0" t="0"/>
          <a:stretch/>
        </p:blipFill>
        <p:spPr>
          <a:xfrm>
            <a:off x="214312" y="214312"/>
            <a:ext cx="8715375" cy="621506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6"/>
          <p:cNvSpPr txBox="1"/>
          <p:nvPr/>
        </p:nvSpPr>
        <p:spPr>
          <a:xfrm>
            <a:off x="0" y="1857375"/>
            <a:ext cx="9144000" cy="1292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7800"/>
              <a:buFont typeface="Arial"/>
              <a:buNone/>
            </a:pPr>
            <a:r>
              <a:rPr b="1" i="1" lang="en-US" sz="7800" u="none">
                <a:solidFill>
                  <a:srgbClr val="C00000"/>
                </a:solidFill>
                <a:latin typeface="Arial"/>
                <a:ea typeface="Arial"/>
                <a:cs typeface="Arial"/>
                <a:sym typeface="Arial"/>
              </a:rPr>
              <a:t> Albumine urinaire</a:t>
            </a:r>
            <a:r>
              <a:rPr b="0" i="1" lang="en-US" sz="7800" u="none">
                <a:solidFill>
                  <a:srgbClr val="C00000"/>
                </a:solidFill>
                <a:latin typeface="Arial"/>
                <a:ea typeface="Arial"/>
                <a:cs typeface="Arial"/>
                <a:sym typeface="Arial"/>
              </a:rPr>
              <a:t> </a:t>
            </a:r>
            <a:endParaRPr/>
          </a:p>
        </p:txBody>
      </p:sp>
      <p:sp>
        <p:nvSpPr>
          <p:cNvPr id="368" name="Google Shape;368;p36"/>
          <p:cNvSpPr txBox="1"/>
          <p:nvPr/>
        </p:nvSpPr>
        <p:spPr>
          <a:xfrm>
            <a:off x="4071937" y="3357562"/>
            <a:ext cx="4714875"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Arial"/>
              <a:buNone/>
            </a:pPr>
            <a:r>
              <a:rPr b="1" i="0" lang="en-US" sz="3600" u="none">
                <a:solidFill>
                  <a:srgbClr val="FF0000"/>
                </a:solidFill>
                <a:latin typeface="Arial"/>
                <a:ea typeface="Arial"/>
                <a:cs typeface="Arial"/>
                <a:sym typeface="Arial"/>
              </a:rPr>
              <a:t>(microalbuminurie)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7"/>
          <p:cNvSpPr txBox="1"/>
          <p:nvPr/>
        </p:nvSpPr>
        <p:spPr>
          <a:xfrm>
            <a:off x="357187" y="5929312"/>
            <a:ext cx="8501062" cy="708025"/>
          </a:xfrm>
          <a:prstGeom prst="rect">
            <a:avLst/>
          </a:prstGeom>
          <a:solidFill>
            <a:srgbClr val="40315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La microalbuminurie est un marqueur de gravité générale plus qu’un marqueur  spécifiquement  néphrologique </a:t>
            </a:r>
            <a:endParaRPr/>
          </a:p>
        </p:txBody>
      </p:sp>
      <p:pic>
        <p:nvPicPr>
          <p:cNvPr descr="Diabetic vascular diseases: molecular mechanisms and therapeutic strategies  | Signal Transduction and Targeted Therapy" id="374" name="Google Shape;374;p37"/>
          <p:cNvPicPr preferRelativeResize="0"/>
          <p:nvPr/>
        </p:nvPicPr>
        <p:blipFill rotWithShape="1">
          <a:blip r:embed="rId3">
            <a:alphaModFix/>
          </a:blip>
          <a:srcRect b="0" l="0" r="0" t="0"/>
          <a:stretch/>
        </p:blipFill>
        <p:spPr>
          <a:xfrm>
            <a:off x="357187" y="71437"/>
            <a:ext cx="7143750" cy="58578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38"/>
          <p:cNvPicPr preferRelativeResize="0"/>
          <p:nvPr/>
        </p:nvPicPr>
        <p:blipFill rotWithShape="1">
          <a:blip r:embed="rId3">
            <a:alphaModFix/>
          </a:blip>
          <a:srcRect b="0" l="0" r="0" t="0"/>
          <a:stretch/>
        </p:blipFill>
        <p:spPr>
          <a:xfrm>
            <a:off x="250825" y="188912"/>
            <a:ext cx="8713787" cy="6264275"/>
          </a:xfrm>
          <a:prstGeom prst="rect">
            <a:avLst/>
          </a:prstGeom>
          <a:noFill/>
          <a:ln>
            <a:noFill/>
          </a:ln>
          <a:effectLst>
            <a:outerShdw blurRad="63500" dir="2700000" dist="139700">
              <a:srgbClr val="333333">
                <a:alpha val="64705"/>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descr="http://perruchenautomne.eu/wordpress/wp-content/uploads/2013/01/kdigo-2013.jpg" id="384" name="Google Shape;384;p39"/>
          <p:cNvPicPr preferRelativeResize="0"/>
          <p:nvPr/>
        </p:nvPicPr>
        <p:blipFill rotWithShape="1">
          <a:blip r:embed="rId3">
            <a:alphaModFix/>
          </a:blip>
          <a:srcRect b="0" l="0" r="0" t="0"/>
          <a:stretch/>
        </p:blipFill>
        <p:spPr>
          <a:xfrm>
            <a:off x="214282" y="357166"/>
            <a:ext cx="8786843" cy="6000791"/>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ph type="title"/>
          </p:nvPr>
        </p:nvSpPr>
        <p:spPr>
          <a:xfrm>
            <a:off x="357187" y="-714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3366"/>
              </a:buClr>
              <a:buSzPts val="4000"/>
              <a:buFont typeface="Algerian"/>
              <a:buNone/>
            </a:pPr>
            <a:r>
              <a:rPr b="1" i="0" lang="en-US" sz="4000" u="none">
                <a:solidFill>
                  <a:srgbClr val="003366"/>
                </a:solidFill>
                <a:latin typeface="Algerian"/>
                <a:ea typeface="Algerian"/>
                <a:cs typeface="Algerian"/>
                <a:sym typeface="Algerian"/>
              </a:rPr>
              <a:t>PROTEINURIE PHYSIOLOGIQUE </a:t>
            </a:r>
            <a:endParaRPr/>
          </a:p>
        </p:txBody>
      </p:sp>
      <p:sp>
        <p:nvSpPr>
          <p:cNvPr id="120" name="Google Shape;120;p4"/>
          <p:cNvSpPr txBox="1"/>
          <p:nvPr/>
        </p:nvSpPr>
        <p:spPr>
          <a:xfrm>
            <a:off x="285750" y="1652587"/>
            <a:ext cx="8786812" cy="2062162"/>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660066"/>
              </a:buClr>
              <a:buSzPts val="3200"/>
              <a:buFont typeface="Times New Roman"/>
              <a:buNone/>
            </a:pPr>
            <a:r>
              <a:rPr b="0" i="0" lang="en-US" sz="3200" u="none" cap="none" strike="noStrike">
                <a:solidFill>
                  <a:srgbClr val="660066"/>
                </a:solidFill>
                <a:latin typeface="Times New Roman"/>
                <a:ea typeface="Times New Roman"/>
                <a:cs typeface="Times New Roman"/>
                <a:sym typeface="Times New Roman"/>
              </a:rPr>
              <a:t>Dans les conditions normales, l’urine recueillie en 24 heures, chez l’adulte sain, contient 80± 25 mg de protéines. La valeur limite habituellement reconnue est de 150 mg/24 heures. </a:t>
            </a:r>
            <a:endParaRPr/>
          </a:p>
        </p:txBody>
      </p:sp>
      <p:sp>
        <p:nvSpPr>
          <p:cNvPr id="121" name="Google Shape;121;p4"/>
          <p:cNvSpPr/>
          <p:nvPr/>
        </p:nvSpPr>
        <p:spPr>
          <a:xfrm>
            <a:off x="285720" y="4286256"/>
            <a:ext cx="8606190" cy="2185214"/>
          </a:xfrm>
          <a:prstGeom prst="rect">
            <a:avLst/>
          </a:prstGeom>
          <a:solidFill>
            <a:srgbClr val="B7CCE4"/>
          </a:solid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Times New Roman"/>
              <a:buNone/>
            </a:pPr>
            <a:r>
              <a:rPr b="1" i="1" lang="en-US" sz="2800" u="none" cap="none" strike="noStrike">
                <a:solidFill>
                  <a:schemeClr val="dk1"/>
                </a:solidFill>
                <a:latin typeface="Times New Roman"/>
                <a:ea typeface="Times New Roman"/>
                <a:cs typeface="Times New Roman"/>
                <a:sym typeface="Times New Roman"/>
              </a:rPr>
              <a:t>La prot</a:t>
            </a:r>
            <a:r>
              <a:rPr b="1" i="1" lang="en-US" sz="2800" u="none" cap="none" strike="noStrike">
                <a:solidFill>
                  <a:schemeClr val="dk1"/>
                </a:solidFill>
                <a:latin typeface="Calibri"/>
                <a:ea typeface="Calibri"/>
                <a:cs typeface="Calibri"/>
                <a:sym typeface="Calibri"/>
              </a:rPr>
              <a:t>é</a:t>
            </a:r>
            <a:r>
              <a:rPr b="1" i="1" lang="en-US" sz="2800" u="none" cap="none" strike="noStrike">
                <a:solidFill>
                  <a:schemeClr val="dk1"/>
                </a:solidFill>
                <a:latin typeface="Times New Roman"/>
                <a:ea typeface="Times New Roman"/>
                <a:cs typeface="Times New Roman"/>
                <a:sym typeface="Times New Roman"/>
              </a:rPr>
              <a:t>inurie physiologique est quantitativement faible, inf</a:t>
            </a:r>
            <a:r>
              <a:rPr b="1" i="1" lang="en-US" sz="2800" u="none" cap="none" strike="noStrike">
                <a:solidFill>
                  <a:schemeClr val="dk1"/>
                </a:solidFill>
                <a:latin typeface="Calibri"/>
                <a:ea typeface="Calibri"/>
                <a:cs typeface="Calibri"/>
                <a:sym typeface="Calibri"/>
              </a:rPr>
              <a:t>é</a:t>
            </a:r>
            <a:r>
              <a:rPr b="1" i="1" lang="en-US" sz="2800" u="none" cap="none" strike="noStrike">
                <a:solidFill>
                  <a:schemeClr val="dk1"/>
                </a:solidFill>
                <a:latin typeface="Times New Roman"/>
                <a:ea typeface="Times New Roman"/>
                <a:cs typeface="Times New Roman"/>
                <a:sym typeface="Times New Roman"/>
              </a:rPr>
              <a:t>rieure </a:t>
            </a:r>
            <a:r>
              <a:rPr b="1" i="1" lang="en-US" sz="2800" u="none" cap="none" strike="noStrike">
                <a:solidFill>
                  <a:schemeClr val="dk1"/>
                </a:solidFill>
                <a:latin typeface="Calibri"/>
                <a:ea typeface="Calibri"/>
                <a:cs typeface="Calibri"/>
                <a:sym typeface="Calibri"/>
              </a:rPr>
              <a:t>à</a:t>
            </a:r>
            <a:r>
              <a:rPr b="1" i="1" lang="en-US" sz="2800" u="none" cap="none" strike="noStrike">
                <a:solidFill>
                  <a:schemeClr val="dk1"/>
                </a:solidFill>
                <a:latin typeface="Times New Roman"/>
                <a:ea typeface="Times New Roman"/>
                <a:cs typeface="Times New Roman"/>
                <a:sym typeface="Times New Roman"/>
              </a:rPr>
              <a:t> 150 mg/24h, constitu</a:t>
            </a:r>
            <a:r>
              <a:rPr b="1" i="1" lang="en-US" sz="2800" u="none" cap="none" strike="noStrike">
                <a:solidFill>
                  <a:schemeClr val="dk1"/>
                </a:solidFill>
                <a:latin typeface="Calibri"/>
                <a:ea typeface="Calibri"/>
                <a:cs typeface="Calibri"/>
                <a:sym typeface="Calibri"/>
              </a:rPr>
              <a:t>é</a:t>
            </a:r>
            <a:r>
              <a:rPr b="1" i="1" lang="en-US" sz="2800" u="none" cap="none" strike="noStrike">
                <a:solidFill>
                  <a:schemeClr val="dk1"/>
                </a:solidFill>
                <a:latin typeface="Times New Roman"/>
                <a:ea typeface="Times New Roman"/>
                <a:cs typeface="Times New Roman"/>
                <a:sym typeface="Times New Roman"/>
              </a:rPr>
              <a:t>e de prot</a:t>
            </a:r>
            <a:r>
              <a:rPr b="1" i="1" lang="en-US" sz="2800" u="none" cap="none" strike="noStrike">
                <a:solidFill>
                  <a:schemeClr val="dk1"/>
                </a:solidFill>
                <a:latin typeface="Calibri"/>
                <a:ea typeface="Calibri"/>
                <a:cs typeface="Calibri"/>
                <a:sym typeface="Calibri"/>
              </a:rPr>
              <a:t>é</a:t>
            </a:r>
            <a:r>
              <a:rPr b="1" i="1" lang="en-US" sz="2800" u="none" cap="none" strike="noStrike">
                <a:solidFill>
                  <a:schemeClr val="dk1"/>
                </a:solidFill>
                <a:latin typeface="Times New Roman"/>
                <a:ea typeface="Times New Roman"/>
                <a:cs typeface="Times New Roman"/>
                <a:sym typeface="Times New Roman"/>
              </a:rPr>
              <a:t>ines dont le poids mol</a:t>
            </a:r>
            <a:r>
              <a:rPr b="1" i="1" lang="en-US" sz="2800" u="none" cap="none" strike="noStrike">
                <a:solidFill>
                  <a:schemeClr val="dk1"/>
                </a:solidFill>
                <a:latin typeface="Calibri"/>
                <a:ea typeface="Calibri"/>
                <a:cs typeface="Calibri"/>
                <a:sym typeface="Calibri"/>
              </a:rPr>
              <a:t>é</a:t>
            </a:r>
            <a:r>
              <a:rPr b="1" i="1" lang="en-US" sz="2800" u="none" cap="none" strike="noStrike">
                <a:solidFill>
                  <a:schemeClr val="dk1"/>
                </a:solidFill>
                <a:latin typeface="Times New Roman"/>
                <a:ea typeface="Times New Roman"/>
                <a:cs typeface="Times New Roman"/>
                <a:sym typeface="Times New Roman"/>
              </a:rPr>
              <a:t>culaire est le plus souvent inf</a:t>
            </a:r>
            <a:r>
              <a:rPr b="1" i="1" lang="en-US" sz="2800" u="none" cap="none" strike="noStrike">
                <a:solidFill>
                  <a:schemeClr val="dk1"/>
                </a:solidFill>
                <a:latin typeface="Calibri"/>
                <a:ea typeface="Calibri"/>
                <a:cs typeface="Calibri"/>
                <a:sym typeface="Calibri"/>
              </a:rPr>
              <a:t>é</a:t>
            </a:r>
            <a:r>
              <a:rPr b="1" i="1" lang="en-US" sz="2800" u="none" cap="none" strike="noStrike">
                <a:solidFill>
                  <a:schemeClr val="dk1"/>
                </a:solidFill>
                <a:latin typeface="Times New Roman"/>
                <a:ea typeface="Times New Roman"/>
                <a:cs typeface="Times New Roman"/>
                <a:sym typeface="Times New Roman"/>
              </a:rPr>
              <a:t>rieur </a:t>
            </a:r>
            <a:r>
              <a:rPr b="1" i="1" lang="en-US" sz="2800" u="none" cap="none" strike="noStrike">
                <a:solidFill>
                  <a:schemeClr val="dk1"/>
                </a:solidFill>
                <a:latin typeface="Calibri"/>
                <a:ea typeface="Calibri"/>
                <a:cs typeface="Calibri"/>
                <a:sym typeface="Calibri"/>
              </a:rPr>
              <a:t>à</a:t>
            </a:r>
            <a:r>
              <a:rPr b="1" i="1" lang="en-US" sz="2800" u="none" cap="none" strike="noStrike">
                <a:solidFill>
                  <a:schemeClr val="dk1"/>
                </a:solidFill>
                <a:latin typeface="Times New Roman"/>
                <a:ea typeface="Times New Roman"/>
                <a:cs typeface="Times New Roman"/>
                <a:sym typeface="Times New Roman"/>
              </a:rPr>
              <a:t> 69 000 Da.</a:t>
            </a:r>
            <a:endParaRPr b="1"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0"/>
          <p:cNvSpPr txBox="1"/>
          <p:nvPr/>
        </p:nvSpPr>
        <p:spPr>
          <a:xfrm>
            <a:off x="2428875" y="71437"/>
            <a:ext cx="3500437" cy="400050"/>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 BANDELETTE URINAIRE</a:t>
            </a:r>
            <a:endParaRPr/>
          </a:p>
        </p:txBody>
      </p:sp>
      <p:sp>
        <p:nvSpPr>
          <p:cNvPr id="390" name="Google Shape;390;p40"/>
          <p:cNvSpPr txBox="1"/>
          <p:nvPr/>
        </p:nvSpPr>
        <p:spPr>
          <a:xfrm>
            <a:off x="642937" y="915987"/>
            <a:ext cx="778668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Arial"/>
              <a:buNone/>
            </a:pPr>
            <a:r>
              <a:rPr b="1" i="0" lang="en-US" sz="1800" u="none">
                <a:solidFill>
                  <a:srgbClr val="C00000"/>
                </a:solidFill>
                <a:latin typeface="Arial"/>
                <a:ea typeface="Arial"/>
                <a:cs typeface="Arial"/>
                <a:sym typeface="Arial"/>
              </a:rPr>
              <a:t>POSITIVE  </a:t>
            </a:r>
            <a:r>
              <a:rPr b="0" i="0" lang="en-US" sz="1800" u="none">
                <a:solidFill>
                  <a:schemeClr val="dk1"/>
                </a:solidFill>
                <a:latin typeface="Arial"/>
                <a:ea typeface="Arial"/>
                <a:cs typeface="Arial"/>
                <a:sym typeface="Arial"/>
              </a:rPr>
              <a:t>    					</a:t>
            </a:r>
            <a:r>
              <a:rPr b="1" i="0" lang="en-US" sz="1800" u="none">
                <a:solidFill>
                  <a:srgbClr val="C00000"/>
                </a:solidFill>
                <a:latin typeface="Arial"/>
                <a:ea typeface="Arial"/>
                <a:cs typeface="Arial"/>
                <a:sym typeface="Arial"/>
              </a:rPr>
              <a:t>             NEGATIVE </a:t>
            </a:r>
            <a:endParaRPr/>
          </a:p>
        </p:txBody>
      </p:sp>
      <p:sp>
        <p:nvSpPr>
          <p:cNvPr id="391" name="Google Shape;391;p40"/>
          <p:cNvSpPr txBox="1"/>
          <p:nvPr/>
        </p:nvSpPr>
        <p:spPr>
          <a:xfrm>
            <a:off x="5929312" y="1500187"/>
            <a:ext cx="2857500" cy="3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Selon le contexte clinique</a:t>
            </a:r>
            <a:endParaRPr/>
          </a:p>
        </p:txBody>
      </p:sp>
      <p:sp>
        <p:nvSpPr>
          <p:cNvPr id="392" name="Google Shape;392;p40"/>
          <p:cNvSpPr txBox="1"/>
          <p:nvPr/>
        </p:nvSpPr>
        <p:spPr>
          <a:xfrm>
            <a:off x="3714750" y="2357437"/>
            <a:ext cx="542925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53735"/>
              </a:buClr>
              <a:buSzPts val="1800"/>
              <a:buFont typeface="Arial"/>
              <a:buNone/>
            </a:pPr>
            <a:r>
              <a:rPr b="1" i="0" lang="en-US" sz="1800" u="none">
                <a:solidFill>
                  <a:srgbClr val="953735"/>
                </a:solidFill>
                <a:latin typeface="Arial"/>
                <a:ea typeface="Arial"/>
                <a:cs typeface="Arial"/>
                <a:sym typeface="Arial"/>
              </a:rPr>
              <a:t>C. légères       protéinurie tubulaire    microALB </a:t>
            </a:r>
            <a:endParaRPr/>
          </a:p>
        </p:txBody>
      </p:sp>
      <p:sp>
        <p:nvSpPr>
          <p:cNvPr id="393" name="Google Shape;393;p40"/>
          <p:cNvSpPr txBox="1"/>
          <p:nvPr/>
        </p:nvSpPr>
        <p:spPr>
          <a:xfrm>
            <a:off x="0" y="1714500"/>
            <a:ext cx="371475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&lt; 150 mg/24h       &gt; 150 mg/24 h</a:t>
            </a:r>
            <a:endParaRPr/>
          </a:p>
        </p:txBody>
      </p:sp>
      <p:sp>
        <p:nvSpPr>
          <p:cNvPr id="394" name="Google Shape;394;p40"/>
          <p:cNvSpPr txBox="1"/>
          <p:nvPr/>
        </p:nvSpPr>
        <p:spPr>
          <a:xfrm>
            <a:off x="0" y="2357437"/>
            <a:ext cx="185737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Faux positif </a:t>
            </a:r>
            <a:endParaRPr/>
          </a:p>
        </p:txBody>
      </p:sp>
      <p:sp>
        <p:nvSpPr>
          <p:cNvPr id="395" name="Google Shape;395;p40"/>
          <p:cNvSpPr txBox="1"/>
          <p:nvPr/>
        </p:nvSpPr>
        <p:spPr>
          <a:xfrm>
            <a:off x="714375" y="3916362"/>
            <a:ext cx="807243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60066"/>
              </a:buClr>
              <a:buSzPts val="1800"/>
              <a:buFont typeface="Arial"/>
              <a:buNone/>
            </a:pPr>
            <a:r>
              <a:rPr b="1" i="0" lang="en-US" sz="1800" u="none">
                <a:solidFill>
                  <a:srgbClr val="660066"/>
                </a:solidFill>
                <a:latin typeface="Arial"/>
                <a:ea typeface="Arial"/>
                <a:cs typeface="Arial"/>
                <a:sym typeface="Arial"/>
              </a:rPr>
              <a:t>Permanente </a:t>
            </a:r>
            <a:r>
              <a:rPr b="1" i="0" lang="en-US" sz="1200" u="none">
                <a:solidFill>
                  <a:srgbClr val="660066"/>
                </a:solidFill>
                <a:latin typeface="Arial"/>
                <a:ea typeface="Arial"/>
                <a:cs typeface="Arial"/>
                <a:sym typeface="Arial"/>
              </a:rPr>
              <a:t>                                                   </a:t>
            </a:r>
            <a:r>
              <a:rPr b="1" i="0" lang="en-US" sz="1800" u="none">
                <a:solidFill>
                  <a:srgbClr val="660066"/>
                </a:solidFill>
                <a:latin typeface="Arial"/>
                <a:ea typeface="Arial"/>
                <a:cs typeface="Arial"/>
                <a:sym typeface="Arial"/>
              </a:rPr>
              <a:t>    P.  Orthostatique                  transitoire </a:t>
            </a:r>
            <a:endParaRPr/>
          </a:p>
        </p:txBody>
      </p:sp>
      <p:sp>
        <p:nvSpPr>
          <p:cNvPr id="396" name="Google Shape;396;p40"/>
          <p:cNvSpPr/>
          <p:nvPr/>
        </p:nvSpPr>
        <p:spPr>
          <a:xfrm rot="-5400000">
            <a:off x="4107656" y="-2750343"/>
            <a:ext cx="428625" cy="6786562"/>
          </a:xfrm>
          <a:prstGeom prst="rightBrace">
            <a:avLst>
              <a:gd fmla="val 114" name="adj1"/>
              <a:gd fmla="val 50000" name="adj2"/>
            </a:avLst>
          </a:prstGeom>
          <a:noFill/>
          <a:ln cap="flat" cmpd="sng" w="25400">
            <a:solidFill>
              <a:schemeClr val="accent2"/>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7" name="Google Shape;397;p40"/>
          <p:cNvSpPr txBox="1"/>
          <p:nvPr/>
        </p:nvSpPr>
        <p:spPr>
          <a:xfrm>
            <a:off x="6215062" y="4714875"/>
            <a:ext cx="2857500" cy="1323975"/>
          </a:xfrm>
          <a:prstGeom prst="rect">
            <a:avLst/>
          </a:prstGeom>
          <a:solidFill>
            <a:srgbClr val="B9CDE5"/>
          </a:solidFill>
          <a:ln>
            <a:noFill/>
          </a:ln>
        </p:spPr>
        <p:txBody>
          <a:bodyPr anchorCtr="0" anchor="t" bIns="45700" lIns="91425" spcFirstLastPara="1" rIns="91425" wrap="square" tIns="45700">
            <a:spAutoFit/>
          </a:bodyPr>
          <a:lstStyle/>
          <a:p>
            <a:pPr indent="-101600" lvl="0" marL="0" marR="0" rtl="0" algn="l">
              <a:lnSpc>
                <a:spcPct val="100000"/>
              </a:lnSpc>
              <a:spcBef>
                <a:spcPts val="0"/>
              </a:spcBef>
              <a:spcAft>
                <a:spcPts val="0"/>
              </a:spcAft>
              <a:buClr>
                <a:schemeClr val="dk1"/>
              </a:buClr>
              <a:buSzPts val="1600"/>
              <a:buFont typeface="Arial"/>
              <a:buChar char="•"/>
            </a:pPr>
            <a:r>
              <a:rPr b="1" i="0" lang="en-US" sz="1600" u="none">
                <a:solidFill>
                  <a:schemeClr val="dk1"/>
                </a:solidFill>
                <a:latin typeface="Arial"/>
                <a:ea typeface="Arial"/>
                <a:cs typeface="Arial"/>
                <a:sym typeface="Arial"/>
              </a:rPr>
              <a:t>  fièvre</a:t>
            </a:r>
            <a:endParaRPr/>
          </a:p>
          <a:p>
            <a:pPr indent="-101600" lvl="0" marL="0" marR="0" rtl="0" algn="l">
              <a:lnSpc>
                <a:spcPct val="100000"/>
              </a:lnSpc>
              <a:spcBef>
                <a:spcPts val="0"/>
              </a:spcBef>
              <a:spcAft>
                <a:spcPts val="0"/>
              </a:spcAft>
              <a:buClr>
                <a:schemeClr val="dk1"/>
              </a:buClr>
              <a:buSzPts val="1600"/>
              <a:buFont typeface="Arial"/>
              <a:buChar char="•"/>
            </a:pPr>
            <a:r>
              <a:rPr b="1" i="0" lang="en-US" sz="1600" u="none">
                <a:solidFill>
                  <a:schemeClr val="dk1"/>
                </a:solidFill>
                <a:latin typeface="Arial"/>
                <a:ea typeface="Arial"/>
                <a:cs typeface="Arial"/>
                <a:sym typeface="Arial"/>
              </a:rPr>
              <a:t> insuffisance cardiaque</a:t>
            </a:r>
            <a:endParaRPr/>
          </a:p>
          <a:p>
            <a:pPr indent="-101600" lvl="0" marL="0" marR="0" rtl="0" algn="l">
              <a:lnSpc>
                <a:spcPct val="100000"/>
              </a:lnSpc>
              <a:spcBef>
                <a:spcPts val="0"/>
              </a:spcBef>
              <a:spcAft>
                <a:spcPts val="0"/>
              </a:spcAft>
              <a:buClr>
                <a:schemeClr val="dk1"/>
              </a:buClr>
              <a:buSzPts val="1600"/>
              <a:buFont typeface="Arial"/>
              <a:buChar char="•"/>
            </a:pPr>
            <a:r>
              <a:rPr b="1" i="0" lang="en-US" sz="1600" u="none">
                <a:solidFill>
                  <a:schemeClr val="dk1"/>
                </a:solidFill>
                <a:latin typeface="Arial"/>
                <a:ea typeface="Arial"/>
                <a:cs typeface="Arial"/>
                <a:sym typeface="Arial"/>
              </a:rPr>
              <a:t> exercices musculaires</a:t>
            </a:r>
            <a:endParaRPr/>
          </a:p>
          <a:p>
            <a:pPr indent="-101600" lvl="0" marL="0" marR="0" rtl="0" algn="l">
              <a:lnSpc>
                <a:spcPct val="100000"/>
              </a:lnSpc>
              <a:spcBef>
                <a:spcPts val="0"/>
              </a:spcBef>
              <a:spcAft>
                <a:spcPts val="0"/>
              </a:spcAft>
              <a:buClr>
                <a:schemeClr val="dk1"/>
              </a:buClr>
              <a:buSzPts val="1600"/>
              <a:buFont typeface="Arial"/>
              <a:buChar char="•"/>
            </a:pPr>
            <a:r>
              <a:rPr b="1" i="0" lang="en-US" sz="1600" u="none">
                <a:solidFill>
                  <a:schemeClr val="dk1"/>
                </a:solidFill>
                <a:latin typeface="Arial"/>
                <a:ea typeface="Arial"/>
                <a:cs typeface="Arial"/>
                <a:sym typeface="Arial"/>
              </a:rPr>
              <a:t> convulsions </a:t>
            </a:r>
            <a:endParaRPr/>
          </a:p>
          <a:p>
            <a:pPr indent="-101600" lvl="0" marL="0" marR="0" rtl="0" algn="l">
              <a:lnSpc>
                <a:spcPct val="100000"/>
              </a:lnSpc>
              <a:spcBef>
                <a:spcPts val="0"/>
              </a:spcBef>
              <a:spcAft>
                <a:spcPts val="0"/>
              </a:spcAft>
              <a:buClr>
                <a:schemeClr val="dk1"/>
              </a:buClr>
              <a:buSzPts val="1600"/>
              <a:buFont typeface="Arial"/>
              <a:buChar char="•"/>
            </a:pPr>
            <a:r>
              <a:rPr b="1" i="0" lang="en-US" sz="1600" u="none">
                <a:solidFill>
                  <a:schemeClr val="dk1"/>
                </a:solidFill>
                <a:latin typeface="Arial"/>
                <a:ea typeface="Arial"/>
                <a:cs typeface="Arial"/>
                <a:sym typeface="Arial"/>
              </a:rPr>
              <a:t>Déshydratation  </a:t>
            </a:r>
            <a:endParaRPr/>
          </a:p>
        </p:txBody>
      </p:sp>
      <p:grpSp>
        <p:nvGrpSpPr>
          <p:cNvPr id="398" name="Google Shape;398;p40"/>
          <p:cNvGrpSpPr/>
          <p:nvPr/>
        </p:nvGrpSpPr>
        <p:grpSpPr>
          <a:xfrm>
            <a:off x="428624" y="1285876"/>
            <a:ext cx="2143126" cy="500062"/>
            <a:chOff x="428594" y="1286655"/>
            <a:chExt cx="2143936" cy="499272"/>
          </a:xfrm>
        </p:grpSpPr>
        <p:grpSp>
          <p:nvGrpSpPr>
            <p:cNvPr id="399" name="Google Shape;399;p40"/>
            <p:cNvGrpSpPr/>
            <p:nvPr/>
          </p:nvGrpSpPr>
          <p:grpSpPr>
            <a:xfrm>
              <a:off x="428594" y="1571952"/>
              <a:ext cx="2143936" cy="213974"/>
              <a:chOff x="642908" y="1357638"/>
              <a:chExt cx="2143936" cy="213975"/>
            </a:xfrm>
          </p:grpSpPr>
          <p:cxnSp>
            <p:nvCxnSpPr>
              <p:cNvPr id="400" name="Google Shape;400;p40"/>
              <p:cNvCxnSpPr/>
              <p:nvPr/>
            </p:nvCxnSpPr>
            <p:spPr>
              <a:xfrm>
                <a:off x="642910" y="1357638"/>
                <a:ext cx="2143934" cy="1585"/>
              </a:xfrm>
              <a:prstGeom prst="straightConnector1">
                <a:avLst/>
              </a:prstGeom>
              <a:noFill/>
              <a:ln cap="flat" cmpd="sng" w="28575">
                <a:solidFill>
                  <a:srgbClr val="000000"/>
                </a:solidFill>
                <a:prstDash val="solid"/>
                <a:miter lim="800000"/>
                <a:headEnd len="med" w="med" type="none"/>
                <a:tailEnd len="med" w="med" type="none"/>
              </a:ln>
            </p:spPr>
          </p:cxnSp>
          <p:cxnSp>
            <p:nvCxnSpPr>
              <p:cNvPr id="401" name="Google Shape;401;p40"/>
              <p:cNvCxnSpPr/>
              <p:nvPr/>
            </p:nvCxnSpPr>
            <p:spPr>
              <a:xfrm rot="5400000">
                <a:off x="2679063" y="1463831"/>
                <a:ext cx="213974" cy="1588"/>
              </a:xfrm>
              <a:prstGeom prst="straightConnector1">
                <a:avLst/>
              </a:prstGeom>
              <a:noFill/>
              <a:ln cap="flat" cmpd="sng" w="28575">
                <a:solidFill>
                  <a:srgbClr val="000000"/>
                </a:solidFill>
                <a:prstDash val="solid"/>
                <a:miter lim="800000"/>
                <a:headEnd len="med" w="med" type="none"/>
                <a:tailEnd len="med" w="med" type="stealth"/>
              </a:ln>
            </p:spPr>
          </p:cxnSp>
          <p:cxnSp>
            <p:nvCxnSpPr>
              <p:cNvPr id="402" name="Google Shape;402;p40"/>
              <p:cNvCxnSpPr/>
              <p:nvPr/>
            </p:nvCxnSpPr>
            <p:spPr>
              <a:xfrm rot="5400000">
                <a:off x="536716" y="1463831"/>
                <a:ext cx="213974" cy="1589"/>
              </a:xfrm>
              <a:prstGeom prst="straightConnector1">
                <a:avLst/>
              </a:prstGeom>
              <a:noFill/>
              <a:ln cap="flat" cmpd="sng" w="28575">
                <a:solidFill>
                  <a:srgbClr val="000000"/>
                </a:solidFill>
                <a:prstDash val="solid"/>
                <a:miter lim="800000"/>
                <a:headEnd len="med" w="med" type="none"/>
                <a:tailEnd len="med" w="med" type="stealth"/>
              </a:ln>
            </p:spPr>
          </p:cxnSp>
        </p:grpSp>
        <p:cxnSp>
          <p:nvCxnSpPr>
            <p:cNvPr id="403" name="Google Shape;403;p40"/>
            <p:cNvCxnSpPr/>
            <p:nvPr/>
          </p:nvCxnSpPr>
          <p:spPr>
            <a:xfrm rot="5400000">
              <a:off x="1071261" y="1428509"/>
              <a:ext cx="285298" cy="1589"/>
            </a:xfrm>
            <a:prstGeom prst="straightConnector1">
              <a:avLst/>
            </a:prstGeom>
            <a:noFill/>
            <a:ln cap="flat" cmpd="sng" w="28575">
              <a:solidFill>
                <a:srgbClr val="000000"/>
              </a:solidFill>
              <a:prstDash val="solid"/>
              <a:miter lim="800000"/>
              <a:headEnd len="med" w="med" type="none"/>
              <a:tailEnd len="med" w="med" type="none"/>
            </a:ln>
          </p:spPr>
        </p:cxnSp>
      </p:grpSp>
      <p:cxnSp>
        <p:nvCxnSpPr>
          <p:cNvPr id="404" name="Google Shape;404;p40"/>
          <p:cNvCxnSpPr/>
          <p:nvPr/>
        </p:nvCxnSpPr>
        <p:spPr>
          <a:xfrm rot="5400000">
            <a:off x="7465218" y="1391443"/>
            <a:ext cx="212725" cy="1587"/>
          </a:xfrm>
          <a:prstGeom prst="straightConnector1">
            <a:avLst/>
          </a:prstGeom>
          <a:noFill/>
          <a:ln cap="flat" cmpd="sng" w="25400">
            <a:solidFill>
              <a:schemeClr val="dk1"/>
            </a:solidFill>
            <a:prstDash val="solid"/>
            <a:miter lim="800000"/>
            <a:headEnd len="med" w="med" type="none"/>
            <a:tailEnd len="med" w="med" type="stealth"/>
          </a:ln>
          <a:effectLst>
            <a:outerShdw blurRad="63500" dir="5400000" dist="20000">
              <a:srgbClr val="000000">
                <a:alpha val="37647"/>
              </a:srgbClr>
            </a:outerShdw>
          </a:effectLst>
        </p:spPr>
      </p:cxnSp>
      <p:cxnSp>
        <p:nvCxnSpPr>
          <p:cNvPr id="405" name="Google Shape;405;p40"/>
          <p:cNvCxnSpPr/>
          <p:nvPr/>
        </p:nvCxnSpPr>
        <p:spPr>
          <a:xfrm>
            <a:off x="4213225" y="2141537"/>
            <a:ext cx="3857625" cy="1587"/>
          </a:xfrm>
          <a:prstGeom prst="straightConnector1">
            <a:avLst/>
          </a:prstGeom>
          <a:noFill/>
          <a:ln cap="flat" cmpd="sng" w="28575">
            <a:solidFill>
              <a:srgbClr val="000000"/>
            </a:solidFill>
            <a:prstDash val="solid"/>
            <a:miter lim="800000"/>
            <a:headEnd len="med" w="med" type="none"/>
            <a:tailEnd len="med" w="med" type="none"/>
          </a:ln>
        </p:spPr>
      </p:cxnSp>
      <p:cxnSp>
        <p:nvCxnSpPr>
          <p:cNvPr id="406" name="Google Shape;406;p40"/>
          <p:cNvCxnSpPr/>
          <p:nvPr/>
        </p:nvCxnSpPr>
        <p:spPr>
          <a:xfrm rot="5400000">
            <a:off x="7963693" y="2247106"/>
            <a:ext cx="214312" cy="3175"/>
          </a:xfrm>
          <a:prstGeom prst="straightConnector1">
            <a:avLst/>
          </a:prstGeom>
          <a:noFill/>
          <a:ln cap="flat" cmpd="sng" w="28575">
            <a:solidFill>
              <a:srgbClr val="000000"/>
            </a:solidFill>
            <a:prstDash val="solid"/>
            <a:miter lim="800000"/>
            <a:headEnd len="med" w="med" type="none"/>
            <a:tailEnd len="med" w="med" type="stealth"/>
          </a:ln>
        </p:spPr>
      </p:cxnSp>
      <p:cxnSp>
        <p:nvCxnSpPr>
          <p:cNvPr id="407" name="Google Shape;407;p40"/>
          <p:cNvCxnSpPr/>
          <p:nvPr/>
        </p:nvCxnSpPr>
        <p:spPr>
          <a:xfrm rot="5400000">
            <a:off x="4107656" y="2247106"/>
            <a:ext cx="214312" cy="3175"/>
          </a:xfrm>
          <a:prstGeom prst="straightConnector1">
            <a:avLst/>
          </a:prstGeom>
          <a:noFill/>
          <a:ln cap="flat" cmpd="sng" w="28575">
            <a:solidFill>
              <a:srgbClr val="000000"/>
            </a:solidFill>
            <a:prstDash val="solid"/>
            <a:miter lim="800000"/>
            <a:headEnd len="med" w="med" type="none"/>
            <a:tailEnd len="med" w="med" type="stealth"/>
          </a:ln>
        </p:spPr>
      </p:cxnSp>
      <p:cxnSp>
        <p:nvCxnSpPr>
          <p:cNvPr id="408" name="Google Shape;408;p40"/>
          <p:cNvCxnSpPr/>
          <p:nvPr/>
        </p:nvCxnSpPr>
        <p:spPr>
          <a:xfrm rot="5400000">
            <a:off x="6784975" y="1998662"/>
            <a:ext cx="285750" cy="3175"/>
          </a:xfrm>
          <a:prstGeom prst="straightConnector1">
            <a:avLst/>
          </a:prstGeom>
          <a:noFill/>
          <a:ln cap="flat" cmpd="sng" w="28575">
            <a:solidFill>
              <a:srgbClr val="000000"/>
            </a:solidFill>
            <a:prstDash val="solid"/>
            <a:miter lim="800000"/>
            <a:headEnd len="med" w="med" type="none"/>
            <a:tailEnd len="med" w="med" type="none"/>
          </a:ln>
        </p:spPr>
      </p:cxnSp>
      <p:cxnSp>
        <p:nvCxnSpPr>
          <p:cNvPr id="409" name="Google Shape;409;p40"/>
          <p:cNvCxnSpPr/>
          <p:nvPr/>
        </p:nvCxnSpPr>
        <p:spPr>
          <a:xfrm rot="5400000">
            <a:off x="6106318" y="2248693"/>
            <a:ext cx="214312" cy="3175"/>
          </a:xfrm>
          <a:prstGeom prst="straightConnector1">
            <a:avLst/>
          </a:prstGeom>
          <a:noFill/>
          <a:ln cap="flat" cmpd="sng" w="28575">
            <a:solidFill>
              <a:srgbClr val="000000"/>
            </a:solidFill>
            <a:prstDash val="solid"/>
            <a:miter lim="800000"/>
            <a:headEnd len="med" w="med" type="none"/>
            <a:tailEnd len="med" w="med" type="stealth"/>
          </a:ln>
        </p:spPr>
      </p:cxnSp>
      <p:cxnSp>
        <p:nvCxnSpPr>
          <p:cNvPr id="410" name="Google Shape;410;p40"/>
          <p:cNvCxnSpPr/>
          <p:nvPr/>
        </p:nvCxnSpPr>
        <p:spPr>
          <a:xfrm rot="5400000">
            <a:off x="465931" y="2248693"/>
            <a:ext cx="357187" cy="3175"/>
          </a:xfrm>
          <a:prstGeom prst="straightConnector1">
            <a:avLst/>
          </a:prstGeom>
          <a:noFill/>
          <a:ln cap="flat" cmpd="sng" w="38100">
            <a:solidFill>
              <a:schemeClr val="accent2"/>
            </a:solidFill>
            <a:prstDash val="solid"/>
            <a:miter lim="800000"/>
            <a:headEnd len="med" w="med" type="none"/>
            <a:tailEnd len="med" w="med" type="stealth"/>
          </a:ln>
          <a:effectLst>
            <a:outerShdw blurRad="63500" dir="5400000" dist="23000">
              <a:srgbClr val="000000">
                <a:alpha val="34901"/>
              </a:srgbClr>
            </a:outerShdw>
          </a:effectLst>
        </p:spPr>
      </p:cxnSp>
      <p:cxnSp>
        <p:nvCxnSpPr>
          <p:cNvPr id="411" name="Google Shape;411;p40"/>
          <p:cNvCxnSpPr/>
          <p:nvPr/>
        </p:nvCxnSpPr>
        <p:spPr>
          <a:xfrm rot="5400000">
            <a:off x="5251450" y="3392487"/>
            <a:ext cx="500062" cy="1587"/>
          </a:xfrm>
          <a:prstGeom prst="straightConnector1">
            <a:avLst/>
          </a:prstGeom>
          <a:noFill/>
          <a:ln cap="flat" cmpd="sng" w="28575">
            <a:solidFill>
              <a:srgbClr val="000000"/>
            </a:solidFill>
            <a:prstDash val="solid"/>
            <a:miter lim="800000"/>
            <a:headEnd len="med" w="med" type="none"/>
            <a:tailEnd len="med" w="med" type="stealth"/>
          </a:ln>
        </p:spPr>
      </p:cxnSp>
      <p:cxnSp>
        <p:nvCxnSpPr>
          <p:cNvPr id="412" name="Google Shape;412;p40"/>
          <p:cNvCxnSpPr/>
          <p:nvPr/>
        </p:nvCxnSpPr>
        <p:spPr>
          <a:xfrm rot="5400000">
            <a:off x="7750968" y="3464718"/>
            <a:ext cx="644525" cy="1587"/>
          </a:xfrm>
          <a:prstGeom prst="straightConnector1">
            <a:avLst/>
          </a:prstGeom>
          <a:noFill/>
          <a:ln cap="flat" cmpd="sng" w="28575">
            <a:solidFill>
              <a:srgbClr val="000000"/>
            </a:solidFill>
            <a:prstDash val="solid"/>
            <a:miter lim="800000"/>
            <a:headEnd len="med" w="med" type="none"/>
            <a:tailEnd len="med" w="med" type="stealth"/>
          </a:ln>
        </p:spPr>
      </p:cxnSp>
      <p:cxnSp>
        <p:nvCxnSpPr>
          <p:cNvPr id="413" name="Google Shape;413;p40"/>
          <p:cNvCxnSpPr/>
          <p:nvPr/>
        </p:nvCxnSpPr>
        <p:spPr>
          <a:xfrm>
            <a:off x="3071812" y="3143250"/>
            <a:ext cx="5000625" cy="1587"/>
          </a:xfrm>
          <a:prstGeom prst="straightConnector1">
            <a:avLst/>
          </a:prstGeom>
          <a:noFill/>
          <a:ln cap="flat" cmpd="sng" w="28575">
            <a:solidFill>
              <a:srgbClr val="000000"/>
            </a:solidFill>
            <a:prstDash val="solid"/>
            <a:miter lim="800000"/>
            <a:headEnd len="med" w="med" type="none"/>
            <a:tailEnd len="med" w="med" type="none"/>
          </a:ln>
        </p:spPr>
      </p:cxnSp>
      <p:cxnSp>
        <p:nvCxnSpPr>
          <p:cNvPr id="414" name="Google Shape;414;p40"/>
          <p:cNvCxnSpPr/>
          <p:nvPr/>
        </p:nvCxnSpPr>
        <p:spPr>
          <a:xfrm rot="5400000">
            <a:off x="7786687" y="4429125"/>
            <a:ext cx="430212" cy="1587"/>
          </a:xfrm>
          <a:prstGeom prst="straightConnector1">
            <a:avLst/>
          </a:prstGeom>
          <a:noFill/>
          <a:ln cap="flat" cmpd="sng" w="28575">
            <a:solidFill>
              <a:srgbClr val="000000"/>
            </a:solidFill>
            <a:prstDash val="solid"/>
            <a:miter lim="800000"/>
            <a:headEnd len="med" w="med" type="none"/>
            <a:tailEnd len="med" w="med" type="stealth"/>
          </a:ln>
        </p:spPr>
      </p:cxnSp>
      <p:sp>
        <p:nvSpPr>
          <p:cNvPr id="415" name="Google Shape;415;p40"/>
          <p:cNvSpPr txBox="1"/>
          <p:nvPr/>
        </p:nvSpPr>
        <p:spPr>
          <a:xfrm>
            <a:off x="0" y="4702175"/>
            <a:ext cx="478631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Pré rénale        </a:t>
            </a:r>
            <a:r>
              <a:rPr b="1" i="0" lang="en-US" sz="1800" u="none">
                <a:solidFill>
                  <a:srgbClr val="C00000"/>
                </a:solidFill>
                <a:latin typeface="Arial"/>
                <a:ea typeface="Arial"/>
                <a:cs typeface="Arial"/>
                <a:sym typeface="Arial"/>
              </a:rPr>
              <a:t>rénale</a:t>
            </a:r>
            <a:r>
              <a:rPr b="0" i="0" lang="en-US" sz="1800" u="none">
                <a:solidFill>
                  <a:schemeClr val="dk1"/>
                </a:solidFill>
                <a:latin typeface="Arial"/>
                <a:ea typeface="Arial"/>
                <a:cs typeface="Arial"/>
                <a:sym typeface="Arial"/>
              </a:rPr>
              <a:t>             post rénale </a:t>
            </a:r>
            <a:endParaRPr/>
          </a:p>
        </p:txBody>
      </p:sp>
      <p:grpSp>
        <p:nvGrpSpPr>
          <p:cNvPr id="416" name="Google Shape;416;p40"/>
          <p:cNvGrpSpPr/>
          <p:nvPr/>
        </p:nvGrpSpPr>
        <p:grpSpPr>
          <a:xfrm>
            <a:off x="581025" y="4214811"/>
            <a:ext cx="3205162" cy="428626"/>
            <a:chOff x="428596" y="1286653"/>
            <a:chExt cx="2143934" cy="499274"/>
          </a:xfrm>
        </p:grpSpPr>
        <p:grpSp>
          <p:nvGrpSpPr>
            <p:cNvPr id="417" name="Google Shape;417;p40"/>
            <p:cNvGrpSpPr/>
            <p:nvPr/>
          </p:nvGrpSpPr>
          <p:grpSpPr>
            <a:xfrm>
              <a:off x="428596" y="1571424"/>
              <a:ext cx="2143934" cy="214502"/>
              <a:chOff x="642910" y="1357110"/>
              <a:chExt cx="2143934" cy="214502"/>
            </a:xfrm>
          </p:grpSpPr>
          <p:cxnSp>
            <p:nvCxnSpPr>
              <p:cNvPr id="418" name="Google Shape;418;p40"/>
              <p:cNvCxnSpPr/>
              <p:nvPr/>
            </p:nvCxnSpPr>
            <p:spPr>
              <a:xfrm>
                <a:off x="642910" y="1357110"/>
                <a:ext cx="2142872" cy="1849"/>
              </a:xfrm>
              <a:prstGeom prst="straightConnector1">
                <a:avLst/>
              </a:prstGeom>
              <a:noFill/>
              <a:ln cap="flat" cmpd="sng" w="28575">
                <a:solidFill>
                  <a:srgbClr val="000000"/>
                </a:solidFill>
                <a:prstDash val="solid"/>
                <a:miter lim="800000"/>
                <a:headEnd len="med" w="med" type="none"/>
                <a:tailEnd len="med" w="med" type="none"/>
              </a:ln>
            </p:spPr>
          </p:cxnSp>
          <p:cxnSp>
            <p:nvCxnSpPr>
              <p:cNvPr id="419" name="Google Shape;419;p40"/>
              <p:cNvCxnSpPr/>
              <p:nvPr/>
            </p:nvCxnSpPr>
            <p:spPr>
              <a:xfrm rot="5400000">
                <a:off x="2679062" y="1463830"/>
                <a:ext cx="214502" cy="1062"/>
              </a:xfrm>
              <a:prstGeom prst="straightConnector1">
                <a:avLst/>
              </a:prstGeom>
              <a:noFill/>
              <a:ln cap="flat" cmpd="sng" w="28575">
                <a:solidFill>
                  <a:srgbClr val="000000"/>
                </a:solidFill>
                <a:prstDash val="solid"/>
                <a:miter lim="800000"/>
                <a:headEnd len="med" w="med" type="none"/>
                <a:tailEnd len="med" w="med" type="stealth"/>
              </a:ln>
            </p:spPr>
          </p:cxnSp>
          <p:cxnSp>
            <p:nvCxnSpPr>
              <p:cNvPr id="420" name="Google Shape;420;p40"/>
              <p:cNvCxnSpPr/>
              <p:nvPr/>
            </p:nvCxnSpPr>
            <p:spPr>
              <a:xfrm rot="5400000">
                <a:off x="536190" y="1463830"/>
                <a:ext cx="214502" cy="1062"/>
              </a:xfrm>
              <a:prstGeom prst="straightConnector1">
                <a:avLst/>
              </a:prstGeom>
              <a:noFill/>
              <a:ln cap="flat" cmpd="sng" w="28575">
                <a:solidFill>
                  <a:srgbClr val="000000"/>
                </a:solidFill>
                <a:prstDash val="solid"/>
                <a:miter lim="800000"/>
                <a:headEnd len="med" w="med" type="none"/>
                <a:tailEnd len="med" w="med" type="stealth"/>
              </a:ln>
            </p:spPr>
          </p:cxnSp>
        </p:grpSp>
        <p:cxnSp>
          <p:nvCxnSpPr>
            <p:cNvPr id="421" name="Google Shape;421;p40"/>
            <p:cNvCxnSpPr/>
            <p:nvPr/>
          </p:nvCxnSpPr>
          <p:spPr>
            <a:xfrm rot="5400000">
              <a:off x="1071078" y="1428900"/>
              <a:ext cx="286619" cy="2124"/>
            </a:xfrm>
            <a:prstGeom prst="straightConnector1">
              <a:avLst/>
            </a:prstGeom>
            <a:noFill/>
            <a:ln cap="flat" cmpd="sng" w="28575">
              <a:solidFill>
                <a:srgbClr val="000000"/>
              </a:solidFill>
              <a:prstDash val="solid"/>
              <a:miter lim="800000"/>
              <a:headEnd len="med" w="med" type="none"/>
              <a:tailEnd len="med" w="med" type="none"/>
            </a:ln>
          </p:spPr>
        </p:cxnSp>
      </p:grpSp>
      <p:sp>
        <p:nvSpPr>
          <p:cNvPr id="422" name="Google Shape;422;p40"/>
          <p:cNvSpPr txBox="1"/>
          <p:nvPr/>
        </p:nvSpPr>
        <p:spPr>
          <a:xfrm>
            <a:off x="285750" y="5559425"/>
            <a:ext cx="44291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Glomérulaire        tubulaire          mixte </a:t>
            </a:r>
            <a:endParaRPr/>
          </a:p>
        </p:txBody>
      </p:sp>
      <p:grpSp>
        <p:nvGrpSpPr>
          <p:cNvPr id="423" name="Google Shape;423;p40"/>
          <p:cNvGrpSpPr/>
          <p:nvPr/>
        </p:nvGrpSpPr>
        <p:grpSpPr>
          <a:xfrm>
            <a:off x="733425" y="5143500"/>
            <a:ext cx="3205162" cy="428625"/>
            <a:chOff x="428596" y="1286654"/>
            <a:chExt cx="2143934" cy="499272"/>
          </a:xfrm>
        </p:grpSpPr>
        <p:grpSp>
          <p:nvGrpSpPr>
            <p:cNvPr id="424" name="Google Shape;424;p40"/>
            <p:cNvGrpSpPr/>
            <p:nvPr/>
          </p:nvGrpSpPr>
          <p:grpSpPr>
            <a:xfrm>
              <a:off x="428596" y="1571424"/>
              <a:ext cx="2143934" cy="214502"/>
              <a:chOff x="642910" y="1357110"/>
              <a:chExt cx="2143934" cy="214502"/>
            </a:xfrm>
          </p:grpSpPr>
          <p:cxnSp>
            <p:nvCxnSpPr>
              <p:cNvPr id="425" name="Google Shape;425;p40"/>
              <p:cNvCxnSpPr/>
              <p:nvPr/>
            </p:nvCxnSpPr>
            <p:spPr>
              <a:xfrm>
                <a:off x="642910" y="1357110"/>
                <a:ext cx="2142872" cy="1850"/>
              </a:xfrm>
              <a:prstGeom prst="straightConnector1">
                <a:avLst/>
              </a:prstGeom>
              <a:noFill/>
              <a:ln cap="flat" cmpd="sng" w="28575">
                <a:solidFill>
                  <a:srgbClr val="000000"/>
                </a:solidFill>
                <a:prstDash val="solid"/>
                <a:miter lim="800000"/>
                <a:headEnd len="med" w="med" type="none"/>
                <a:tailEnd len="med" w="med" type="none"/>
              </a:ln>
            </p:spPr>
          </p:cxnSp>
          <p:cxnSp>
            <p:nvCxnSpPr>
              <p:cNvPr id="426" name="Google Shape;426;p40"/>
              <p:cNvCxnSpPr/>
              <p:nvPr/>
            </p:nvCxnSpPr>
            <p:spPr>
              <a:xfrm rot="5400000">
                <a:off x="2679062" y="1463830"/>
                <a:ext cx="214502" cy="1062"/>
              </a:xfrm>
              <a:prstGeom prst="straightConnector1">
                <a:avLst/>
              </a:prstGeom>
              <a:noFill/>
              <a:ln cap="flat" cmpd="sng" w="28575">
                <a:solidFill>
                  <a:srgbClr val="000000"/>
                </a:solidFill>
                <a:prstDash val="solid"/>
                <a:miter lim="800000"/>
                <a:headEnd len="med" w="med" type="none"/>
                <a:tailEnd len="med" w="med" type="stealth"/>
              </a:ln>
            </p:spPr>
          </p:cxnSp>
          <p:cxnSp>
            <p:nvCxnSpPr>
              <p:cNvPr id="427" name="Google Shape;427;p40"/>
              <p:cNvCxnSpPr/>
              <p:nvPr/>
            </p:nvCxnSpPr>
            <p:spPr>
              <a:xfrm rot="5400000">
                <a:off x="536190" y="1463830"/>
                <a:ext cx="214502" cy="1062"/>
              </a:xfrm>
              <a:prstGeom prst="straightConnector1">
                <a:avLst/>
              </a:prstGeom>
              <a:noFill/>
              <a:ln cap="flat" cmpd="sng" w="28575">
                <a:solidFill>
                  <a:srgbClr val="000000"/>
                </a:solidFill>
                <a:prstDash val="solid"/>
                <a:miter lim="800000"/>
                <a:headEnd len="med" w="med" type="none"/>
                <a:tailEnd len="med" w="med" type="stealth"/>
              </a:ln>
            </p:spPr>
          </p:cxnSp>
        </p:grpSp>
        <p:cxnSp>
          <p:nvCxnSpPr>
            <p:cNvPr id="428" name="Google Shape;428;p40"/>
            <p:cNvCxnSpPr/>
            <p:nvPr/>
          </p:nvCxnSpPr>
          <p:spPr>
            <a:xfrm rot="5400000">
              <a:off x="1071077" y="1428902"/>
              <a:ext cx="286620" cy="2124"/>
            </a:xfrm>
            <a:prstGeom prst="straightConnector1">
              <a:avLst/>
            </a:prstGeom>
            <a:noFill/>
            <a:ln cap="flat" cmpd="sng" w="28575">
              <a:solidFill>
                <a:srgbClr val="000000"/>
              </a:solidFill>
              <a:prstDash val="solid"/>
              <a:miter lim="800000"/>
              <a:headEnd len="med" w="med" type="none"/>
              <a:tailEnd len="med" w="med" type="none"/>
            </a:ln>
          </p:spPr>
        </p:cxnSp>
      </p:grpSp>
      <p:cxnSp>
        <p:nvCxnSpPr>
          <p:cNvPr id="429" name="Google Shape;429;p40"/>
          <p:cNvCxnSpPr/>
          <p:nvPr/>
        </p:nvCxnSpPr>
        <p:spPr>
          <a:xfrm rot="5400000">
            <a:off x="1894681" y="4606131"/>
            <a:ext cx="214312" cy="3175"/>
          </a:xfrm>
          <a:prstGeom prst="straightConnector1">
            <a:avLst/>
          </a:prstGeom>
          <a:noFill/>
          <a:ln cap="flat" cmpd="sng" w="28575">
            <a:solidFill>
              <a:srgbClr val="000000"/>
            </a:solidFill>
            <a:prstDash val="solid"/>
            <a:miter lim="800000"/>
            <a:headEnd len="med" w="med" type="none"/>
            <a:tailEnd len="med" w="med" type="stealth"/>
          </a:ln>
        </p:spPr>
      </p:cxnSp>
      <p:cxnSp>
        <p:nvCxnSpPr>
          <p:cNvPr id="430" name="Google Shape;430;p40"/>
          <p:cNvCxnSpPr/>
          <p:nvPr/>
        </p:nvCxnSpPr>
        <p:spPr>
          <a:xfrm rot="5400000">
            <a:off x="2391568" y="5534818"/>
            <a:ext cx="214312" cy="3175"/>
          </a:xfrm>
          <a:prstGeom prst="straightConnector1">
            <a:avLst/>
          </a:prstGeom>
          <a:noFill/>
          <a:ln cap="flat" cmpd="sng" w="9525">
            <a:solidFill>
              <a:srgbClr val="000000"/>
            </a:solidFill>
            <a:prstDash val="solid"/>
            <a:miter lim="800000"/>
            <a:headEnd len="med" w="med" type="none"/>
            <a:tailEnd len="med" w="med" type="stealth"/>
          </a:ln>
        </p:spPr>
      </p:cxnSp>
      <p:sp>
        <p:nvSpPr>
          <p:cNvPr id="431" name="Google Shape;431;p40"/>
          <p:cNvSpPr txBox="1"/>
          <p:nvPr/>
        </p:nvSpPr>
        <p:spPr>
          <a:xfrm>
            <a:off x="0" y="6357937"/>
            <a:ext cx="507206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1" i="0" lang="en-US" sz="1800" u="none">
                <a:solidFill>
                  <a:srgbClr val="FF0000"/>
                </a:solidFill>
                <a:latin typeface="Arial"/>
                <a:ea typeface="Arial"/>
                <a:cs typeface="Arial"/>
                <a:sym typeface="Arial"/>
              </a:rPr>
              <a:t>Sélective                               non sélective </a:t>
            </a:r>
            <a:endParaRPr/>
          </a:p>
        </p:txBody>
      </p:sp>
      <p:grpSp>
        <p:nvGrpSpPr>
          <p:cNvPr id="432" name="Google Shape;432;p40"/>
          <p:cNvGrpSpPr/>
          <p:nvPr/>
        </p:nvGrpSpPr>
        <p:grpSpPr>
          <a:xfrm>
            <a:off x="214312" y="5929311"/>
            <a:ext cx="3205163" cy="428626"/>
            <a:chOff x="428596" y="1286653"/>
            <a:chExt cx="2143935" cy="499274"/>
          </a:xfrm>
        </p:grpSpPr>
        <p:grpSp>
          <p:nvGrpSpPr>
            <p:cNvPr id="433" name="Google Shape;433;p40"/>
            <p:cNvGrpSpPr/>
            <p:nvPr/>
          </p:nvGrpSpPr>
          <p:grpSpPr>
            <a:xfrm>
              <a:off x="428596" y="1571424"/>
              <a:ext cx="2143935" cy="214502"/>
              <a:chOff x="642910" y="1357110"/>
              <a:chExt cx="2143935" cy="214502"/>
            </a:xfrm>
          </p:grpSpPr>
          <p:cxnSp>
            <p:nvCxnSpPr>
              <p:cNvPr id="434" name="Google Shape;434;p40"/>
              <p:cNvCxnSpPr/>
              <p:nvPr/>
            </p:nvCxnSpPr>
            <p:spPr>
              <a:xfrm>
                <a:off x="642910" y="1357110"/>
                <a:ext cx="2142872" cy="1849"/>
              </a:xfrm>
              <a:prstGeom prst="straightConnector1">
                <a:avLst/>
              </a:prstGeom>
              <a:noFill/>
              <a:ln cap="flat" cmpd="sng" w="28575">
                <a:solidFill>
                  <a:srgbClr val="000000"/>
                </a:solidFill>
                <a:prstDash val="solid"/>
                <a:miter lim="800000"/>
                <a:headEnd len="med" w="med" type="none"/>
                <a:tailEnd len="med" w="med" type="none"/>
              </a:ln>
            </p:spPr>
          </p:cxnSp>
          <p:cxnSp>
            <p:nvCxnSpPr>
              <p:cNvPr id="435" name="Google Shape;435;p40"/>
              <p:cNvCxnSpPr/>
              <p:nvPr/>
            </p:nvCxnSpPr>
            <p:spPr>
              <a:xfrm rot="5400000">
                <a:off x="2679063" y="1463830"/>
                <a:ext cx="214502" cy="1062"/>
              </a:xfrm>
              <a:prstGeom prst="straightConnector1">
                <a:avLst/>
              </a:prstGeom>
              <a:noFill/>
              <a:ln cap="flat" cmpd="sng" w="28575">
                <a:solidFill>
                  <a:srgbClr val="000000"/>
                </a:solidFill>
                <a:prstDash val="solid"/>
                <a:miter lim="800000"/>
                <a:headEnd len="med" w="med" type="none"/>
                <a:tailEnd len="med" w="med" type="stealth"/>
              </a:ln>
            </p:spPr>
          </p:cxnSp>
          <p:cxnSp>
            <p:nvCxnSpPr>
              <p:cNvPr id="436" name="Google Shape;436;p40"/>
              <p:cNvCxnSpPr/>
              <p:nvPr/>
            </p:nvCxnSpPr>
            <p:spPr>
              <a:xfrm rot="5400000">
                <a:off x="536190" y="1463830"/>
                <a:ext cx="214502" cy="1062"/>
              </a:xfrm>
              <a:prstGeom prst="straightConnector1">
                <a:avLst/>
              </a:prstGeom>
              <a:noFill/>
              <a:ln cap="flat" cmpd="sng" w="28575">
                <a:solidFill>
                  <a:srgbClr val="000000"/>
                </a:solidFill>
                <a:prstDash val="solid"/>
                <a:miter lim="800000"/>
                <a:headEnd len="med" w="med" type="none"/>
                <a:tailEnd len="med" w="med" type="stealth"/>
              </a:ln>
            </p:spPr>
          </p:cxnSp>
        </p:grpSp>
        <p:cxnSp>
          <p:nvCxnSpPr>
            <p:cNvPr id="437" name="Google Shape;437;p40"/>
            <p:cNvCxnSpPr/>
            <p:nvPr/>
          </p:nvCxnSpPr>
          <p:spPr>
            <a:xfrm rot="5400000">
              <a:off x="1071077" y="1428900"/>
              <a:ext cx="286619" cy="2124"/>
            </a:xfrm>
            <a:prstGeom prst="straightConnector1">
              <a:avLst/>
            </a:prstGeom>
            <a:noFill/>
            <a:ln cap="flat" cmpd="sng" w="28575">
              <a:solidFill>
                <a:srgbClr val="000000"/>
              </a:solidFill>
              <a:prstDash val="solid"/>
              <a:miter lim="800000"/>
              <a:headEnd len="med" w="med" type="none"/>
              <a:tailEnd len="med" w="med" type="none"/>
            </a:ln>
          </p:spPr>
        </p:cxnSp>
      </p:grpSp>
      <p:sp>
        <p:nvSpPr>
          <p:cNvPr id="438" name="Google Shape;438;p40"/>
          <p:cNvSpPr txBox="1"/>
          <p:nvPr/>
        </p:nvSpPr>
        <p:spPr>
          <a:xfrm>
            <a:off x="1214437" y="1285875"/>
            <a:ext cx="28575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(Dosage au rouge de pyrogallol)</a:t>
            </a:r>
            <a:endParaRPr/>
          </a:p>
        </p:txBody>
      </p:sp>
      <p:pic>
        <p:nvPicPr>
          <p:cNvPr id="439" name="Google Shape;439;p40"/>
          <p:cNvPicPr preferRelativeResize="0"/>
          <p:nvPr/>
        </p:nvPicPr>
        <p:blipFill rotWithShape="1">
          <a:blip r:embed="rId3">
            <a:alphaModFix/>
          </a:blip>
          <a:srcRect b="0" l="0" r="0" t="0"/>
          <a:stretch/>
        </p:blipFill>
        <p:spPr>
          <a:xfrm>
            <a:off x="4857750" y="6215062"/>
            <a:ext cx="3714750" cy="439737"/>
          </a:xfrm>
          <a:prstGeom prst="rect">
            <a:avLst/>
          </a:prstGeom>
          <a:noFill/>
          <a:ln>
            <a:noFill/>
          </a:ln>
          <a:effectLst>
            <a:outerShdw blurRad="63500" dir="2700000" dist="139700">
              <a:srgbClr val="333333">
                <a:alpha val="64705"/>
              </a:srgbClr>
            </a:outerShdw>
          </a:effectLst>
        </p:spPr>
      </p:pic>
      <p:sp>
        <p:nvSpPr>
          <p:cNvPr id="440" name="Google Shape;440;p40"/>
          <p:cNvSpPr txBox="1"/>
          <p:nvPr/>
        </p:nvSpPr>
        <p:spPr>
          <a:xfrm>
            <a:off x="1928812" y="2857500"/>
            <a:ext cx="1571625" cy="369887"/>
          </a:xfrm>
          <a:prstGeom prst="rect">
            <a:avLst/>
          </a:prstGeom>
          <a:solidFill>
            <a:srgbClr val="FCD5B5"/>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1" i="0" lang="en-US" sz="1800" u="none">
                <a:solidFill>
                  <a:schemeClr val="dk1"/>
                </a:solidFill>
                <a:latin typeface="Arial"/>
                <a:ea typeface="Arial"/>
                <a:cs typeface="Arial"/>
                <a:sym typeface="Arial"/>
              </a:rPr>
              <a:t> Ecarter  </a:t>
            </a:r>
            <a:endParaRPr/>
          </a:p>
        </p:txBody>
      </p:sp>
      <p:cxnSp>
        <p:nvCxnSpPr>
          <p:cNvPr id="441" name="Google Shape;441;p40"/>
          <p:cNvCxnSpPr/>
          <p:nvPr/>
        </p:nvCxnSpPr>
        <p:spPr>
          <a:xfrm rot="5400000">
            <a:off x="2108200" y="2463800"/>
            <a:ext cx="642937" cy="1587"/>
          </a:xfrm>
          <a:prstGeom prst="straightConnector1">
            <a:avLst/>
          </a:prstGeom>
          <a:noFill/>
          <a:ln cap="flat" cmpd="sng" w="28575">
            <a:solidFill>
              <a:srgbClr val="000000"/>
            </a:solidFill>
            <a:prstDash val="solid"/>
            <a:miter lim="800000"/>
            <a:headEnd len="med" w="med" type="none"/>
            <a:tailEnd len="med" w="med" type="stealth"/>
          </a:ln>
        </p:spPr>
      </p:cxnSp>
      <p:sp>
        <p:nvSpPr>
          <p:cNvPr id="442" name="Google Shape;442;p40"/>
          <p:cNvSpPr txBox="1"/>
          <p:nvPr/>
        </p:nvSpPr>
        <p:spPr>
          <a:xfrm>
            <a:off x="785812" y="2857500"/>
            <a:ext cx="1000125"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OUI</a:t>
            </a:r>
            <a:r>
              <a:rPr b="0" i="0" lang="en-US" sz="1800" u="none">
                <a:solidFill>
                  <a:schemeClr val="dk1"/>
                </a:solidFill>
                <a:latin typeface="Arial"/>
                <a:ea typeface="Arial"/>
                <a:cs typeface="Arial"/>
                <a:sym typeface="Arial"/>
              </a:rPr>
              <a:t> </a:t>
            </a:r>
            <a:endParaRPr/>
          </a:p>
        </p:txBody>
      </p:sp>
      <p:cxnSp>
        <p:nvCxnSpPr>
          <p:cNvPr id="443" name="Google Shape;443;p40"/>
          <p:cNvCxnSpPr/>
          <p:nvPr/>
        </p:nvCxnSpPr>
        <p:spPr>
          <a:xfrm rot="10800000">
            <a:off x="1428750" y="3071812"/>
            <a:ext cx="500062" cy="0"/>
          </a:xfrm>
          <a:prstGeom prst="straightConnector1">
            <a:avLst/>
          </a:prstGeom>
          <a:noFill/>
          <a:ln cap="flat" cmpd="sng" w="38100">
            <a:solidFill>
              <a:schemeClr val="dk1"/>
            </a:solidFill>
            <a:prstDash val="solid"/>
            <a:miter lim="800000"/>
            <a:headEnd len="med" w="med" type="none"/>
            <a:tailEnd len="med" w="med" type="stealth"/>
          </a:ln>
          <a:effectLst>
            <a:outerShdw blurRad="63500" dir="5400000" dist="23000">
              <a:srgbClr val="000000">
                <a:alpha val="34901"/>
              </a:srgbClr>
            </a:outerShdw>
          </a:effectLst>
        </p:spPr>
      </p:cxnSp>
      <p:cxnSp>
        <p:nvCxnSpPr>
          <p:cNvPr id="444" name="Google Shape;444;p40"/>
          <p:cNvCxnSpPr/>
          <p:nvPr/>
        </p:nvCxnSpPr>
        <p:spPr>
          <a:xfrm rot="5400000">
            <a:off x="892968" y="3607593"/>
            <a:ext cx="642937" cy="0"/>
          </a:xfrm>
          <a:prstGeom prst="straightConnector1">
            <a:avLst/>
          </a:prstGeom>
          <a:noFill/>
          <a:ln cap="flat" cmpd="sng" w="28575">
            <a:solidFill>
              <a:srgbClr val="000000"/>
            </a:solidFill>
            <a:prstDash val="solid"/>
            <a:miter lim="800000"/>
            <a:headEnd len="med" w="med" type="none"/>
            <a:tailEnd len="med" w="med" type="stealth"/>
          </a:ln>
        </p:spPr>
      </p:cxnSp>
      <p:sp>
        <p:nvSpPr>
          <p:cNvPr id="445" name="Google Shape;445;p40"/>
          <p:cNvSpPr txBox="1"/>
          <p:nvPr/>
        </p:nvSpPr>
        <p:spPr>
          <a:xfrm>
            <a:off x="5500687" y="2786062"/>
            <a:ext cx="71437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a:t>
            </a:r>
            <a:endParaRPr/>
          </a:p>
        </p:txBody>
      </p:sp>
      <p:sp>
        <p:nvSpPr>
          <p:cNvPr id="446" name="Google Shape;446;p40"/>
          <p:cNvSpPr txBox="1"/>
          <p:nvPr/>
        </p:nvSpPr>
        <p:spPr>
          <a:xfrm>
            <a:off x="1571625" y="2714625"/>
            <a:ext cx="10001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2</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1"/>
          <p:cNvSpPr txBox="1"/>
          <p:nvPr>
            <p:ph type="title"/>
          </p:nvPr>
        </p:nvSpPr>
        <p:spPr>
          <a:xfrm>
            <a:off x="457200" y="142875"/>
            <a:ext cx="8229600" cy="72548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C00000"/>
              </a:buClr>
              <a:buSzPts val="4400"/>
              <a:buFont typeface="Calibri"/>
              <a:buNone/>
            </a:pPr>
            <a:r>
              <a:rPr b="1" i="0" lang="en-US" sz="4400" u="none">
                <a:solidFill>
                  <a:srgbClr val="C00000"/>
                </a:solidFill>
                <a:latin typeface="Calibri"/>
                <a:ea typeface="Calibri"/>
                <a:cs typeface="Calibri"/>
                <a:sym typeface="Calibri"/>
              </a:rPr>
              <a:t>CONCLUSION I </a:t>
            </a:r>
            <a:endParaRPr/>
          </a:p>
        </p:txBody>
      </p:sp>
      <p:sp>
        <p:nvSpPr>
          <p:cNvPr id="452" name="Google Shape;452;p41"/>
          <p:cNvSpPr txBox="1"/>
          <p:nvPr/>
        </p:nvSpPr>
        <p:spPr>
          <a:xfrm>
            <a:off x="357187" y="1000125"/>
            <a:ext cx="8501062" cy="5078412"/>
          </a:xfrm>
          <a:prstGeom prst="rect">
            <a:avLst/>
          </a:prstGeom>
          <a:noFill/>
          <a:ln>
            <a:noFill/>
          </a:ln>
        </p:spPr>
        <p:txBody>
          <a:bodyPr anchorCtr="0" anchor="t" bIns="45700" lIns="91425" spcFirstLastPara="1" rIns="91425" wrap="square" tIns="45700">
            <a:spAutoFit/>
          </a:bodyPr>
          <a:lstStyle/>
          <a:p>
            <a:pPr indent="-152400" lvl="0" marL="0" marR="0" rtl="0" algn="l">
              <a:lnSpc>
                <a:spcPct val="150000"/>
              </a:lnSpc>
              <a:spcBef>
                <a:spcPts val="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 </a:t>
            </a:r>
            <a:r>
              <a:rPr b="1" i="0" lang="en-US" sz="2400" u="none">
                <a:solidFill>
                  <a:schemeClr val="dk1"/>
                </a:solidFill>
                <a:latin typeface="Arial"/>
                <a:ea typeface="Arial"/>
                <a:cs typeface="Arial"/>
                <a:sym typeface="Arial"/>
              </a:rPr>
              <a:t>Screening obligatoire des sujets à risque                          ( diabétiques et hypertendus);</a:t>
            </a:r>
            <a:endParaRPr/>
          </a:p>
          <a:p>
            <a:pPr indent="-152400" lvl="0" marL="0" marR="0" rtl="0" algn="l">
              <a:lnSpc>
                <a:spcPct val="150000"/>
              </a:lnSpc>
              <a:spcBef>
                <a:spcPts val="0"/>
              </a:spcBef>
              <a:spcAft>
                <a:spcPts val="0"/>
              </a:spcAft>
              <a:buClr>
                <a:schemeClr val="dk1"/>
              </a:buClr>
              <a:buSzPts val="2400"/>
              <a:buFont typeface="Arial"/>
              <a:buChar char="•"/>
            </a:pPr>
            <a:r>
              <a:rPr b="1" i="0" lang="en-US" sz="2400" u="none">
                <a:solidFill>
                  <a:schemeClr val="dk1"/>
                </a:solidFill>
                <a:latin typeface="Arial"/>
                <a:ea typeface="Arial"/>
                <a:cs typeface="Arial"/>
                <a:sym typeface="Arial"/>
              </a:rPr>
              <a:t> Bien observer les urines avant la manipulation ;</a:t>
            </a:r>
            <a:endParaRPr/>
          </a:p>
          <a:p>
            <a:pPr indent="-152400" lvl="0" marL="0" marR="0" rtl="0" algn="l">
              <a:lnSpc>
                <a:spcPct val="150000"/>
              </a:lnSpc>
              <a:spcBef>
                <a:spcPts val="0"/>
              </a:spcBef>
              <a:spcAft>
                <a:spcPts val="0"/>
              </a:spcAft>
              <a:buClr>
                <a:schemeClr val="dk1"/>
              </a:buClr>
              <a:buSzPts val="2400"/>
              <a:buFont typeface="Arial"/>
              <a:buChar char="•"/>
            </a:pPr>
            <a:r>
              <a:rPr b="1" i="0" lang="en-US" sz="2400" u="none">
                <a:solidFill>
                  <a:schemeClr val="dk1"/>
                </a:solidFill>
                <a:latin typeface="Arial"/>
                <a:ea typeface="Arial"/>
                <a:cs typeface="Arial"/>
                <a:sym typeface="Arial"/>
              </a:rPr>
              <a:t> Les bandelettes   sont très sensibles à l’albumine et faiblement sensibles aux autres protéines;</a:t>
            </a:r>
            <a:endParaRPr/>
          </a:p>
          <a:p>
            <a:pPr indent="-152400" lvl="0" marL="0" marR="0" rtl="0" algn="l">
              <a:lnSpc>
                <a:spcPct val="150000"/>
              </a:lnSpc>
              <a:spcBef>
                <a:spcPts val="0"/>
              </a:spcBef>
              <a:spcAft>
                <a:spcPts val="0"/>
              </a:spcAft>
              <a:buClr>
                <a:schemeClr val="dk1"/>
              </a:buClr>
              <a:buSzPts val="2400"/>
              <a:buFont typeface="Arial"/>
              <a:buChar char="•"/>
            </a:pPr>
            <a:r>
              <a:rPr b="1" i="0" lang="en-US" sz="2400" u="none">
                <a:solidFill>
                  <a:schemeClr val="dk1"/>
                </a:solidFill>
                <a:latin typeface="Arial"/>
                <a:ea typeface="Arial"/>
                <a:cs typeface="Arial"/>
                <a:sym typeface="Arial"/>
              </a:rPr>
              <a:t>  Pour le dosage pondéral de la protéinurie il est recommandé de faire le  rapport prot/créat ou alb/créat        ( on ne perd rien de la fiabilité du résultat);</a:t>
            </a:r>
            <a:endParaRPr/>
          </a:p>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2"/>
          <p:cNvSpPr txBox="1"/>
          <p:nvPr>
            <p:ph type="title"/>
          </p:nvPr>
        </p:nvSpPr>
        <p:spPr>
          <a:xfrm>
            <a:off x="230187" y="1984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C00000"/>
              </a:buClr>
              <a:buSzPts val="4400"/>
              <a:buFont typeface="Calibri"/>
              <a:buNone/>
            </a:pPr>
            <a:r>
              <a:rPr b="1" i="0" lang="en-US" sz="4400" u="none">
                <a:solidFill>
                  <a:srgbClr val="C00000"/>
                </a:solidFill>
                <a:latin typeface="Calibri"/>
                <a:ea typeface="Calibri"/>
                <a:cs typeface="Calibri"/>
                <a:sym typeface="Calibri"/>
              </a:rPr>
              <a:t>CONCLUSION II</a:t>
            </a:r>
            <a:endParaRPr/>
          </a:p>
        </p:txBody>
      </p:sp>
      <p:sp>
        <p:nvSpPr>
          <p:cNvPr id="458" name="Google Shape;458;p42"/>
          <p:cNvSpPr txBox="1"/>
          <p:nvPr/>
        </p:nvSpPr>
        <p:spPr>
          <a:xfrm>
            <a:off x="396875" y="1357312"/>
            <a:ext cx="8389937" cy="5108575"/>
          </a:xfrm>
          <a:prstGeom prst="rect">
            <a:avLst/>
          </a:prstGeom>
          <a:noFill/>
          <a:ln>
            <a:noFill/>
          </a:ln>
        </p:spPr>
        <p:txBody>
          <a:bodyPr anchorCtr="0" anchor="t" bIns="45700" lIns="91425" spcFirstLastPara="1" rIns="91425" wrap="square" tIns="45700">
            <a:spAutoFit/>
          </a:bodyPr>
          <a:lstStyle/>
          <a:p>
            <a:pPr indent="-139700" lvl="0" marL="0" marR="0" rtl="0" algn="l">
              <a:lnSpc>
                <a:spcPct val="150000"/>
              </a:lnSpc>
              <a:spcBef>
                <a:spcPts val="0"/>
              </a:spcBef>
              <a:spcAft>
                <a:spcPts val="0"/>
              </a:spcAft>
              <a:buClr>
                <a:schemeClr val="dk1"/>
              </a:buClr>
              <a:buSzPts val="2200"/>
              <a:buFont typeface="Arial"/>
              <a:buChar char="•"/>
            </a:pPr>
            <a:r>
              <a:rPr b="1" i="0" lang="en-US" sz="2200" u="none">
                <a:solidFill>
                  <a:schemeClr val="dk1"/>
                </a:solidFill>
                <a:latin typeface="Arial"/>
                <a:ea typeface="Arial"/>
                <a:cs typeface="Arial"/>
                <a:sym typeface="Arial"/>
              </a:rPr>
              <a:t>Distinguer les protéinuries transitoires  des protéinuries permanentes;</a:t>
            </a:r>
            <a:endParaRPr/>
          </a:p>
          <a:p>
            <a:pPr indent="-139700" lvl="0" marL="0" marR="0" rtl="0" algn="l">
              <a:lnSpc>
                <a:spcPct val="150000"/>
              </a:lnSpc>
              <a:spcBef>
                <a:spcPts val="0"/>
              </a:spcBef>
              <a:spcAft>
                <a:spcPts val="0"/>
              </a:spcAft>
              <a:buClr>
                <a:schemeClr val="dk1"/>
              </a:buClr>
              <a:buSzPts val="2200"/>
              <a:buFont typeface="Arial"/>
              <a:buChar char="•"/>
            </a:pPr>
            <a:r>
              <a:rPr b="1" i="0" lang="en-US" sz="2200" u="none">
                <a:solidFill>
                  <a:schemeClr val="dk1"/>
                </a:solidFill>
                <a:latin typeface="Arial"/>
                <a:ea typeface="Arial"/>
                <a:cs typeface="Arial"/>
                <a:sym typeface="Arial"/>
              </a:rPr>
              <a:t> Chez l’enfant,  de moins de 2 ans  , des valeurs de 500 mg/24 h sont tout à fait  physiologiques;</a:t>
            </a:r>
            <a:endParaRPr/>
          </a:p>
          <a:p>
            <a:pPr indent="-139700" lvl="0" marL="0" marR="0" rtl="0" algn="l">
              <a:lnSpc>
                <a:spcPct val="150000"/>
              </a:lnSpc>
              <a:spcBef>
                <a:spcPts val="0"/>
              </a:spcBef>
              <a:spcAft>
                <a:spcPts val="0"/>
              </a:spcAft>
              <a:buClr>
                <a:schemeClr val="dk1"/>
              </a:buClr>
              <a:buSzPts val="2200"/>
              <a:buFont typeface="Arial"/>
              <a:buChar char="•"/>
            </a:pPr>
            <a:r>
              <a:rPr b="1" i="0" lang="en-US" sz="2200" u="none">
                <a:solidFill>
                  <a:schemeClr val="dk1"/>
                </a:solidFill>
                <a:latin typeface="Arial"/>
                <a:ea typeface="Arial"/>
                <a:cs typeface="Arial"/>
                <a:sym typeface="Arial"/>
              </a:rPr>
              <a:t> Chez le (la) jeune adulte penser à la protéinurie orthostatique;</a:t>
            </a:r>
            <a:endParaRPr/>
          </a:p>
          <a:p>
            <a:pPr indent="-139700" lvl="0" marL="0" marR="0" rtl="0" algn="l">
              <a:lnSpc>
                <a:spcPct val="150000"/>
              </a:lnSpc>
              <a:spcBef>
                <a:spcPts val="0"/>
              </a:spcBef>
              <a:spcAft>
                <a:spcPts val="0"/>
              </a:spcAft>
              <a:buClr>
                <a:schemeClr val="dk1"/>
              </a:buClr>
              <a:buSzPts val="2200"/>
              <a:buFont typeface="Arial"/>
              <a:buChar char="•"/>
            </a:pPr>
            <a:r>
              <a:rPr b="1" i="0" lang="en-US" sz="2200" u="none">
                <a:solidFill>
                  <a:schemeClr val="dk1"/>
                </a:solidFill>
                <a:latin typeface="Arial"/>
                <a:ea typeface="Arial"/>
                <a:cs typeface="Arial"/>
                <a:sym typeface="Arial"/>
              </a:rPr>
              <a:t> la PBR en dernier lieu si l’étiologie reste obscure. </a:t>
            </a:r>
            <a:endParaRPr/>
          </a:p>
          <a:p>
            <a:pPr indent="-139700" lvl="0" marL="0" marR="0" rtl="0" algn="l">
              <a:lnSpc>
                <a:spcPct val="150000"/>
              </a:lnSpc>
              <a:spcBef>
                <a:spcPts val="0"/>
              </a:spcBef>
              <a:spcAft>
                <a:spcPts val="0"/>
              </a:spcAft>
              <a:buClr>
                <a:schemeClr val="dk1"/>
              </a:buClr>
              <a:buSzPts val="2200"/>
              <a:buFont typeface="Arial"/>
              <a:buChar char="•"/>
            </a:pPr>
            <a:r>
              <a:rPr b="1" i="0" lang="en-US" sz="2200" u="none">
                <a:solidFill>
                  <a:schemeClr val="dk1"/>
                </a:solidFill>
                <a:latin typeface="Arial"/>
                <a:ea typeface="Arial"/>
                <a:cs typeface="Arial"/>
                <a:sym typeface="Arial"/>
              </a:rPr>
              <a:t> selon la HAS  l’ACR doit être effectué au moins une fois par an,  dans le suivi de la MRC, DT2,  , l’HTA   et dans le suivi du traitement par les drogues néphrotoxiques.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3"/>
          <p:cNvSpPr txBox="1"/>
          <p:nvPr/>
        </p:nvSpPr>
        <p:spPr>
          <a:xfrm>
            <a:off x="642937" y="857250"/>
            <a:ext cx="7715250" cy="56943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600"/>
              <a:buFont typeface="Arial"/>
              <a:buNone/>
            </a:pPr>
            <a:r>
              <a:t/>
            </a:r>
            <a:endParaRPr b="0" i="0" sz="2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600"/>
              <a:buFont typeface="Comic Sans MS"/>
              <a:buNone/>
            </a:pPr>
            <a:r>
              <a:rPr b="1" i="0" lang="en-US" sz="2600" u="none">
                <a:solidFill>
                  <a:schemeClr val="dk1"/>
                </a:solidFill>
                <a:latin typeface="Comic Sans MS"/>
                <a:ea typeface="Comic Sans MS"/>
                <a:cs typeface="Comic Sans MS"/>
                <a:sym typeface="Comic Sans MS"/>
              </a:rPr>
              <a:t>Si vous voulez faire une analyse d’urine gratuitement , faites pipi sous un arbre, nous vous expliquons pourquoi :</a:t>
            </a:r>
            <a:endParaRPr/>
          </a:p>
          <a:p>
            <a:pPr indent="-165100" lvl="0" marL="0" marR="0" rtl="0" algn="l">
              <a:lnSpc>
                <a:spcPct val="100000"/>
              </a:lnSpc>
              <a:spcBef>
                <a:spcPts val="0"/>
              </a:spcBef>
              <a:spcAft>
                <a:spcPts val="0"/>
              </a:spcAft>
              <a:buClr>
                <a:schemeClr val="dk1"/>
              </a:buClr>
              <a:buSzPts val="2600"/>
              <a:buFont typeface="Comic Sans MS"/>
              <a:buChar char="-"/>
            </a:pPr>
            <a:r>
              <a:rPr b="1" i="0" lang="en-US" sz="2600" u="none">
                <a:solidFill>
                  <a:schemeClr val="dk1"/>
                </a:solidFill>
                <a:latin typeface="Comic Sans MS"/>
                <a:ea typeface="Comic Sans MS"/>
                <a:cs typeface="Comic Sans MS"/>
                <a:sym typeface="Comic Sans MS"/>
              </a:rPr>
              <a:t>Si des fourmis arrivent =  c’est le diabète</a:t>
            </a:r>
            <a:endParaRPr/>
          </a:p>
          <a:p>
            <a:pPr indent="-165100" lvl="0" marL="0" marR="0" rtl="0" algn="l">
              <a:lnSpc>
                <a:spcPct val="100000"/>
              </a:lnSpc>
              <a:spcBef>
                <a:spcPts val="0"/>
              </a:spcBef>
              <a:spcAft>
                <a:spcPts val="0"/>
              </a:spcAft>
              <a:buClr>
                <a:schemeClr val="dk1"/>
              </a:buClr>
              <a:buSzPts val="2600"/>
              <a:buFont typeface="Comic Sans MS"/>
              <a:buChar char="-"/>
            </a:pPr>
            <a:r>
              <a:rPr b="1" i="0" lang="en-US" sz="2600" u="none">
                <a:solidFill>
                  <a:schemeClr val="dk1"/>
                </a:solidFill>
                <a:latin typeface="Comic Sans MS"/>
                <a:ea typeface="Comic Sans MS"/>
                <a:cs typeface="Comic Sans MS"/>
                <a:sym typeface="Comic Sans MS"/>
              </a:rPr>
              <a:t>Si des mouches arrivent = c’est l’infection urinaire;</a:t>
            </a:r>
            <a:endParaRPr/>
          </a:p>
          <a:p>
            <a:pPr indent="-165100" lvl="0" marL="0" marR="0" rtl="0" algn="l">
              <a:lnSpc>
                <a:spcPct val="100000"/>
              </a:lnSpc>
              <a:spcBef>
                <a:spcPts val="0"/>
              </a:spcBef>
              <a:spcAft>
                <a:spcPts val="0"/>
              </a:spcAft>
              <a:buClr>
                <a:schemeClr val="dk1"/>
              </a:buClr>
              <a:buSzPts val="2600"/>
              <a:buFont typeface="Comic Sans MS"/>
              <a:buChar char="-"/>
            </a:pPr>
            <a:r>
              <a:rPr b="1" i="0" lang="en-US" sz="2600" u="none">
                <a:solidFill>
                  <a:schemeClr val="dk1"/>
                </a:solidFill>
                <a:latin typeface="Comic Sans MS"/>
                <a:ea typeface="Comic Sans MS"/>
                <a:cs typeface="Comic Sans MS"/>
                <a:sym typeface="Comic Sans MS"/>
              </a:rPr>
              <a:t> Si ça sèche vite = trop de sel;</a:t>
            </a:r>
            <a:endParaRPr/>
          </a:p>
          <a:p>
            <a:pPr indent="-165100" lvl="0" marL="0" marR="0" rtl="0" algn="l">
              <a:lnSpc>
                <a:spcPct val="100000"/>
              </a:lnSpc>
              <a:spcBef>
                <a:spcPts val="0"/>
              </a:spcBef>
              <a:spcAft>
                <a:spcPts val="0"/>
              </a:spcAft>
              <a:buClr>
                <a:schemeClr val="dk1"/>
              </a:buClr>
              <a:buSzPts val="2600"/>
              <a:buFont typeface="Comic Sans MS"/>
              <a:buChar char="-"/>
            </a:pPr>
            <a:r>
              <a:rPr b="1" i="0" lang="en-US" sz="2600" u="none">
                <a:solidFill>
                  <a:schemeClr val="dk1"/>
                </a:solidFill>
                <a:latin typeface="Comic Sans MS"/>
                <a:ea typeface="Comic Sans MS"/>
                <a:cs typeface="Comic Sans MS"/>
                <a:sym typeface="Comic Sans MS"/>
              </a:rPr>
              <a:t> Si vous  pissez sur vos chaussures = prostate </a:t>
            </a:r>
            <a:endParaRPr/>
          </a:p>
          <a:p>
            <a:pPr indent="-165100" lvl="0" marL="0" marR="0" rtl="0" algn="l">
              <a:lnSpc>
                <a:spcPct val="100000"/>
              </a:lnSpc>
              <a:spcBef>
                <a:spcPts val="0"/>
              </a:spcBef>
              <a:spcAft>
                <a:spcPts val="0"/>
              </a:spcAft>
              <a:buClr>
                <a:schemeClr val="dk1"/>
              </a:buClr>
              <a:buSzPts val="2600"/>
              <a:buFont typeface="Comic Sans MS"/>
              <a:buChar char="-"/>
            </a:pPr>
            <a:r>
              <a:rPr b="1" i="0" lang="en-US" sz="2600" u="none">
                <a:solidFill>
                  <a:schemeClr val="dk1"/>
                </a:solidFill>
                <a:latin typeface="Comic Sans MS"/>
                <a:ea typeface="Comic Sans MS"/>
                <a:cs typeface="Comic Sans MS"/>
                <a:sym typeface="Comic Sans MS"/>
              </a:rPr>
              <a:t> Si vous oubliez de fermer la braguette = c’est l’Alzeihmeir.</a:t>
            </a:r>
            <a:endParaRPr/>
          </a:p>
          <a:p>
            <a:pPr indent="-165100" lvl="0" marL="0" marR="0" rtl="0" algn="l">
              <a:lnSpc>
                <a:spcPct val="100000"/>
              </a:lnSpc>
              <a:spcBef>
                <a:spcPts val="0"/>
              </a:spcBef>
              <a:spcAft>
                <a:spcPts val="0"/>
              </a:spcAft>
              <a:buClr>
                <a:schemeClr val="dk1"/>
              </a:buClr>
              <a:buSzPts val="2600"/>
              <a:buFont typeface="Comic Sans MS"/>
              <a:buChar char="-"/>
            </a:pPr>
            <a:r>
              <a:rPr b="1" i="0" lang="en-US" sz="2600" u="none">
                <a:solidFill>
                  <a:schemeClr val="dk1"/>
                </a:solidFill>
                <a:latin typeface="Comic Sans MS"/>
                <a:ea typeface="Comic Sans MS"/>
                <a:cs typeface="Comic Sans MS"/>
                <a:sym typeface="Comic Sans MS"/>
              </a:rPr>
              <a:t> Si par malheur des policiers passent en ce moment = vous n’êtes pas chanceux;</a:t>
            </a:r>
            <a:endParaRPr/>
          </a:p>
        </p:txBody>
      </p:sp>
      <p:sp>
        <p:nvSpPr>
          <p:cNvPr id="465" name="Google Shape;465;p43"/>
          <p:cNvSpPr txBox="1"/>
          <p:nvPr/>
        </p:nvSpPr>
        <p:spPr>
          <a:xfrm>
            <a:off x="1143000" y="158750"/>
            <a:ext cx="8447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4400"/>
              <a:buFont typeface="Arial"/>
              <a:buNone/>
            </a:pPr>
            <a:r>
              <a:rPr b="1" i="0" lang="en-US" sz="4400" u="none">
                <a:solidFill>
                  <a:srgbClr val="C00000"/>
                </a:solidFill>
                <a:latin typeface="Arial"/>
                <a:ea typeface="Arial"/>
                <a:cs typeface="Arial"/>
                <a:sym typeface="Arial"/>
              </a:rPr>
              <a:t>L’analyse d’urine gratuite </a:t>
            </a:r>
            <a:endParaRPr/>
          </a:p>
        </p:txBody>
      </p:sp>
      <p:pic>
        <p:nvPicPr>
          <p:cNvPr descr="Rire O éclats - Association Rire O éclats - Club de Rire - Les Sables  d'Olonne" id="466" name="Google Shape;466;p43"/>
          <p:cNvPicPr preferRelativeResize="0"/>
          <p:nvPr/>
        </p:nvPicPr>
        <p:blipFill rotWithShape="1">
          <a:blip r:embed="rId3">
            <a:alphaModFix/>
          </a:blip>
          <a:srcRect b="0" l="0" r="0" t="0"/>
          <a:stretch/>
        </p:blipFill>
        <p:spPr>
          <a:xfrm>
            <a:off x="8025525" y="2590737"/>
            <a:ext cx="1643062" cy="14287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descr="C:\Users\User\Desktop\Tr  Blague\IMG_2361.JPG" id="471" name="Google Shape;471;p44"/>
          <p:cNvPicPr preferRelativeResize="0"/>
          <p:nvPr>
            <p:ph idx="1" type="body"/>
          </p:nvPr>
        </p:nvPicPr>
        <p:blipFill rotWithShape="1">
          <a:blip r:embed="rId3">
            <a:alphaModFix/>
          </a:blip>
          <a:srcRect b="0" l="0" r="0" t="0"/>
          <a:stretch/>
        </p:blipFill>
        <p:spPr>
          <a:xfrm>
            <a:off x="285750" y="285750"/>
            <a:ext cx="8429625" cy="6215062"/>
          </a:xfrm>
          <a:prstGeom prst="rect">
            <a:avLst/>
          </a:prstGeom>
          <a:noFill/>
          <a:ln>
            <a:noFill/>
          </a:ln>
          <a:effectLst>
            <a:outerShdw blurRad="63500" dir="2700000" dist="139700">
              <a:srgbClr val="333333">
                <a:alpha val="64705"/>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5"/>
          <p:cNvSpPr txBox="1"/>
          <p:nvPr>
            <p:ph type="title"/>
          </p:nvPr>
        </p:nvSpPr>
        <p:spPr>
          <a:xfrm>
            <a:off x="611187" y="2492375"/>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6600"/>
              <a:buFont typeface="Calibri"/>
              <a:buNone/>
            </a:pPr>
            <a:r>
              <a:rPr b="0" i="0" lang="en-US" sz="6600" u="none">
                <a:solidFill>
                  <a:srgbClr val="FF0000"/>
                </a:solidFill>
                <a:latin typeface="Calibri"/>
                <a:ea typeface="Calibri"/>
                <a:cs typeface="Calibri"/>
                <a:sym typeface="Calibri"/>
              </a:rPr>
              <a:t>Case report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46"/>
          <p:cNvSpPr txBox="1"/>
          <p:nvPr/>
        </p:nvSpPr>
        <p:spPr>
          <a:xfrm>
            <a:off x="357187" y="620712"/>
            <a:ext cx="9039225" cy="18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53735"/>
              </a:buClr>
              <a:buSzPts val="2800"/>
              <a:buFont typeface="Arial"/>
              <a:buNone/>
            </a:pPr>
            <a:r>
              <a:rPr b="0" i="0" lang="en-US" sz="2800" u="none">
                <a:solidFill>
                  <a:srgbClr val="953735"/>
                </a:solidFill>
                <a:latin typeface="Arial"/>
                <a:ea typeface="Arial"/>
                <a:cs typeface="Arial"/>
                <a:sym typeface="Arial"/>
              </a:rPr>
              <a:t>Une fille de 10 ans a été adressée en néphrologie pour l’exploration d’une protéinurie découverte fortuitement  lors </a:t>
            </a:r>
            <a:endParaRPr/>
          </a:p>
          <a:p>
            <a:pPr indent="0" lvl="0" marL="0" marR="0" rtl="0" algn="l">
              <a:lnSpc>
                <a:spcPct val="100000"/>
              </a:lnSpc>
              <a:spcBef>
                <a:spcPts val="0"/>
              </a:spcBef>
              <a:spcAft>
                <a:spcPts val="0"/>
              </a:spcAft>
              <a:buClr>
                <a:srgbClr val="953735"/>
              </a:buClr>
              <a:buSzPts val="2800"/>
              <a:buFont typeface="Arial"/>
              <a:buNone/>
            </a:pPr>
            <a:r>
              <a:rPr b="0" i="0" lang="en-US" sz="2800" u="none">
                <a:solidFill>
                  <a:srgbClr val="953735"/>
                </a:solidFill>
                <a:latin typeface="Arial"/>
                <a:ea typeface="Arial"/>
                <a:cs typeface="Arial"/>
                <a:sym typeface="Arial"/>
              </a:rPr>
              <a:t>d’un screening de masse à l’école.   </a:t>
            </a:r>
            <a:endParaRPr/>
          </a:p>
        </p:txBody>
      </p:sp>
      <p:sp>
        <p:nvSpPr>
          <p:cNvPr id="482" name="Google Shape;482;p46"/>
          <p:cNvSpPr txBox="1"/>
          <p:nvPr/>
        </p:nvSpPr>
        <p:spPr>
          <a:xfrm>
            <a:off x="642937" y="2997200"/>
            <a:ext cx="8466137" cy="954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53735"/>
              </a:buClr>
              <a:buSzPts val="2800"/>
              <a:buFont typeface="Arial"/>
              <a:buNone/>
            </a:pPr>
            <a:r>
              <a:rPr b="0" i="0" lang="en-US" sz="2800" u="none">
                <a:solidFill>
                  <a:srgbClr val="953735"/>
                </a:solidFill>
                <a:latin typeface="Arial"/>
                <a:ea typeface="Arial"/>
                <a:cs typeface="Arial"/>
                <a:sym typeface="Arial"/>
              </a:rPr>
              <a:t>Sur le plan clinique : rien de particulier avec une pression artérielle de 125/85 mmHg. </a:t>
            </a:r>
            <a:endParaRPr/>
          </a:p>
        </p:txBody>
      </p:sp>
      <p:sp>
        <p:nvSpPr>
          <p:cNvPr id="483" name="Google Shape;483;p46"/>
          <p:cNvSpPr txBox="1"/>
          <p:nvPr/>
        </p:nvSpPr>
        <p:spPr>
          <a:xfrm>
            <a:off x="785812" y="5143500"/>
            <a:ext cx="7056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53735"/>
              </a:buClr>
              <a:buSzPts val="2800"/>
              <a:buFont typeface="Arial"/>
              <a:buNone/>
            </a:pPr>
            <a:r>
              <a:rPr b="0" i="0" lang="en-US" sz="2800" u="none">
                <a:solidFill>
                  <a:srgbClr val="953735"/>
                </a:solidFill>
                <a:latin typeface="Arial"/>
                <a:ea typeface="Arial"/>
                <a:cs typeface="Arial"/>
                <a:sym typeface="Arial"/>
              </a:rPr>
              <a:t>Antécédents personnels et familiaux :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7"/>
          <p:cNvSpPr txBox="1"/>
          <p:nvPr/>
        </p:nvSpPr>
        <p:spPr>
          <a:xfrm>
            <a:off x="285750" y="500062"/>
            <a:ext cx="9040812" cy="20621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Arial"/>
              <a:buNone/>
            </a:pPr>
            <a:r>
              <a:rPr b="0" i="0" lang="en-US" sz="3200" u="none">
                <a:solidFill>
                  <a:srgbClr val="FF0000"/>
                </a:solidFill>
                <a:latin typeface="Arial"/>
                <a:ea typeface="Arial"/>
                <a:cs typeface="Arial"/>
                <a:sym typeface="Arial"/>
              </a:rPr>
              <a:t> </a:t>
            </a:r>
            <a:r>
              <a:rPr b="1" i="0" lang="en-US" sz="3200" u="none">
                <a:solidFill>
                  <a:srgbClr val="953735"/>
                </a:solidFill>
                <a:latin typeface="Arial"/>
                <a:ea typeface="Arial"/>
                <a:cs typeface="Arial"/>
                <a:sym typeface="Arial"/>
              </a:rPr>
              <a:t>La première miction du matin  </a:t>
            </a:r>
            <a:r>
              <a:rPr b="0" i="0" lang="en-US" sz="3200" u="none">
                <a:solidFill>
                  <a:srgbClr val="953735"/>
                </a:solidFill>
                <a:latin typeface="Arial"/>
                <a:ea typeface="Arial"/>
                <a:cs typeface="Arial"/>
                <a:sym typeface="Arial"/>
              </a:rPr>
              <a:t>:</a:t>
            </a:r>
            <a:endParaRPr/>
          </a:p>
          <a:p>
            <a:pPr indent="-203200" lvl="0" marL="0" marR="0" rtl="0" algn="l">
              <a:lnSpc>
                <a:spcPct val="100000"/>
              </a:lnSpc>
              <a:spcBef>
                <a:spcPts val="0"/>
              </a:spcBef>
              <a:spcAft>
                <a:spcPts val="0"/>
              </a:spcAft>
              <a:buClr>
                <a:srgbClr val="953735"/>
              </a:buClr>
              <a:buSzPts val="3200"/>
              <a:buFont typeface="Arial"/>
              <a:buChar char="•"/>
            </a:pPr>
            <a:r>
              <a:rPr b="0" i="0" lang="en-US" sz="3200" u="none">
                <a:solidFill>
                  <a:srgbClr val="953735"/>
                </a:solidFill>
                <a:latin typeface="Arial"/>
                <a:ea typeface="Arial"/>
                <a:cs typeface="Arial"/>
                <a:sym typeface="Arial"/>
              </a:rPr>
              <a:t> Albumine urinaire  : négative;</a:t>
            </a:r>
            <a:endParaRPr/>
          </a:p>
          <a:p>
            <a:pPr indent="-203200" lvl="0" marL="0" marR="0" rtl="0" algn="l">
              <a:lnSpc>
                <a:spcPct val="100000"/>
              </a:lnSpc>
              <a:spcBef>
                <a:spcPts val="0"/>
              </a:spcBef>
              <a:spcAft>
                <a:spcPts val="0"/>
              </a:spcAft>
              <a:buClr>
                <a:srgbClr val="953735"/>
              </a:buClr>
              <a:buSzPts val="3200"/>
              <a:buFont typeface="Arial"/>
              <a:buChar char="•"/>
            </a:pPr>
            <a:r>
              <a:rPr b="0" i="0" lang="en-US" sz="3200" u="none">
                <a:solidFill>
                  <a:srgbClr val="953735"/>
                </a:solidFill>
                <a:latin typeface="Arial"/>
                <a:ea typeface="Arial"/>
                <a:cs typeface="Arial"/>
                <a:sym typeface="Arial"/>
              </a:rPr>
              <a:t> Ratio protéinurie / créatininurie = 0.36 (mg/mg )</a:t>
            </a:r>
            <a:endParaRPr/>
          </a:p>
          <a:p>
            <a:pPr indent="-203200" lvl="0" marL="0" marR="0" rtl="0" algn="l">
              <a:lnSpc>
                <a:spcPct val="100000"/>
              </a:lnSpc>
              <a:spcBef>
                <a:spcPts val="0"/>
              </a:spcBef>
              <a:spcAft>
                <a:spcPts val="0"/>
              </a:spcAft>
              <a:buClr>
                <a:srgbClr val="953735"/>
              </a:buClr>
              <a:buSzPts val="3200"/>
              <a:buFont typeface="Arial"/>
              <a:buChar char="•"/>
            </a:pPr>
            <a:r>
              <a:rPr b="0" i="0" lang="en-US" sz="3200" u="none">
                <a:solidFill>
                  <a:srgbClr val="953735"/>
                </a:solidFill>
                <a:latin typeface="Arial"/>
                <a:ea typeface="Arial"/>
                <a:cs typeface="Arial"/>
                <a:sym typeface="Arial"/>
              </a:rPr>
              <a:t> Absence d’hématurie</a:t>
            </a:r>
            <a:endParaRPr/>
          </a:p>
        </p:txBody>
      </p:sp>
      <p:sp>
        <p:nvSpPr>
          <p:cNvPr id="489" name="Google Shape;489;p47"/>
          <p:cNvSpPr txBox="1"/>
          <p:nvPr/>
        </p:nvSpPr>
        <p:spPr>
          <a:xfrm>
            <a:off x="714375" y="3000375"/>
            <a:ext cx="8215312" cy="20621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53735"/>
              </a:buClr>
              <a:buSzPts val="3200"/>
              <a:buFont typeface="Arial"/>
              <a:buNone/>
            </a:pPr>
            <a:r>
              <a:rPr b="1" i="0" lang="en-US" sz="3200" u="none">
                <a:solidFill>
                  <a:srgbClr val="953735"/>
                </a:solidFill>
                <a:latin typeface="Arial"/>
                <a:ea typeface="Arial"/>
                <a:cs typeface="Arial"/>
                <a:sym typeface="Arial"/>
              </a:rPr>
              <a:t>Les urines des 24 Heures:</a:t>
            </a:r>
            <a:endParaRPr/>
          </a:p>
          <a:p>
            <a:pPr indent="-203200" lvl="0" marL="0" marR="0" rtl="0" algn="l">
              <a:lnSpc>
                <a:spcPct val="100000"/>
              </a:lnSpc>
              <a:spcBef>
                <a:spcPts val="0"/>
              </a:spcBef>
              <a:spcAft>
                <a:spcPts val="0"/>
              </a:spcAft>
              <a:buClr>
                <a:srgbClr val="953735"/>
              </a:buClr>
              <a:buSzPts val="3200"/>
              <a:buFont typeface="Arial"/>
              <a:buChar char="•"/>
            </a:pPr>
            <a:r>
              <a:rPr b="0" i="0" lang="en-US" sz="3200" u="none">
                <a:solidFill>
                  <a:srgbClr val="953735"/>
                </a:solidFill>
                <a:latin typeface="Arial"/>
                <a:ea typeface="Arial"/>
                <a:cs typeface="Arial"/>
                <a:sym typeface="Arial"/>
              </a:rPr>
              <a:t> Protéinurie : 546 mg;</a:t>
            </a:r>
            <a:endParaRPr/>
          </a:p>
          <a:p>
            <a:pPr indent="-203200" lvl="0" marL="0" marR="0" rtl="0" algn="l">
              <a:lnSpc>
                <a:spcPct val="100000"/>
              </a:lnSpc>
              <a:spcBef>
                <a:spcPts val="0"/>
              </a:spcBef>
              <a:spcAft>
                <a:spcPts val="0"/>
              </a:spcAft>
              <a:buClr>
                <a:srgbClr val="953735"/>
              </a:buClr>
              <a:buSzPts val="3200"/>
              <a:buFont typeface="Arial"/>
              <a:buChar char="•"/>
            </a:pPr>
            <a:r>
              <a:rPr b="0" i="0" lang="en-US" sz="3200" u="none">
                <a:solidFill>
                  <a:srgbClr val="953735"/>
                </a:solidFill>
                <a:latin typeface="Arial"/>
                <a:ea typeface="Arial"/>
                <a:cs typeface="Arial"/>
                <a:sym typeface="Arial"/>
              </a:rPr>
              <a:t> microalbuminurie : 372 mg;</a:t>
            </a:r>
            <a:endParaRPr/>
          </a:p>
          <a:p>
            <a:pPr indent="-203200" lvl="0" marL="0" marR="0" rtl="0" algn="l">
              <a:lnSpc>
                <a:spcPct val="100000"/>
              </a:lnSpc>
              <a:spcBef>
                <a:spcPts val="0"/>
              </a:spcBef>
              <a:spcAft>
                <a:spcPts val="0"/>
              </a:spcAft>
              <a:buClr>
                <a:srgbClr val="953735"/>
              </a:buClr>
              <a:buSzPts val="3200"/>
              <a:buFont typeface="Arial"/>
              <a:buChar char="•"/>
            </a:pPr>
            <a:r>
              <a:rPr b="0" i="0" lang="en-US" sz="3200" u="none">
                <a:solidFill>
                  <a:srgbClr val="953735"/>
                </a:solidFill>
                <a:latin typeface="Arial"/>
                <a:ea typeface="Arial"/>
                <a:cs typeface="Arial"/>
                <a:sym typeface="Arial"/>
              </a:rPr>
              <a:t> créatininurie 650 mg.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8"/>
          <p:cNvSpPr txBox="1"/>
          <p:nvPr/>
        </p:nvSpPr>
        <p:spPr>
          <a:xfrm>
            <a:off x="1143000" y="1285875"/>
            <a:ext cx="6408737" cy="35385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53735"/>
              </a:buClr>
              <a:buSzPts val="2800"/>
              <a:buFont typeface="Arial"/>
              <a:buNone/>
            </a:pPr>
            <a:r>
              <a:rPr b="1" i="0" lang="en-US" sz="2800" u="none">
                <a:solidFill>
                  <a:srgbClr val="953735"/>
                </a:solidFill>
                <a:latin typeface="Arial"/>
                <a:ea typeface="Arial"/>
                <a:cs typeface="Arial"/>
                <a:sym typeface="Arial"/>
              </a:rPr>
              <a:t>Autres paramètres biologiques :</a:t>
            </a:r>
            <a:endParaRPr/>
          </a:p>
          <a:p>
            <a:pPr indent="0" lvl="0" marL="0" marR="0" rtl="0" algn="l">
              <a:lnSpc>
                <a:spcPct val="100000"/>
              </a:lnSpc>
              <a:spcBef>
                <a:spcPts val="0"/>
              </a:spcBef>
              <a:spcAft>
                <a:spcPts val="0"/>
              </a:spcAft>
              <a:buClr>
                <a:schemeClr val="dk1"/>
              </a:buClr>
              <a:buSzPts val="2800"/>
              <a:buFont typeface="Arial"/>
              <a:buNone/>
            </a:pPr>
            <a:r>
              <a:t/>
            </a:r>
            <a:endParaRPr b="1" i="0" sz="2800" u="none">
              <a:solidFill>
                <a:srgbClr val="953735"/>
              </a:solidFill>
              <a:latin typeface="Arial"/>
              <a:ea typeface="Arial"/>
              <a:cs typeface="Arial"/>
              <a:sym typeface="Arial"/>
            </a:endParaRPr>
          </a:p>
          <a:p>
            <a:pPr indent="-177800" lvl="0" marL="0" marR="0" rtl="0" algn="l">
              <a:lnSpc>
                <a:spcPct val="100000"/>
              </a:lnSpc>
              <a:spcBef>
                <a:spcPts val="0"/>
              </a:spcBef>
              <a:spcAft>
                <a:spcPts val="0"/>
              </a:spcAft>
              <a:buClr>
                <a:srgbClr val="953735"/>
              </a:buClr>
              <a:buSzPts val="2800"/>
              <a:buFont typeface="Arial"/>
              <a:buChar char="•"/>
            </a:pPr>
            <a:r>
              <a:rPr b="1" i="0" lang="en-US" sz="2800" u="none">
                <a:solidFill>
                  <a:srgbClr val="953735"/>
                </a:solidFill>
                <a:latin typeface="Arial"/>
                <a:ea typeface="Arial"/>
                <a:cs typeface="Arial"/>
                <a:sym typeface="Arial"/>
              </a:rPr>
              <a:t> Albumine 43 g/L;</a:t>
            </a:r>
            <a:endParaRPr/>
          </a:p>
          <a:p>
            <a:pPr indent="-177800" lvl="0" marL="0" marR="0" rtl="0" algn="l">
              <a:lnSpc>
                <a:spcPct val="100000"/>
              </a:lnSpc>
              <a:spcBef>
                <a:spcPts val="0"/>
              </a:spcBef>
              <a:spcAft>
                <a:spcPts val="0"/>
              </a:spcAft>
              <a:buClr>
                <a:srgbClr val="953735"/>
              </a:buClr>
              <a:buSzPts val="2800"/>
              <a:buFont typeface="Arial"/>
              <a:buChar char="•"/>
            </a:pPr>
            <a:r>
              <a:rPr b="1" i="0" lang="en-US" sz="2800" u="none">
                <a:solidFill>
                  <a:srgbClr val="953735"/>
                </a:solidFill>
                <a:latin typeface="Arial"/>
                <a:ea typeface="Arial"/>
                <a:cs typeface="Arial"/>
                <a:sym typeface="Arial"/>
              </a:rPr>
              <a:t> Urée 0,17 g/L;</a:t>
            </a:r>
            <a:endParaRPr/>
          </a:p>
          <a:p>
            <a:pPr indent="-177800" lvl="0" marL="0" marR="0" rtl="0" algn="l">
              <a:lnSpc>
                <a:spcPct val="100000"/>
              </a:lnSpc>
              <a:spcBef>
                <a:spcPts val="0"/>
              </a:spcBef>
              <a:spcAft>
                <a:spcPts val="0"/>
              </a:spcAft>
              <a:buClr>
                <a:srgbClr val="953735"/>
              </a:buClr>
              <a:buSzPts val="2800"/>
              <a:buFont typeface="Arial"/>
              <a:buChar char="•"/>
            </a:pPr>
            <a:r>
              <a:rPr b="1" i="0" lang="en-US" sz="2800" u="none">
                <a:solidFill>
                  <a:srgbClr val="953735"/>
                </a:solidFill>
                <a:latin typeface="Arial"/>
                <a:ea typeface="Arial"/>
                <a:cs typeface="Arial"/>
                <a:sym typeface="Arial"/>
              </a:rPr>
              <a:t> Créatinine : 8 mg/L;</a:t>
            </a:r>
            <a:endParaRPr/>
          </a:p>
          <a:p>
            <a:pPr indent="-177800" lvl="0" marL="0" marR="0" rtl="0" algn="l">
              <a:lnSpc>
                <a:spcPct val="100000"/>
              </a:lnSpc>
              <a:spcBef>
                <a:spcPts val="0"/>
              </a:spcBef>
              <a:spcAft>
                <a:spcPts val="0"/>
              </a:spcAft>
              <a:buClr>
                <a:srgbClr val="953735"/>
              </a:buClr>
              <a:buSzPts val="2800"/>
              <a:buFont typeface="Arial"/>
              <a:buChar char="•"/>
            </a:pPr>
            <a:r>
              <a:rPr b="1" i="0" lang="en-US" sz="2800" u="none">
                <a:solidFill>
                  <a:srgbClr val="953735"/>
                </a:solidFill>
                <a:latin typeface="Arial"/>
                <a:ea typeface="Arial"/>
                <a:cs typeface="Arial"/>
                <a:sym typeface="Arial"/>
              </a:rPr>
              <a:t> C3 : 1010 mg/L;</a:t>
            </a:r>
            <a:endParaRPr/>
          </a:p>
          <a:p>
            <a:pPr indent="-177800" lvl="0" marL="0" marR="0" rtl="0" algn="l">
              <a:lnSpc>
                <a:spcPct val="100000"/>
              </a:lnSpc>
              <a:spcBef>
                <a:spcPts val="0"/>
              </a:spcBef>
              <a:spcAft>
                <a:spcPts val="0"/>
              </a:spcAft>
              <a:buClr>
                <a:srgbClr val="953735"/>
              </a:buClr>
              <a:buSzPts val="2800"/>
              <a:buFont typeface="Arial"/>
              <a:buChar char="•"/>
            </a:pPr>
            <a:r>
              <a:rPr b="1" i="0" lang="en-US" sz="2800" u="none">
                <a:solidFill>
                  <a:srgbClr val="953735"/>
                </a:solidFill>
                <a:latin typeface="Arial"/>
                <a:ea typeface="Arial"/>
                <a:cs typeface="Arial"/>
                <a:sym typeface="Arial"/>
              </a:rPr>
              <a:t> IgA : 1850 mg/L;</a:t>
            </a:r>
            <a:endParaRPr/>
          </a:p>
          <a:p>
            <a:pPr indent="-177800" lvl="0" marL="0" marR="0" rtl="0" algn="l">
              <a:lnSpc>
                <a:spcPct val="100000"/>
              </a:lnSpc>
              <a:spcBef>
                <a:spcPts val="0"/>
              </a:spcBef>
              <a:spcAft>
                <a:spcPts val="0"/>
              </a:spcAft>
              <a:buClr>
                <a:srgbClr val="953735"/>
              </a:buClr>
              <a:buSzPts val="2800"/>
              <a:buFont typeface="Arial"/>
              <a:buChar char="•"/>
            </a:pPr>
            <a:r>
              <a:rPr b="1" i="0" lang="en-US" sz="2800" u="none">
                <a:solidFill>
                  <a:srgbClr val="953735"/>
                </a:solidFill>
                <a:latin typeface="Arial"/>
                <a:ea typeface="Arial"/>
                <a:cs typeface="Arial"/>
                <a:sym typeface="Arial"/>
              </a:rPr>
              <a:t> ANA et HBsAg étaient négatifs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49"/>
          <p:cNvSpPr txBox="1"/>
          <p:nvPr/>
        </p:nvSpPr>
        <p:spPr>
          <a:xfrm>
            <a:off x="571500" y="603250"/>
            <a:ext cx="8104187" cy="1385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53735"/>
              </a:buClr>
              <a:buSzPts val="2800"/>
              <a:buFont typeface="Arial"/>
              <a:buNone/>
            </a:pPr>
            <a:r>
              <a:rPr b="0" i="0" lang="en-US" sz="2800" u="none">
                <a:solidFill>
                  <a:srgbClr val="953735"/>
                </a:solidFill>
                <a:latin typeface="Arial"/>
                <a:ea typeface="Arial"/>
                <a:cs typeface="Arial"/>
                <a:sym typeface="Arial"/>
              </a:rPr>
              <a:t>Écho-doppler rénal:</a:t>
            </a:r>
            <a:endParaRPr/>
          </a:p>
          <a:p>
            <a:pPr indent="-177800" lvl="0" marL="0" marR="0" rtl="0" algn="l">
              <a:lnSpc>
                <a:spcPct val="100000"/>
              </a:lnSpc>
              <a:spcBef>
                <a:spcPts val="0"/>
              </a:spcBef>
              <a:spcAft>
                <a:spcPts val="0"/>
              </a:spcAft>
              <a:buClr>
                <a:srgbClr val="953735"/>
              </a:buClr>
              <a:buSzPts val="2800"/>
              <a:buFont typeface="Arial"/>
              <a:buChar char="•"/>
            </a:pPr>
            <a:r>
              <a:rPr b="0" i="0" lang="en-US" sz="2800" u="none">
                <a:solidFill>
                  <a:srgbClr val="953735"/>
                </a:solidFill>
                <a:latin typeface="Arial"/>
                <a:ea typeface="Arial"/>
                <a:cs typeface="Arial"/>
                <a:sym typeface="Arial"/>
              </a:rPr>
              <a:t> sténose proximale de la veine rénale rétro-aortique gauche; </a:t>
            </a:r>
            <a:endParaRPr/>
          </a:p>
        </p:txBody>
      </p:sp>
      <p:sp>
        <p:nvSpPr>
          <p:cNvPr id="500" name="Google Shape;500;p49"/>
          <p:cNvSpPr txBox="1"/>
          <p:nvPr/>
        </p:nvSpPr>
        <p:spPr>
          <a:xfrm>
            <a:off x="428625" y="2781300"/>
            <a:ext cx="8464550" cy="10779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53735"/>
              </a:buClr>
              <a:buSzPts val="3200"/>
              <a:buFont typeface="Arial"/>
              <a:buNone/>
            </a:pPr>
            <a:r>
              <a:rPr b="0" i="0" lang="en-US" sz="3200" u="none">
                <a:solidFill>
                  <a:srgbClr val="953735"/>
                </a:solidFill>
                <a:latin typeface="Arial"/>
                <a:ea typeface="Arial"/>
                <a:cs typeface="Arial"/>
                <a:sym typeface="Arial"/>
              </a:rPr>
              <a:t>Le diagnostic retenu est NCS ( nutcracker syndrome)</a:t>
            </a:r>
            <a:endParaRPr/>
          </a:p>
        </p:txBody>
      </p:sp>
      <p:sp>
        <p:nvSpPr>
          <p:cNvPr id="501" name="Google Shape;501;p49"/>
          <p:cNvSpPr txBox="1"/>
          <p:nvPr/>
        </p:nvSpPr>
        <p:spPr>
          <a:xfrm>
            <a:off x="1428750" y="4500562"/>
            <a:ext cx="5719762"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53735"/>
              </a:buClr>
              <a:buSzPts val="3200"/>
              <a:buFont typeface="Arial"/>
              <a:buNone/>
            </a:pPr>
            <a:r>
              <a:rPr b="1" i="0" lang="en-US" sz="3200" u="none">
                <a:solidFill>
                  <a:srgbClr val="953735"/>
                </a:solidFill>
                <a:latin typeface="Arial"/>
                <a:ea typeface="Arial"/>
                <a:cs typeface="Arial"/>
                <a:sym typeface="Arial"/>
              </a:rPr>
              <a:t>Syndrome</a:t>
            </a:r>
            <a:r>
              <a:rPr b="0" i="0" lang="en-US" sz="3200" u="none">
                <a:solidFill>
                  <a:srgbClr val="953735"/>
                </a:solidFill>
                <a:latin typeface="Arial"/>
                <a:ea typeface="Arial"/>
                <a:cs typeface="Arial"/>
                <a:sym typeface="Arial"/>
              </a:rPr>
              <a:t> du casse-noisettes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500062" y="630237"/>
            <a:ext cx="8286750" cy="5842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Mécanismes de la protéinurie physiologique </a:t>
            </a:r>
            <a:endParaRPr/>
          </a:p>
        </p:txBody>
      </p:sp>
      <p:sp>
        <p:nvSpPr>
          <p:cNvPr id="127" name="Google Shape;127;p5"/>
          <p:cNvSpPr txBox="1"/>
          <p:nvPr/>
        </p:nvSpPr>
        <p:spPr>
          <a:xfrm>
            <a:off x="1214437" y="2286000"/>
            <a:ext cx="6951662" cy="2032000"/>
          </a:xfrm>
          <a:prstGeom prst="rect">
            <a:avLst/>
          </a:prstGeom>
          <a:noFill/>
          <a:ln>
            <a:noFill/>
          </a:ln>
        </p:spPr>
        <p:txBody>
          <a:bodyPr anchorCtr="0" anchor="ctr" bIns="45700" lIns="91425" spcFirstLastPara="1" rIns="91425" wrap="square" tIns="45700">
            <a:spAutoFit/>
          </a:bodyPr>
          <a:lstStyle/>
          <a:p>
            <a:pPr indent="-228600" lvl="0" marL="0" marR="0" rtl="0" algn="just">
              <a:lnSpc>
                <a:spcPct val="100000"/>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La filtration glom</a:t>
            </a:r>
            <a:r>
              <a:rPr b="1" i="0" lang="en-US" sz="3600" u="none" cap="none" strike="noStrike">
                <a:solidFill>
                  <a:schemeClr val="dk1"/>
                </a:solidFill>
                <a:latin typeface="Calibri"/>
                <a:ea typeface="Calibri"/>
                <a:cs typeface="Calibri"/>
                <a:sym typeface="Calibri"/>
              </a:rPr>
              <a:t>é</a:t>
            </a:r>
            <a:r>
              <a:rPr b="1" i="0" lang="en-US" sz="3600" u="none" cap="none" strike="noStrike">
                <a:solidFill>
                  <a:schemeClr val="dk1"/>
                </a:solidFill>
                <a:latin typeface="Times New Roman"/>
                <a:ea typeface="Times New Roman"/>
                <a:cs typeface="Times New Roman"/>
                <a:sym typeface="Times New Roman"/>
              </a:rPr>
              <a:t>rulaire</a:t>
            </a:r>
            <a:endParaRPr/>
          </a:p>
          <a:p>
            <a:pPr indent="0" lvl="0" marL="0" marR="0" rtl="0" algn="just">
              <a:lnSpc>
                <a:spcPct val="100000"/>
              </a:lnSpc>
              <a:spcBef>
                <a:spcPts val="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a:p>
            <a:pPr indent="-228600" lvl="0" marL="0" marR="0" rtl="0" algn="just">
              <a:lnSpc>
                <a:spcPct val="100000"/>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La r</a:t>
            </a:r>
            <a:r>
              <a:rPr b="1" i="0" lang="en-US" sz="3600" u="none" cap="none" strike="noStrike">
                <a:solidFill>
                  <a:schemeClr val="dk1"/>
                </a:solidFill>
                <a:latin typeface="Calibri"/>
                <a:ea typeface="Calibri"/>
                <a:cs typeface="Calibri"/>
                <a:sym typeface="Calibri"/>
              </a:rPr>
              <a:t>é</a:t>
            </a:r>
            <a:r>
              <a:rPr b="1" i="0" lang="en-US" sz="3600" u="none" cap="none" strike="noStrike">
                <a:solidFill>
                  <a:schemeClr val="dk1"/>
                </a:solidFill>
                <a:latin typeface="Times New Roman"/>
                <a:ea typeface="Times New Roman"/>
                <a:cs typeface="Times New Roman"/>
                <a:sym typeface="Times New Roman"/>
              </a:rPr>
              <a:t>absorption et d</a:t>
            </a:r>
            <a:r>
              <a:rPr b="1" i="0" lang="en-US" sz="3600" u="none" cap="none" strike="noStrike">
                <a:solidFill>
                  <a:schemeClr val="dk1"/>
                </a:solidFill>
                <a:latin typeface="Calibri"/>
                <a:ea typeface="Calibri"/>
                <a:cs typeface="Calibri"/>
                <a:sym typeface="Calibri"/>
              </a:rPr>
              <a:t>é</a:t>
            </a:r>
            <a:r>
              <a:rPr b="1" i="0" lang="en-US" sz="3600" u="none" cap="none" strike="noStrike">
                <a:solidFill>
                  <a:schemeClr val="dk1"/>
                </a:solidFill>
                <a:latin typeface="Times New Roman"/>
                <a:ea typeface="Times New Roman"/>
                <a:cs typeface="Times New Roman"/>
                <a:sym typeface="Times New Roman"/>
              </a:rPr>
              <a:t>gradation tubulaire</a:t>
            </a:r>
            <a:endParaRPr/>
          </a:p>
        </p:txBody>
      </p:sp>
      <p:pic>
        <p:nvPicPr>
          <p:cNvPr id="128" name="Google Shape;128;p5"/>
          <p:cNvPicPr preferRelativeResize="0"/>
          <p:nvPr/>
        </p:nvPicPr>
        <p:blipFill rotWithShape="1">
          <a:blip r:embed="rId3">
            <a:alphaModFix/>
          </a:blip>
          <a:srcRect b="0" l="0" r="0" t="0"/>
          <a:stretch/>
        </p:blipFill>
        <p:spPr>
          <a:xfrm>
            <a:off x="6715125" y="4357687"/>
            <a:ext cx="2357437" cy="2286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id="506" name="Google Shape;506;p50"/>
          <p:cNvPicPr preferRelativeResize="0"/>
          <p:nvPr/>
        </p:nvPicPr>
        <p:blipFill rotWithShape="1">
          <a:blip r:embed="rId3">
            <a:alphaModFix/>
          </a:blip>
          <a:srcRect b="0" l="0" r="0" t="0"/>
          <a:stretch/>
        </p:blipFill>
        <p:spPr>
          <a:xfrm>
            <a:off x="611561" y="332656"/>
            <a:ext cx="7920880" cy="6264696"/>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51"/>
          <p:cNvSpPr txBox="1"/>
          <p:nvPr/>
        </p:nvSpPr>
        <p:spPr>
          <a:xfrm>
            <a:off x="357187" y="2565400"/>
            <a:ext cx="8751887" cy="1570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53735"/>
              </a:buClr>
              <a:buSzPts val="3200"/>
              <a:buFont typeface="Arial"/>
              <a:buNone/>
            </a:pPr>
            <a:r>
              <a:rPr b="0" i="0" lang="en-US" sz="3200" u="none">
                <a:solidFill>
                  <a:srgbClr val="953735"/>
                </a:solidFill>
                <a:latin typeface="Arial"/>
                <a:ea typeface="Arial"/>
                <a:cs typeface="Arial"/>
                <a:sym typeface="Arial"/>
              </a:rPr>
              <a:t>La malade a été mise sous IEC pendant 10 mois; cependant, sa protéinurie s’est aggravée durant quelques mois.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pic>
        <p:nvPicPr>
          <p:cNvPr id="516" name="Google Shape;516;p52"/>
          <p:cNvPicPr preferRelativeResize="0"/>
          <p:nvPr/>
        </p:nvPicPr>
        <p:blipFill rotWithShape="1">
          <a:blip r:embed="rId3">
            <a:alphaModFix/>
          </a:blip>
          <a:srcRect b="0" l="0" r="0" t="0"/>
          <a:stretch/>
        </p:blipFill>
        <p:spPr>
          <a:xfrm>
            <a:off x="179512" y="836712"/>
            <a:ext cx="8801100" cy="5184576"/>
          </a:xfrm>
          <a:prstGeom prst="rect">
            <a:avLst/>
          </a:prstGeom>
          <a:noFill/>
          <a:ln>
            <a:noFill/>
          </a:ln>
        </p:spPr>
      </p:pic>
      <p:sp>
        <p:nvSpPr>
          <p:cNvPr id="517" name="Google Shape;517;p52"/>
          <p:cNvSpPr txBox="1"/>
          <p:nvPr/>
        </p:nvSpPr>
        <p:spPr>
          <a:xfrm>
            <a:off x="3995737" y="1773237"/>
            <a:ext cx="208915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Arial"/>
              <a:buNone/>
            </a:pPr>
            <a:r>
              <a:rPr b="1" i="0" lang="en-US" sz="2400" u="none">
                <a:solidFill>
                  <a:srgbClr val="FF0000"/>
                </a:solidFill>
                <a:latin typeface="Arial"/>
                <a:ea typeface="Arial"/>
                <a:cs typeface="Arial"/>
                <a:sym typeface="Arial"/>
              </a:rPr>
              <a:t>907 mg</a:t>
            </a:r>
            <a:endParaRPr/>
          </a:p>
        </p:txBody>
      </p:sp>
      <p:sp>
        <p:nvSpPr>
          <p:cNvPr id="518" name="Google Shape;518;p52"/>
          <p:cNvSpPr txBox="1"/>
          <p:nvPr/>
        </p:nvSpPr>
        <p:spPr>
          <a:xfrm>
            <a:off x="5867400" y="2276475"/>
            <a:ext cx="194468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Arial"/>
              <a:buNone/>
            </a:pPr>
            <a:r>
              <a:rPr b="1" i="0" lang="en-US" sz="2400" u="none">
                <a:solidFill>
                  <a:srgbClr val="FF0000"/>
                </a:solidFill>
                <a:latin typeface="Arial"/>
                <a:ea typeface="Arial"/>
                <a:cs typeface="Arial"/>
                <a:sym typeface="Arial"/>
              </a:rPr>
              <a:t>1500 mg</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3"/>
          <p:cNvSpPr txBox="1"/>
          <p:nvPr/>
        </p:nvSpPr>
        <p:spPr>
          <a:xfrm>
            <a:off x="500062" y="1628775"/>
            <a:ext cx="8248650" cy="3108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53735"/>
              </a:buClr>
              <a:buSzPts val="2800"/>
              <a:buFont typeface="Arial"/>
              <a:buNone/>
            </a:pPr>
            <a:r>
              <a:rPr b="0" i="0" lang="en-US" sz="2800" u="none">
                <a:solidFill>
                  <a:srgbClr val="953735"/>
                </a:solidFill>
                <a:latin typeface="Arial"/>
                <a:ea typeface="Arial"/>
                <a:cs typeface="Arial"/>
                <a:sym typeface="Arial"/>
              </a:rPr>
              <a:t>Pour cette raison  une biopsie rénale a été pratiquée:</a:t>
            </a:r>
            <a:endParaRPr/>
          </a:p>
          <a:p>
            <a:pPr indent="0" lvl="0" marL="0" marR="0" rtl="0" algn="l">
              <a:lnSpc>
                <a:spcPct val="100000"/>
              </a:lnSpc>
              <a:spcBef>
                <a:spcPts val="0"/>
              </a:spcBef>
              <a:spcAft>
                <a:spcPts val="0"/>
              </a:spcAft>
              <a:buClr>
                <a:srgbClr val="953735"/>
              </a:buClr>
              <a:buSzPts val="2800"/>
              <a:buFont typeface="Arial"/>
              <a:buNone/>
            </a:pPr>
            <a:r>
              <a:rPr b="0" i="0" lang="en-US" sz="2800" u="none">
                <a:solidFill>
                  <a:srgbClr val="953735"/>
                </a:solidFill>
                <a:latin typeface="Arial"/>
                <a:ea typeface="Arial"/>
                <a:cs typeface="Arial"/>
                <a:sym typeface="Arial"/>
              </a:rPr>
              <a:t> pas d’anomalies importantes et donc le NCS est retenu.</a:t>
            </a:r>
            <a:endParaRPr/>
          </a:p>
          <a:p>
            <a:pPr indent="0" lvl="0" marL="0" marR="0" rtl="0" algn="l">
              <a:lnSpc>
                <a:spcPct val="100000"/>
              </a:lnSpc>
              <a:spcBef>
                <a:spcPts val="0"/>
              </a:spcBef>
              <a:spcAft>
                <a:spcPts val="0"/>
              </a:spcAft>
              <a:buClr>
                <a:srgbClr val="953735"/>
              </a:buClr>
              <a:buSzPts val="2800"/>
              <a:buFont typeface="Arial"/>
              <a:buNone/>
            </a:pPr>
            <a:r>
              <a:rPr b="0" i="0" lang="en-US" sz="2800" u="none">
                <a:solidFill>
                  <a:srgbClr val="953735"/>
                </a:solidFill>
                <a:latin typeface="Arial"/>
                <a:ea typeface="Arial"/>
                <a:cs typeface="Arial"/>
                <a:sym typeface="Arial"/>
              </a:rPr>
              <a:t>Après deux années de la découverte de sa protéinurie , cette dernière s’est améliorée considérablement sans aucun autre symptôme.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4"/>
          <p:cNvSpPr txBox="1"/>
          <p:nvPr/>
        </p:nvSpPr>
        <p:spPr>
          <a:xfrm>
            <a:off x="1000125" y="357187"/>
            <a:ext cx="6643687"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a:t>
            </a:r>
            <a:r>
              <a:rPr b="1" i="0" lang="en-US" sz="2800" u="none">
                <a:solidFill>
                  <a:srgbClr val="C00000"/>
                </a:solidFill>
                <a:latin typeface="Arial"/>
                <a:ea typeface="Arial"/>
                <a:cs typeface="Arial"/>
                <a:sym typeface="Arial"/>
              </a:rPr>
              <a:t>DOSAGE DE L’ALBUMINE URINAIRE</a:t>
            </a:r>
            <a:endParaRPr/>
          </a:p>
        </p:txBody>
      </p:sp>
      <p:sp>
        <p:nvSpPr>
          <p:cNvPr id="529" name="Google Shape;529;p54"/>
          <p:cNvSpPr txBox="1"/>
          <p:nvPr/>
        </p:nvSpPr>
        <p:spPr>
          <a:xfrm>
            <a:off x="428625" y="1357312"/>
            <a:ext cx="8358187" cy="5078412"/>
          </a:xfrm>
          <a:prstGeom prst="rect">
            <a:avLst/>
          </a:prstGeom>
          <a:noFill/>
          <a:ln>
            <a:noFill/>
          </a:ln>
        </p:spPr>
        <p:txBody>
          <a:bodyPr anchorCtr="0" anchor="t" bIns="45700" lIns="91425" spcFirstLastPara="1" rIns="91425" wrap="square" tIns="45700">
            <a:spAutoFit/>
          </a:bodyPr>
          <a:lstStyle/>
          <a:p>
            <a:pPr indent="-152400" lvl="0" marL="0" marR="0" rtl="0" algn="l">
              <a:lnSpc>
                <a:spcPct val="150000"/>
              </a:lnSpc>
              <a:spcBef>
                <a:spcPts val="0"/>
              </a:spcBef>
              <a:spcAft>
                <a:spcPts val="0"/>
              </a:spcAft>
              <a:buClr>
                <a:schemeClr val="dk1"/>
              </a:buClr>
              <a:buSzPts val="2400"/>
              <a:buFont typeface="Noto Sans Symbols"/>
              <a:buChar char="▪"/>
            </a:pPr>
            <a:r>
              <a:rPr b="0" i="0" lang="en-US" sz="2400" u="none">
                <a:solidFill>
                  <a:schemeClr val="dk1"/>
                </a:solidFill>
                <a:latin typeface="Arial"/>
                <a:ea typeface="Arial"/>
                <a:cs typeface="Arial"/>
                <a:sym typeface="Arial"/>
              </a:rPr>
              <a:t> </a:t>
            </a:r>
            <a:r>
              <a:rPr b="1" i="0" lang="en-US" sz="2400" u="none">
                <a:solidFill>
                  <a:schemeClr val="dk1"/>
                </a:solidFill>
                <a:latin typeface="Arial"/>
                <a:ea typeface="Arial"/>
                <a:cs typeface="Arial"/>
                <a:sym typeface="Arial"/>
              </a:rPr>
              <a:t>Il existe plusieurs méthodes;</a:t>
            </a:r>
            <a:endParaRPr/>
          </a:p>
          <a:p>
            <a:pPr indent="-152400" lvl="0" marL="0" marR="0" rtl="0" algn="l">
              <a:lnSpc>
                <a:spcPct val="150000"/>
              </a:lnSpc>
              <a:spcBef>
                <a:spcPts val="0"/>
              </a:spcBef>
              <a:spcAft>
                <a:spcPts val="0"/>
              </a:spcAft>
              <a:buClr>
                <a:schemeClr val="dk1"/>
              </a:buClr>
              <a:buSzPts val="2400"/>
              <a:buFont typeface="Noto Sans Symbols"/>
              <a:buChar char="▪"/>
            </a:pPr>
            <a:r>
              <a:rPr b="1" i="0" lang="en-US" sz="2400" u="none">
                <a:solidFill>
                  <a:schemeClr val="dk1"/>
                </a:solidFill>
                <a:latin typeface="Arial"/>
                <a:ea typeface="Arial"/>
                <a:cs typeface="Arial"/>
                <a:sym typeface="Arial"/>
              </a:rPr>
              <a:t> Aucune méthode n’est considérée comme méthode de référence  ( difficulté de fabriquer un standard certifié);</a:t>
            </a:r>
            <a:endParaRPr/>
          </a:p>
          <a:p>
            <a:pPr indent="-152400" lvl="0" marL="0" marR="0" rtl="0" algn="l">
              <a:lnSpc>
                <a:spcPct val="150000"/>
              </a:lnSpc>
              <a:spcBef>
                <a:spcPts val="0"/>
              </a:spcBef>
              <a:spcAft>
                <a:spcPts val="0"/>
              </a:spcAft>
              <a:buClr>
                <a:schemeClr val="dk1"/>
              </a:buClr>
              <a:buSzPts val="2400"/>
              <a:buFont typeface="Noto Sans Symbols"/>
              <a:buChar char="▪"/>
            </a:pPr>
            <a:r>
              <a:rPr b="1" i="0" lang="en-US" sz="2400" u="none">
                <a:solidFill>
                  <a:schemeClr val="dk1"/>
                </a:solidFill>
                <a:latin typeface="Arial"/>
                <a:ea typeface="Arial"/>
                <a:cs typeface="Arial"/>
                <a:sym typeface="Arial"/>
              </a:rPr>
              <a:t> utiliser un spot urinaire : la première miction du matin;</a:t>
            </a:r>
            <a:endParaRPr/>
          </a:p>
          <a:p>
            <a:pPr indent="-152400" lvl="0" marL="0" marR="0" rtl="0" algn="l">
              <a:lnSpc>
                <a:spcPct val="150000"/>
              </a:lnSpc>
              <a:spcBef>
                <a:spcPts val="0"/>
              </a:spcBef>
              <a:spcAft>
                <a:spcPts val="0"/>
              </a:spcAft>
              <a:buClr>
                <a:schemeClr val="dk1"/>
              </a:buClr>
              <a:buSzPts val="2400"/>
              <a:buFont typeface="Noto Sans Symbols"/>
              <a:buChar char="▪"/>
            </a:pPr>
            <a:r>
              <a:rPr b="1" i="0" lang="en-US" sz="2400" u="none">
                <a:solidFill>
                  <a:schemeClr val="dk1"/>
                </a:solidFill>
                <a:latin typeface="Arial"/>
                <a:ea typeface="Arial"/>
                <a:cs typeface="Arial"/>
                <a:sym typeface="Arial"/>
              </a:rPr>
              <a:t>  iI est recommandé de faire le rapport ACR ( albumine créatinine ratio)</a:t>
            </a:r>
            <a:endParaRPr/>
          </a:p>
          <a:p>
            <a:pPr indent="-152400" lvl="0" marL="0" marR="0" rtl="0" algn="l">
              <a:lnSpc>
                <a:spcPct val="150000"/>
              </a:lnSpc>
              <a:spcBef>
                <a:spcPts val="0"/>
              </a:spcBef>
              <a:spcAft>
                <a:spcPts val="0"/>
              </a:spcAft>
              <a:buClr>
                <a:schemeClr val="dk1"/>
              </a:buClr>
              <a:buSzPts val="2400"/>
              <a:buFont typeface="Noto Sans Symbols"/>
              <a:buChar char="▪"/>
            </a:pPr>
            <a:r>
              <a:rPr b="1" i="0" lang="en-US" sz="2400" u="none">
                <a:solidFill>
                  <a:schemeClr val="dk1"/>
                </a:solidFill>
                <a:latin typeface="Arial"/>
                <a:ea typeface="Arial"/>
                <a:cs typeface="Arial"/>
                <a:sym typeface="Arial"/>
              </a:rPr>
              <a:t> l’échantillon peut être conservé entre 2 et  8 °C pdt une semaine ou à congélation – 70°C pdt plusieurs mois.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55"/>
          <p:cNvSpPr txBox="1"/>
          <p:nvPr/>
        </p:nvSpPr>
        <p:spPr>
          <a:xfrm>
            <a:off x="285750" y="1547812"/>
            <a:ext cx="8643937" cy="4524375"/>
          </a:xfrm>
          <a:prstGeom prst="rect">
            <a:avLst/>
          </a:prstGeom>
          <a:noFill/>
          <a:ln>
            <a:noFill/>
          </a:ln>
        </p:spPr>
        <p:txBody>
          <a:bodyPr anchorCtr="0" anchor="t" bIns="45700" lIns="91425" spcFirstLastPara="1" rIns="91425" wrap="square" tIns="45700">
            <a:spAutoFit/>
          </a:bodyPr>
          <a:lstStyle/>
          <a:p>
            <a:pPr indent="-152400" lvl="0" marL="0" marR="0" rtl="0" algn="l">
              <a:lnSpc>
                <a:spcPct val="150000"/>
              </a:lnSpc>
              <a:spcBef>
                <a:spcPts val="0"/>
              </a:spcBef>
              <a:spcAft>
                <a:spcPts val="0"/>
              </a:spcAft>
              <a:buClr>
                <a:schemeClr val="dk1"/>
              </a:buClr>
              <a:buSzPts val="2400"/>
              <a:buFont typeface="Noto Sans Symbols"/>
              <a:buChar char="▪"/>
            </a:pPr>
            <a:r>
              <a:rPr b="1" i="0" lang="en-US" sz="2400" u="none">
                <a:solidFill>
                  <a:schemeClr val="dk1"/>
                </a:solidFill>
                <a:latin typeface="Arial"/>
                <a:ea typeface="Arial"/>
                <a:cs typeface="Arial"/>
                <a:sym typeface="Arial"/>
              </a:rPr>
              <a:t> Il est impératif de refaire le dosage 3 fois ( durant les 3 à 6 mois)  pour confirmer l’atteinte rénale du fait de la très grande variabilité intra-individuelle (30%);</a:t>
            </a:r>
            <a:endParaRPr/>
          </a:p>
          <a:p>
            <a:pPr indent="-152400" lvl="0" marL="0" marR="0" rtl="0" algn="l">
              <a:lnSpc>
                <a:spcPct val="150000"/>
              </a:lnSpc>
              <a:spcBef>
                <a:spcPts val="0"/>
              </a:spcBef>
              <a:spcAft>
                <a:spcPts val="0"/>
              </a:spcAft>
              <a:buClr>
                <a:schemeClr val="dk1"/>
              </a:buClr>
              <a:buSzPts val="2400"/>
              <a:buFont typeface="Noto Sans Symbols"/>
              <a:buChar char="▪"/>
            </a:pPr>
            <a:r>
              <a:rPr b="1" i="0" lang="en-US" sz="2400" u="none">
                <a:solidFill>
                  <a:schemeClr val="dk1"/>
                </a:solidFill>
                <a:latin typeface="Arial"/>
                <a:ea typeface="Arial"/>
                <a:cs typeface="Arial"/>
                <a:sym typeface="Arial"/>
              </a:rPr>
              <a:t> Le dosage ne doit pas être fait en cas d’infection urinaire, après un exercice physique intense et pendant les menstrues;</a:t>
            </a:r>
            <a:endParaRPr/>
          </a:p>
          <a:p>
            <a:pPr indent="-152400" lvl="0" marL="0" marR="0" rtl="0" algn="l">
              <a:lnSpc>
                <a:spcPct val="150000"/>
              </a:lnSpc>
              <a:spcBef>
                <a:spcPts val="0"/>
              </a:spcBef>
              <a:spcAft>
                <a:spcPts val="0"/>
              </a:spcAft>
              <a:buClr>
                <a:schemeClr val="dk1"/>
              </a:buClr>
              <a:buSzPts val="2400"/>
              <a:buFont typeface="Noto Sans Symbols"/>
              <a:buChar char="▪"/>
            </a:pPr>
            <a:r>
              <a:rPr b="1" i="0" lang="en-US" sz="2400" u="none">
                <a:solidFill>
                  <a:schemeClr val="dk1"/>
                </a:solidFill>
                <a:latin typeface="Arial"/>
                <a:ea typeface="Arial"/>
                <a:cs typeface="Arial"/>
                <a:sym typeface="Arial"/>
              </a:rPr>
              <a:t> En cas de confirmation de l’albuminurie les IEC et ARA II réduisent le risque de progression de l’atteinte rénale. </a:t>
            </a:r>
            <a:endParaRPr/>
          </a:p>
        </p:txBody>
      </p:sp>
      <p:sp>
        <p:nvSpPr>
          <p:cNvPr id="535" name="Google Shape;535;p55"/>
          <p:cNvSpPr txBox="1"/>
          <p:nvPr/>
        </p:nvSpPr>
        <p:spPr>
          <a:xfrm>
            <a:off x="1143000" y="547687"/>
            <a:ext cx="7286625"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a:t>
            </a:r>
            <a:r>
              <a:rPr b="1" i="0" lang="en-US" sz="2800" u="none">
                <a:solidFill>
                  <a:srgbClr val="C00000"/>
                </a:solidFill>
                <a:latin typeface="Arial"/>
                <a:ea typeface="Arial"/>
                <a:cs typeface="Arial"/>
                <a:sym typeface="Arial"/>
              </a:rPr>
              <a:t>DOSAGE DE L’ALBUMINE URINAIRE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id="540" name="Google Shape;540;p56"/>
          <p:cNvPicPr preferRelativeResize="0"/>
          <p:nvPr/>
        </p:nvPicPr>
        <p:blipFill rotWithShape="1">
          <a:blip r:embed="rId3">
            <a:alphaModFix/>
          </a:blip>
          <a:srcRect b="0" l="0" r="0" t="0"/>
          <a:stretch/>
        </p:blipFill>
        <p:spPr>
          <a:xfrm>
            <a:off x="4644008" y="208260"/>
            <a:ext cx="3672408" cy="4578062"/>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http://cdn3.volusion.com/fy32f.jpf32/v/vspfiles/photos/2083-2.jpg" id="541" name="Google Shape;541;p56"/>
          <p:cNvPicPr preferRelativeResize="0"/>
          <p:nvPr/>
        </p:nvPicPr>
        <p:blipFill rotWithShape="1">
          <a:blip r:embed="rId4">
            <a:alphaModFix/>
          </a:blip>
          <a:srcRect b="0" l="0" r="0" t="0"/>
          <a:stretch/>
        </p:blipFill>
        <p:spPr>
          <a:xfrm>
            <a:off x="756295" y="116632"/>
            <a:ext cx="3095625" cy="3888606"/>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542" name="Google Shape;542;p56"/>
          <p:cNvSpPr txBox="1"/>
          <p:nvPr/>
        </p:nvSpPr>
        <p:spPr>
          <a:xfrm>
            <a:off x="71437" y="4541837"/>
            <a:ext cx="4429125" cy="2030412"/>
          </a:xfrm>
          <a:prstGeom prst="rect">
            <a:avLst/>
          </a:prstGeom>
          <a:solidFill>
            <a:srgbClr val="37609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a:solidFill>
                <a:srgbClr val="FFFF00"/>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1800"/>
              <a:buFont typeface="Arial"/>
              <a:buNone/>
            </a:pPr>
            <a:r>
              <a:rPr b="0" i="0" lang="en-US" sz="1800" u="none">
                <a:solidFill>
                  <a:srgbClr val="FFFF00"/>
                </a:solidFill>
                <a:latin typeface="Arial"/>
                <a:ea typeface="Arial"/>
                <a:cs typeface="Arial"/>
                <a:sym typeface="Arial"/>
              </a:rPr>
              <a:t>muestran una sensibilidad variable            (del 37 al 83%),</a:t>
            </a:r>
            <a:endParaRPr/>
          </a:p>
          <a:p>
            <a:pPr indent="0" lvl="0" marL="0" marR="0" rtl="0" algn="l">
              <a:lnSpc>
                <a:spcPct val="100000"/>
              </a:lnSpc>
              <a:spcBef>
                <a:spcPts val="0"/>
              </a:spcBef>
              <a:spcAft>
                <a:spcPts val="0"/>
              </a:spcAft>
              <a:buClr>
                <a:srgbClr val="FFFF00"/>
              </a:buClr>
              <a:buSzPts val="1800"/>
              <a:buFont typeface="Arial"/>
              <a:buNone/>
            </a:pPr>
            <a:r>
              <a:rPr b="0" i="0" lang="en-US" sz="1800" u="none">
                <a:solidFill>
                  <a:srgbClr val="FFFF00"/>
                </a:solidFill>
                <a:latin typeface="Arial"/>
                <a:ea typeface="Arial"/>
                <a:cs typeface="Arial"/>
                <a:sym typeface="Arial"/>
              </a:rPr>
              <a:t>pero con una elevada especificidad           (del 93 al 98%).</a:t>
            </a:r>
            <a:endParaRPr/>
          </a:p>
          <a:p>
            <a:pPr indent="0" lvl="0" marL="0" marR="0" rtl="0" algn="l">
              <a:lnSpc>
                <a:spcPct val="100000"/>
              </a:lnSpc>
              <a:spcBef>
                <a:spcPts val="0"/>
              </a:spcBef>
              <a:spcAft>
                <a:spcPts val="0"/>
              </a:spcAft>
              <a:buClr>
                <a:srgbClr val="FFFF00"/>
              </a:buClr>
              <a:buSzPts val="1800"/>
              <a:buFont typeface="Arial"/>
              <a:buNone/>
            </a:pPr>
            <a:r>
              <a:rPr b="0" i="0" lang="en-US" sz="1800" u="none">
                <a:solidFill>
                  <a:srgbClr val="FFFF00"/>
                </a:solidFill>
                <a:latin typeface="Arial"/>
                <a:ea typeface="Arial"/>
                <a:cs typeface="Arial"/>
                <a:sym typeface="Arial"/>
              </a:rPr>
              <a:t>El valor predictivo positivo y negativo es variable dependiendo</a:t>
            </a:r>
            <a:endParaRPr/>
          </a:p>
        </p:txBody>
      </p:sp>
      <p:sp>
        <p:nvSpPr>
          <p:cNvPr id="543" name="Google Shape;543;p56"/>
          <p:cNvSpPr/>
          <p:nvPr/>
        </p:nvSpPr>
        <p:spPr>
          <a:xfrm>
            <a:off x="4716462" y="5013325"/>
            <a:ext cx="3887787" cy="1416050"/>
          </a:xfrm>
          <a:prstGeom prst="roundRect">
            <a:avLst>
              <a:gd fmla="val 16667" name="adj"/>
            </a:avLst>
          </a:prstGeom>
          <a:solidFill>
            <a:srgbClr val="632523"/>
          </a:solidFill>
          <a:ln cap="flat" cmpd="sng" w="38100">
            <a:solidFill>
              <a:schemeClr val="lt1"/>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4" name="Google Shape;544;p56"/>
          <p:cNvSpPr txBox="1"/>
          <p:nvPr/>
        </p:nvSpPr>
        <p:spPr>
          <a:xfrm>
            <a:off x="4859337" y="5168900"/>
            <a:ext cx="4105275"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0F0"/>
              </a:buClr>
              <a:buSzPts val="1800"/>
              <a:buFont typeface="Arial"/>
              <a:buNone/>
            </a:pPr>
            <a:r>
              <a:rPr b="1" i="0" lang="en-US" sz="1800" u="none">
                <a:solidFill>
                  <a:srgbClr val="00B0F0"/>
                </a:solidFill>
                <a:latin typeface="Arial"/>
                <a:ea typeface="Arial"/>
                <a:cs typeface="Arial"/>
                <a:sym typeface="Arial"/>
              </a:rPr>
              <a:t>La sensibilidad de esta prueba oscila de 98 a 100%, con una especificidad de 96-98%.7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57"/>
          <p:cNvSpPr txBox="1"/>
          <p:nvPr/>
        </p:nvSpPr>
        <p:spPr>
          <a:xfrm>
            <a:off x="857250" y="2714625"/>
            <a:ext cx="8072437" cy="769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400"/>
              <a:buFont typeface="Arial"/>
              <a:buNone/>
            </a:pPr>
            <a:r>
              <a:rPr b="0" i="0" lang="en-US" sz="4400" u="none">
                <a:solidFill>
                  <a:srgbClr val="FF0000"/>
                </a:solidFill>
                <a:latin typeface="Arial"/>
                <a:ea typeface="Arial"/>
                <a:cs typeface="Arial"/>
                <a:sym typeface="Arial"/>
              </a:rPr>
              <a:t> medi-bioche.yolasite.com</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descr="Podocyte foot process architecture and proteins involved in hereditary... |  Download Scientific Diagram" id="554" name="Google Shape;554;p58"/>
          <p:cNvPicPr preferRelativeResize="0"/>
          <p:nvPr/>
        </p:nvPicPr>
        <p:blipFill rotWithShape="1">
          <a:blip r:embed="rId3">
            <a:alphaModFix/>
          </a:blip>
          <a:srcRect b="0" l="0" r="0" t="0"/>
          <a:stretch/>
        </p:blipFill>
        <p:spPr>
          <a:xfrm>
            <a:off x="285750" y="214312"/>
            <a:ext cx="8501062" cy="635793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pic>
        <p:nvPicPr>
          <p:cNvPr id="559" name="Google Shape;559;p59"/>
          <p:cNvPicPr preferRelativeResize="0"/>
          <p:nvPr/>
        </p:nvPicPr>
        <p:blipFill rotWithShape="1">
          <a:blip r:embed="rId3">
            <a:alphaModFix/>
          </a:blip>
          <a:srcRect b="0" l="0" r="0" t="0"/>
          <a:stretch/>
        </p:blipFill>
        <p:spPr>
          <a:xfrm>
            <a:off x="142875" y="214312"/>
            <a:ext cx="8715375" cy="63579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http://www.wikilectures.eu/images/1/12/Glomerular_Membrane.png" id="133" name="Google Shape;133;p6"/>
          <p:cNvPicPr preferRelativeResize="0"/>
          <p:nvPr/>
        </p:nvPicPr>
        <p:blipFill rotWithShape="1">
          <a:blip r:embed="rId3">
            <a:alphaModFix/>
          </a:blip>
          <a:srcRect b="0" l="0" r="0" t="0"/>
          <a:stretch/>
        </p:blipFill>
        <p:spPr>
          <a:xfrm>
            <a:off x="214312" y="1143000"/>
            <a:ext cx="8643937" cy="5286375"/>
          </a:xfrm>
          <a:prstGeom prst="rect">
            <a:avLst/>
          </a:prstGeom>
          <a:noFill/>
          <a:ln>
            <a:noFill/>
          </a:ln>
          <a:effectLst>
            <a:outerShdw blurRad="63500" dir="2700000" dist="139700">
              <a:srgbClr val="333333">
                <a:alpha val="64705"/>
              </a:srgbClr>
            </a:outerShdw>
          </a:effectLst>
        </p:spPr>
      </p:pic>
      <p:sp>
        <p:nvSpPr>
          <p:cNvPr id="134" name="Google Shape;134;p6"/>
          <p:cNvSpPr txBox="1"/>
          <p:nvPr/>
        </p:nvSpPr>
        <p:spPr>
          <a:xfrm>
            <a:off x="357187" y="142875"/>
            <a:ext cx="885825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800"/>
              <a:buFont typeface="Arial"/>
              <a:buNone/>
            </a:pPr>
            <a:r>
              <a:rPr b="1" i="0" lang="en-US" sz="2800" u="none" cap="none" strike="noStrike">
                <a:solidFill>
                  <a:srgbClr val="C00000"/>
                </a:solidFill>
                <a:latin typeface="Arial"/>
                <a:ea typeface="Arial"/>
                <a:cs typeface="Arial"/>
                <a:sym typeface="Arial"/>
              </a:rPr>
              <a:t>FILTRATION GLOMERULAIRE DES PROTEINES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7"/>
          <p:cNvPicPr preferRelativeResize="0"/>
          <p:nvPr/>
        </p:nvPicPr>
        <p:blipFill rotWithShape="1">
          <a:blip r:embed="rId3">
            <a:alphaModFix/>
          </a:blip>
          <a:srcRect b="0" l="0" r="0" t="0"/>
          <a:stretch/>
        </p:blipFill>
        <p:spPr>
          <a:xfrm>
            <a:off x="1000125" y="1285875"/>
            <a:ext cx="7643812" cy="4886325"/>
          </a:xfrm>
          <a:prstGeom prst="rect">
            <a:avLst/>
          </a:prstGeom>
          <a:noFill/>
          <a:ln>
            <a:noFill/>
          </a:ln>
        </p:spPr>
      </p:pic>
      <p:sp>
        <p:nvSpPr>
          <p:cNvPr id="140" name="Google Shape;140;p7"/>
          <p:cNvSpPr txBox="1"/>
          <p:nvPr/>
        </p:nvSpPr>
        <p:spPr>
          <a:xfrm>
            <a:off x="1071562" y="71437"/>
            <a:ext cx="7358062" cy="954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Black"/>
              <a:buNone/>
            </a:pPr>
            <a:r>
              <a:rPr b="0" i="0" lang="en-US" sz="2800" u="none" cap="none" strike="noStrike">
                <a:solidFill>
                  <a:schemeClr val="dk1"/>
                </a:solidFill>
                <a:latin typeface="Arial Black"/>
                <a:ea typeface="Arial Black"/>
                <a:cs typeface="Arial Black"/>
                <a:sym typeface="Arial Black"/>
              </a:rPr>
              <a:t>Clairance des molécules en fonction de leurs charges électriques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Podocyte foot process architecture and proteins involved in hereditary... |  Download Scientific Diagram" id="145" name="Google Shape;145;p8"/>
          <p:cNvPicPr preferRelativeResize="0"/>
          <p:nvPr/>
        </p:nvPicPr>
        <p:blipFill rotWithShape="1">
          <a:blip r:embed="rId3">
            <a:alphaModFix/>
          </a:blip>
          <a:srcRect b="0" l="0" r="0" t="0"/>
          <a:stretch/>
        </p:blipFill>
        <p:spPr>
          <a:xfrm>
            <a:off x="285750" y="214312"/>
            <a:ext cx="8501062" cy="63579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9"/>
          <p:cNvPicPr preferRelativeResize="0"/>
          <p:nvPr/>
        </p:nvPicPr>
        <p:blipFill rotWithShape="1">
          <a:blip r:embed="rId3">
            <a:alphaModFix/>
          </a:blip>
          <a:srcRect b="0" l="0" r="0" t="0"/>
          <a:stretch/>
        </p:blipFill>
        <p:spPr>
          <a:xfrm>
            <a:off x="500062" y="1071562"/>
            <a:ext cx="8286750" cy="4500562"/>
          </a:xfrm>
          <a:prstGeom prst="rect">
            <a:avLst/>
          </a:prstGeom>
          <a:noFill/>
          <a:ln cap="sq" cmpd="sng" w="38100">
            <a:solidFill>
              <a:srgbClr val="000000"/>
            </a:solidFill>
            <a:prstDash val="solid"/>
            <a:miter lim="800000"/>
            <a:headEnd len="sm" w="sm" type="none"/>
            <a:tailEnd len="sm" w="sm" type="none"/>
          </a:ln>
          <a:effectLst>
            <a:outerShdw blurRad="63500" dir="2700000" dist="38100">
              <a:srgbClr val="000000">
                <a:alpha val="42745"/>
              </a:srgbClr>
            </a:outerShdw>
          </a:effectLst>
        </p:spPr>
      </p:pic>
      <p:sp>
        <p:nvSpPr>
          <p:cNvPr id="151" name="Google Shape;151;p9"/>
          <p:cNvSpPr txBox="1"/>
          <p:nvPr/>
        </p:nvSpPr>
        <p:spPr>
          <a:xfrm>
            <a:off x="285750" y="142875"/>
            <a:ext cx="8643937"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3200"/>
              <a:buFont typeface="Arial"/>
              <a:buNone/>
            </a:pPr>
            <a:r>
              <a:rPr b="1" i="0" lang="en-US" sz="3200" u="none" cap="none" strike="noStrike">
                <a:solidFill>
                  <a:srgbClr val="C00000"/>
                </a:solidFill>
                <a:latin typeface="Arial"/>
                <a:ea typeface="Arial"/>
                <a:cs typeface="Arial"/>
                <a:sym typeface="Arial"/>
              </a:rPr>
              <a:t>Coefficient de tamisage moléculaire estimé</a:t>
            </a:r>
            <a:endParaRPr/>
          </a:p>
        </p:txBody>
      </p:sp>
      <p:sp>
        <p:nvSpPr>
          <p:cNvPr id="152" name="Google Shape;152;p9"/>
          <p:cNvSpPr txBox="1"/>
          <p:nvPr/>
        </p:nvSpPr>
        <p:spPr>
          <a:xfrm>
            <a:off x="285750" y="5689600"/>
            <a:ext cx="8501062" cy="954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60066"/>
              </a:buClr>
              <a:buSzPts val="1400"/>
              <a:buFont typeface="Arial"/>
              <a:buNone/>
            </a:pPr>
            <a:r>
              <a:rPr b="1" i="0" lang="en-US" sz="1400" u="none" cap="none" strike="noStrike">
                <a:solidFill>
                  <a:srgbClr val="660066"/>
                </a:solidFill>
                <a:latin typeface="Arial"/>
                <a:ea typeface="Arial"/>
                <a:cs typeface="Arial"/>
                <a:sym typeface="Arial"/>
              </a:rPr>
              <a:t>Abbreviations: ß2m, ß2-microglobulin; RBP, retinol-binding protein; α1m, α1-microglobulin; TSH, thyroidstimulating hormone; ß2GI, ß2-glycoprotein-I; ZAG, zinc-α2-globulin; α1AG, α1-acid glycoprotein; DBP, vitamin D-binding protein; TTR, transthyretin; ALB, albumin; TRF, transferrin; IgG, immunoglobulin G. From Norden et al. [15], reproduced with permission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2010-05-23T14:28:12Z</dcterms:created>
  <dc:creator>Mariajose</dc:creator>
</cp:coreProperties>
</file>

<file path=docProps/custom.xml><?xml version="1.0" encoding="utf-8"?>
<Properties xmlns="http://schemas.openxmlformats.org/officeDocument/2006/custom-properties" xmlns:vt="http://schemas.openxmlformats.org/officeDocument/2006/docPropsVTypes"/>
</file>