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9" r:id="rId3"/>
    <p:sldId id="257" r:id="rId4"/>
    <p:sldId id="272" r:id="rId5"/>
    <p:sldId id="259" r:id="rId6"/>
    <p:sldId id="260" r:id="rId7"/>
    <p:sldId id="273" r:id="rId8"/>
    <p:sldId id="274" r:id="rId9"/>
    <p:sldId id="275" r:id="rId10"/>
    <p:sldId id="277" r:id="rId11"/>
    <p:sldId id="308" r:id="rId12"/>
    <p:sldId id="279" r:id="rId13"/>
    <p:sldId id="30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42BE6-053E-41BF-A6BD-8A5390DABA12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84ECB-AF99-4D23-B1F8-BCC3199B02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77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84ECB-AF99-4D23-B1F8-BCC3199B025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04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85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37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86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48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62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727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6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85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11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85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37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57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5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91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41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D922-E0B4-4E31-8154-8411EC3F543A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0D83FE-0459-4750-AFF4-909112D9D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44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2" y="1654791"/>
            <a:ext cx="8915399" cy="2262781"/>
          </a:xfrm>
        </p:spPr>
        <p:txBody>
          <a:bodyPr/>
          <a:lstStyle/>
          <a:p>
            <a:pPr algn="ctr"/>
            <a:r>
              <a:rPr lang="fr-FR" b="1" i="1" u="sng" dirty="0" smtClean="0">
                <a:solidFill>
                  <a:srgbClr val="FF0000"/>
                </a:solidFill>
              </a:rPr>
              <a:t>Examen cardiaque  </a:t>
            </a:r>
            <a:br>
              <a:rPr lang="fr-FR" b="1" i="1" u="sng" dirty="0" smtClean="0">
                <a:solidFill>
                  <a:srgbClr val="FF0000"/>
                </a:solidFill>
              </a:rPr>
            </a:br>
            <a:r>
              <a:rPr lang="fr-FR" b="1" i="1" u="sng" dirty="0" smtClean="0">
                <a:solidFill>
                  <a:srgbClr val="FF0000"/>
                </a:solidFill>
              </a:rPr>
              <a:t>partie I</a:t>
            </a:r>
            <a:endParaRPr lang="fr-FR" b="1" i="1" u="sng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9211" y="4040400"/>
            <a:ext cx="8915399" cy="2264866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Cours de sémiologie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2021-2022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Dr K.BOUSLIMANI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Médecine interne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CHU Mustapha Bacha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77724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845128"/>
            <a:ext cx="4467849" cy="5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8293" y="146762"/>
            <a:ext cx="7233313" cy="86317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Le signe de </a:t>
            </a:r>
            <a:r>
              <a:rPr lang="fr-FR" dirty="0" err="1">
                <a:solidFill>
                  <a:srgbClr val="FF0000"/>
                </a:solidFill>
              </a:rPr>
              <a:t>Harzer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186" y="1187354"/>
            <a:ext cx="8021605" cy="54591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0377" y="2347415"/>
            <a:ext cx="3469809" cy="26776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</a:t>
            </a:r>
            <a:r>
              <a:rPr lang="fr-FR" sz="2400" b="1" dirty="0"/>
              <a:t>signe de </a:t>
            </a:r>
            <a:r>
              <a:rPr lang="fr-FR" sz="2400" b="1" dirty="0" err="1"/>
              <a:t>Harzer</a:t>
            </a:r>
            <a:r>
              <a:rPr lang="fr-FR" sz="2400" b="1" dirty="0"/>
              <a:t> </a:t>
            </a:r>
            <a:r>
              <a:rPr lang="fr-FR" sz="2400" dirty="0"/>
              <a:t>: désigne la palpation d'un choc de pointe au niveau de l'épigastre. Il se voit dans l'hypertrophie du ventricule droit. </a:t>
            </a:r>
          </a:p>
        </p:txBody>
      </p:sp>
    </p:spTree>
    <p:extLst>
      <p:ext uri="{BB962C8B-B14F-4D97-AF65-F5344CB8AC3E}">
        <p14:creationId xmlns:p14="http://schemas.microsoft.com/office/powerpoint/2010/main" val="24822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6788" y="1"/>
            <a:ext cx="9935569" cy="111911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Palpation </a:t>
            </a:r>
            <a:r>
              <a:rPr lang="fr-FR" dirty="0">
                <a:solidFill>
                  <a:srgbClr val="FF0000"/>
                </a:solidFill>
              </a:rPr>
              <a:t>d’un frémissement ou d’une pulsation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2225" y="1119117"/>
            <a:ext cx="4729775" cy="52390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684" y="1359745"/>
            <a:ext cx="6537898" cy="526297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Le </a:t>
            </a:r>
            <a:r>
              <a:rPr lang="fr-FR" sz="2800" dirty="0">
                <a:solidFill>
                  <a:srgbClr val="000000"/>
                </a:solidFill>
                <a:latin typeface="Georgia" panose="02040502050405020303" pitchFamily="18" charset="0"/>
              </a:rPr>
              <a:t>frémissement, perçu à la palpation précordiale, est une traduction tactile correspondant à un </a:t>
            </a:r>
            <a:r>
              <a:rPr lang="fr-FR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souffle.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Il peut être </a:t>
            </a:r>
            <a:r>
              <a:rPr lang="fr-FR" sz="2800" i="1" dirty="0">
                <a:solidFill>
                  <a:srgbClr val="FF0000"/>
                </a:solidFill>
                <a:latin typeface="Georgia" panose="02040502050405020303" pitchFamily="18" charset="0"/>
              </a:rPr>
              <a:t>diastolique</a:t>
            </a:r>
            <a:r>
              <a:rPr lang="fr-FR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 (</a:t>
            </a:r>
            <a:r>
              <a:rPr lang="fr-FR" sz="28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frémissement Cataire </a:t>
            </a:r>
            <a:r>
              <a:rPr lang="fr-FR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apexien du </a:t>
            </a:r>
            <a:r>
              <a:rPr lang="fr-FR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rétrécissement </a:t>
            </a:r>
            <a:r>
              <a:rPr lang="fr-FR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mitral</a:t>
            </a:r>
            <a:r>
              <a:rPr lang="fr-FR" sz="2800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) </a:t>
            </a:r>
            <a:r>
              <a:rPr lang="fr-FR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ou </a:t>
            </a:r>
            <a:r>
              <a:rPr lang="fr-FR" sz="2800" i="1" dirty="0">
                <a:solidFill>
                  <a:srgbClr val="FF0000"/>
                </a:solidFill>
                <a:latin typeface="Georgia" panose="02040502050405020303" pitchFamily="18" charset="0"/>
              </a:rPr>
              <a:t>systolique</a:t>
            </a:r>
            <a:r>
              <a:rPr lang="fr-FR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 (frémissement d’un </a:t>
            </a:r>
            <a:r>
              <a:rPr lang="fr-FR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rétrécissement valvulaire aortique ou pulmonaire</a:t>
            </a:r>
            <a:r>
              <a:rPr lang="fr-FR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, frémissement d’une </a:t>
            </a:r>
            <a:r>
              <a:rPr lang="fr-FR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communication interventriculaire</a:t>
            </a:r>
            <a:r>
              <a:rPr lang="fr-FR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).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i="1" dirty="0">
                <a:solidFill>
                  <a:srgbClr val="000000"/>
                </a:solidFill>
                <a:latin typeface="Georgia" panose="02040502050405020303" pitchFamily="18" charset="0"/>
              </a:rPr>
              <a:t>Il signe pratiquement toujours l'organicité d’une atteinte cardiaque.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249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904" y="2412289"/>
            <a:ext cx="10515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Merci pour votre attention</a:t>
            </a:r>
            <a:endParaRPr lang="fr-FR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890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OBJECTIFS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263" y="2133600"/>
            <a:ext cx="10972349" cy="3777622"/>
          </a:xfrm>
        </p:spPr>
        <p:txBody>
          <a:bodyPr/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 normal du précordium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  pathologique du précordium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auscultation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2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12" y="286602"/>
            <a:ext cx="11532358" cy="63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191069"/>
            <a:ext cx="8764588" cy="10235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Conditions pour l’examen cardiaque :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7236" y="2133600"/>
            <a:ext cx="10576564" cy="377762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sujet doit être torse nu dans une pièce calme tranquille et chaude.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L’examen se fait avec manœuvres posturales et respiratoires : position décubitus dorsal, décubitus latéral gauche, assise penchée en avant, debout. Respiration normale, apnée respiratoire et en fin d’expiration.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L’examen comporte : inspection, palpation, percussion et auscultation.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L’examen cardiaque est subdivisé en: 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xamen du précordium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examen périphérique (artériel et veineux) 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prise de la tension artérielle et de l’index de pression systolique.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64" y="1078172"/>
            <a:ext cx="11737075" cy="577982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146206" y="0"/>
            <a:ext cx="262604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Inspection 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64" y="1091820"/>
            <a:ext cx="11696131" cy="576617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44" y="128569"/>
            <a:ext cx="297510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891" y="1066801"/>
            <a:ext cx="10160721" cy="55523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46206" y="0"/>
            <a:ext cx="262604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Inspection 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75358" y="252312"/>
            <a:ext cx="8911687" cy="68607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Recherche de pulsations visibles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70604"/>
            <a:ext cx="6761018" cy="54485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fr-FR" sz="24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A gauche de la ligne médio-claviculaire:  dilatation du cœur gauche.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Le long du bord gauche du sternum: dilatation du cœur droit.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Un soulèvement de la paroi thoracique, synchrone du pouls, dans la région sus-mammaire gauche: anévrysme pariétal du ventricule gauche.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Un bombement vers la droite de l’extrémité supérieure du sternum : anévrysme de l’aorte ascendante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710" y="1170605"/>
            <a:ext cx="5306290" cy="5448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613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1254" y="0"/>
            <a:ext cx="9617122" cy="65509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Palpation:  le choc de pointe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8180" y="877537"/>
            <a:ext cx="5663820" cy="5813945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780297"/>
            <a:ext cx="6528180" cy="60084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 se place à droite du sujet examiné, la palpation est alors effectuée avec la main droite. On palpe le précordium sur toute sa surface, à la pointe puis à la base, le sujet étant en décubitus dorsal et/ou en DLG. 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l’état normal, seul 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 choc de pointe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peut être palpé : 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 point le plus bas et le plus externe où le choc cardiaque peut être senti.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Il est au mieux perçu sur un sujet en décubitus latéral gauche. 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Il est synchrone du pouls. 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choc de pointe est perçu au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fr-FR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ème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5</a:t>
            </a:r>
            <a:r>
              <a:rPr lang="fr-FR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ème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espace intercostal gauche sur la ligne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médio-claviculaire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8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810</TotalTime>
  <Words>361</Words>
  <Application>Microsoft Office PowerPoint</Application>
  <PresentationFormat>Grand écran</PresentationFormat>
  <Paragraphs>42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Algerian</vt:lpstr>
      <vt:lpstr>Arial</vt:lpstr>
      <vt:lpstr>Calibri</vt:lpstr>
      <vt:lpstr>Century Gothic</vt:lpstr>
      <vt:lpstr>Georgia</vt:lpstr>
      <vt:lpstr>Times New Roman</vt:lpstr>
      <vt:lpstr>Wingdings</vt:lpstr>
      <vt:lpstr>Wingdings 3</vt:lpstr>
      <vt:lpstr>Brin</vt:lpstr>
      <vt:lpstr>Examen cardiaque   partie I</vt:lpstr>
      <vt:lpstr>OBJECTIFS</vt:lpstr>
      <vt:lpstr>Présentation PowerPoint</vt:lpstr>
      <vt:lpstr> Conditions pour l’examen cardiaque : </vt:lpstr>
      <vt:lpstr>Présentation PowerPoint</vt:lpstr>
      <vt:lpstr>Présentation PowerPoint</vt:lpstr>
      <vt:lpstr>Présentation PowerPoint</vt:lpstr>
      <vt:lpstr>Recherche de pulsations visibles</vt:lpstr>
      <vt:lpstr>Palpation:  le choc de pointe</vt:lpstr>
      <vt:lpstr>Présentation PowerPoint</vt:lpstr>
      <vt:lpstr>Le signe de Harzer </vt:lpstr>
      <vt:lpstr>Palpation d’un frémissement ou d’une pulsation 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TRETEC</cp:lastModifiedBy>
  <cp:revision>53</cp:revision>
  <dcterms:created xsi:type="dcterms:W3CDTF">2021-01-04T19:52:30Z</dcterms:created>
  <dcterms:modified xsi:type="dcterms:W3CDTF">2025-01-18T19:26:16Z</dcterms:modified>
</cp:coreProperties>
</file>