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275" r:id="rId4"/>
    <p:sldId id="257" r:id="rId5"/>
    <p:sldId id="281" r:id="rId6"/>
    <p:sldId id="285" r:id="rId7"/>
    <p:sldId id="258" r:id="rId8"/>
    <p:sldId id="282" r:id="rId9"/>
    <p:sldId id="286" r:id="rId10"/>
    <p:sldId id="259" r:id="rId11"/>
    <p:sldId id="287" r:id="rId12"/>
    <p:sldId id="260" r:id="rId13"/>
    <p:sldId id="284" r:id="rId14"/>
    <p:sldId id="261" r:id="rId15"/>
    <p:sldId id="262" r:id="rId16"/>
    <p:sldId id="283" r:id="rId17"/>
    <p:sldId id="288" r:id="rId18"/>
    <p:sldId id="276" r:id="rId19"/>
    <p:sldId id="263" r:id="rId20"/>
    <p:sldId id="264" r:id="rId21"/>
    <p:sldId id="289" r:id="rId22"/>
    <p:sldId id="265" r:id="rId23"/>
    <p:sldId id="266" r:id="rId24"/>
    <p:sldId id="267" r:id="rId25"/>
    <p:sldId id="290" r:id="rId26"/>
    <p:sldId id="268" r:id="rId27"/>
    <p:sldId id="291" r:id="rId28"/>
    <p:sldId id="269" r:id="rId29"/>
    <p:sldId id="270" r:id="rId30"/>
    <p:sldId id="277" r:id="rId31"/>
    <p:sldId id="271" r:id="rId32"/>
    <p:sldId id="278" r:id="rId33"/>
    <p:sldId id="272" r:id="rId34"/>
    <p:sldId id="279" r:id="rId35"/>
    <p:sldId id="273" r:id="rId36"/>
    <p:sldId id="280" r:id="rId37"/>
    <p:sldId id="274" r:id="rId38"/>
    <p:sldId id="292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94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84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03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05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1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1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59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57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912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711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76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1033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24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6285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3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22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33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24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14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76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8724F-1D1C-4885-A708-26A54DBD159C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97A2-5D0E-44A2-B1FE-5408DC5AF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21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06611-D78A-46E5-BD7B-B3E9D0096AC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18/01/2025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1BA78-ED42-4EB8-8846-744580693832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91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79712" y="3175808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r-FR" sz="2000" b="1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fr-FR" sz="2000" b="1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r  Oudrar . S</a:t>
            </a:r>
          </a:p>
          <a:p>
            <a:pPr algn="ctr">
              <a:lnSpc>
                <a:spcPct val="150000"/>
              </a:lnSpc>
              <a:defRPr/>
            </a:pPr>
            <a:r>
              <a:rPr lang="fr-FR" sz="2000" b="1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Service de médecine interne - CHU Mustapha</a:t>
            </a:r>
          </a:p>
          <a:p>
            <a:pPr algn="ctr">
              <a:lnSpc>
                <a:spcPct val="150000"/>
              </a:lnSpc>
              <a:defRPr/>
            </a:pPr>
            <a:r>
              <a:rPr lang="fr-FR" sz="2000" b="1" kern="0" dirty="0" smtClean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Pr Bouali . F – Chef de service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059832" y="5097378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Cours de sémiologie</a:t>
            </a:r>
          </a:p>
          <a:p>
            <a:pPr algn="ctr"/>
            <a:r>
              <a:rPr lang="fr-FR" sz="2000" b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2024 – 2025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051720" y="1988840"/>
            <a:ext cx="5453737" cy="1077218"/>
          </a:xfrm>
          <a:prstGeom prst="rect">
            <a:avLst/>
          </a:prstGeom>
          <a:solidFill>
            <a:sysClr val="window" lastClr="FFFFFF"/>
          </a:solidFill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fr-FR" sz="32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APPAREIL RESPIRATOIRE</a:t>
            </a:r>
          </a:p>
          <a:p>
            <a:pPr algn="ctr">
              <a:defRPr/>
            </a:pPr>
            <a:r>
              <a:rPr lang="fr-FR" sz="3200" b="1" dirty="0"/>
              <a:t>Etude synthétique</a:t>
            </a:r>
            <a:endParaRPr lang="fr-FR" sz="32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3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82344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/>
              <a:t>Epanchement pleural liquidien de petite abondance.</a:t>
            </a:r>
            <a:endParaRPr lang="fr-FR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08112"/>
            <a:ext cx="3382905" cy="377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52736"/>
            <a:ext cx="388843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25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3300" b="1" dirty="0" smtClean="0">
                <a:solidFill>
                  <a:srgbClr val="FF0000"/>
                </a:solidFill>
              </a:rPr>
              <a:t>2) Le syndrome d'épanchement pleural aérien ou pneumothorax</a:t>
            </a:r>
            <a:r>
              <a:rPr lang="fr-FR" sz="3600" dirty="0" smtClean="0">
                <a:solidFill>
                  <a:srgbClr val="FF0000"/>
                </a:solidFill>
              </a:rPr>
              <a:t/>
            </a:r>
            <a:br>
              <a:rPr lang="fr-FR" sz="3600" dirty="0" smtClean="0">
                <a:solidFill>
                  <a:srgbClr val="FF0000"/>
                </a:solidFill>
              </a:rPr>
            </a:b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877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II est en rapport avec la présence d'air entre les deux feuillets de la plèvre par rupture de la plèvre viscérale.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</a:rPr>
              <a:t>S</a:t>
            </a:r>
            <a:r>
              <a:rPr lang="fr-FR" b="1" dirty="0" smtClean="0">
                <a:solidFill>
                  <a:srgbClr val="002060"/>
                </a:solidFill>
              </a:rPr>
              <a:t>ignes fonctionnels : </a:t>
            </a:r>
            <a:r>
              <a:rPr lang="fr-FR" dirty="0" smtClean="0"/>
              <a:t>d'apparition brutale :</a:t>
            </a:r>
          </a:p>
          <a:p>
            <a:pPr>
              <a:buFontTx/>
              <a:buChar char="-"/>
            </a:pPr>
            <a:r>
              <a:rPr lang="fr-FR" dirty="0" smtClean="0"/>
              <a:t>Douleur thoracique à type de point de côté, déchirante avec dyspnée et angoisse.</a:t>
            </a:r>
          </a:p>
          <a:p>
            <a:pPr>
              <a:buFontTx/>
              <a:buChar char="-"/>
            </a:pPr>
            <a:r>
              <a:rPr lang="fr-FR" dirty="0" smtClean="0"/>
              <a:t>Toux sèche.</a:t>
            </a:r>
          </a:p>
          <a:p>
            <a:pPr>
              <a:buFontTx/>
              <a:buChar char="-"/>
            </a:pPr>
            <a:endParaRPr lang="fr-FR" dirty="0" smtClean="0"/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</a:rPr>
              <a:t>S</a:t>
            </a:r>
            <a:r>
              <a:rPr lang="fr-FR" b="1" dirty="0" smtClean="0">
                <a:solidFill>
                  <a:srgbClr val="002060"/>
                </a:solidFill>
              </a:rPr>
              <a:t>ignes physiques </a:t>
            </a:r>
            <a:r>
              <a:rPr lang="fr-FR" dirty="0" smtClean="0"/>
              <a:t>suivants :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b="1" dirty="0" smtClean="0"/>
              <a:t>Inspection: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diminution de l’ampliation thoracique ou immobilité de l’</a:t>
            </a:r>
            <a:r>
              <a:rPr lang="fr-FR" dirty="0" err="1" smtClean="0"/>
              <a:t>hémithorax</a:t>
            </a:r>
            <a:r>
              <a:rPr lang="fr-FR" dirty="0"/>
              <a:t> </a:t>
            </a:r>
            <a:r>
              <a:rPr lang="fr-FR" dirty="0" smtClean="0"/>
              <a:t>atteint.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Dilatation de cet </a:t>
            </a:r>
            <a:r>
              <a:rPr lang="fr-FR" dirty="0" err="1" smtClean="0"/>
              <a:t>hémithorax</a:t>
            </a:r>
            <a:r>
              <a:rPr lang="fr-FR" dirty="0" smtClean="0"/>
              <a:t> avec élargissement des espaces intercostaux.</a:t>
            </a:r>
          </a:p>
        </p:txBody>
      </p:sp>
    </p:spTree>
    <p:extLst>
      <p:ext uri="{BB962C8B-B14F-4D97-AF65-F5344CB8AC3E}">
        <p14:creationId xmlns:p14="http://schemas.microsoft.com/office/powerpoint/2010/main" val="1496385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166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Palpation : </a:t>
            </a:r>
            <a:r>
              <a:rPr lang="fr-FR" dirty="0" smtClean="0"/>
              <a:t>abolition des vibrations vocales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Percussion : </a:t>
            </a:r>
            <a:r>
              <a:rPr lang="fr-FR" dirty="0" smtClean="0"/>
              <a:t>tympanisme ou seulement augmentation de la sonorité normale du côté atteint  par </a:t>
            </a:r>
            <a:r>
              <a:rPr lang="fr-FR" dirty="0" smtClean="0">
                <a:solidFill>
                  <a:srgbClr val="FF0000"/>
                </a:solidFill>
              </a:rPr>
              <a:t>comparaison</a:t>
            </a:r>
            <a:r>
              <a:rPr lang="fr-FR" dirty="0" smtClean="0"/>
              <a:t> avec le côté sain.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Auscultation 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abolition du murmure vésiculaire 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souffle amphorique : parfois entendu  (d'intensité faible, à tonalité élevée, de timbre métallique, à maximum expiratoire),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Rarement: retentissement métallique de la voix et de la toux.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239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Le syndrome d'épanchement pleural aérien est reconnu surtout à l’examen clinique sur </a:t>
            </a:r>
            <a:r>
              <a:rPr lang="fr-FR" b="1" dirty="0" smtClean="0"/>
              <a:t>le trépied de Gaillard </a:t>
            </a:r>
            <a:r>
              <a:rPr lang="fr-FR" dirty="0" smtClean="0"/>
              <a:t>associant sur toute l’</a:t>
            </a:r>
            <a:r>
              <a:rPr lang="fr-FR" dirty="0"/>
              <a:t>é</a:t>
            </a:r>
            <a:r>
              <a:rPr lang="fr-FR" dirty="0" smtClean="0"/>
              <a:t>tendue de l’</a:t>
            </a:r>
            <a:r>
              <a:rPr lang="fr-FR" dirty="0" err="1" smtClean="0"/>
              <a:t>hémithorax</a:t>
            </a:r>
            <a:r>
              <a:rPr lang="fr-FR" dirty="0" smtClean="0"/>
              <a:t> atteint 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— Abolition des vibrations vocales (palpation).</a:t>
            </a:r>
          </a:p>
          <a:p>
            <a:pPr marL="0" indent="0">
              <a:buNone/>
            </a:pPr>
            <a:r>
              <a:rPr lang="fr-FR" dirty="0" smtClean="0"/>
              <a:t>— Tympanisme (percussion).</a:t>
            </a:r>
          </a:p>
          <a:p>
            <a:pPr marL="0" indent="0">
              <a:buNone/>
            </a:pPr>
            <a:r>
              <a:rPr lang="fr-FR" dirty="0" smtClean="0"/>
              <a:t>— Abolition du murmure vésiculaire (auscultation).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smtClean="0"/>
              <a:t>NB!: </a:t>
            </a:r>
            <a:r>
              <a:rPr lang="fr-FR" dirty="0" smtClean="0"/>
              <a:t>la percussion</a:t>
            </a:r>
            <a:r>
              <a:rPr lang="fr-FR" dirty="0"/>
              <a:t> </a:t>
            </a:r>
            <a:r>
              <a:rPr lang="fr-FR" dirty="0" smtClean="0"/>
              <a:t>est la seule qui permet de différencier le syndrome d'épanchement pleural liquidien et aérien.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smtClean="0"/>
              <a:t> Le </a:t>
            </a:r>
            <a:r>
              <a:rPr lang="fr-FR" b="1" u="sng" dirty="0" err="1" smtClean="0"/>
              <a:t>téléthorax</a:t>
            </a:r>
            <a:r>
              <a:rPr lang="fr-FR" b="1" u="sng" dirty="0" smtClean="0"/>
              <a:t> de face : </a:t>
            </a:r>
            <a:r>
              <a:rPr lang="fr-FR" dirty="0" smtClean="0"/>
              <a:t>confirme l'existence du pneumothorax en montrant :</a:t>
            </a:r>
          </a:p>
          <a:p>
            <a:pPr marL="0" indent="0">
              <a:buNone/>
            </a:pPr>
            <a:r>
              <a:rPr lang="fr-FR" dirty="0" smtClean="0"/>
              <a:t>— Une </a:t>
            </a:r>
            <a:r>
              <a:rPr lang="fr-FR" dirty="0" err="1" smtClean="0"/>
              <a:t>hyperclarté</a:t>
            </a:r>
            <a:r>
              <a:rPr lang="fr-FR" dirty="0" smtClean="0"/>
              <a:t> d'un </a:t>
            </a:r>
            <a:r>
              <a:rPr lang="fr-FR" dirty="0" err="1" smtClean="0"/>
              <a:t>hémithorax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— Le moignon pulmonaire rétracté dans la région hilaire.</a:t>
            </a:r>
          </a:p>
        </p:txBody>
      </p:sp>
    </p:spTree>
    <p:extLst>
      <p:ext uri="{BB962C8B-B14F-4D97-AF65-F5344CB8AC3E}">
        <p14:creationId xmlns:p14="http://schemas.microsoft.com/office/powerpoint/2010/main" val="991506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686800" cy="720080"/>
          </a:xfrm>
        </p:spPr>
        <p:txBody>
          <a:bodyPr>
            <a:noAutofit/>
          </a:bodyPr>
          <a:lstStyle/>
          <a:p>
            <a:pPr algn="l"/>
            <a:r>
              <a:rPr lang="fr-FR" sz="2800" b="1" dirty="0" smtClean="0">
                <a:solidFill>
                  <a:srgbClr val="FF0000"/>
                </a:solidFill>
              </a:rPr>
              <a:t/>
            </a:r>
            <a:br>
              <a:rPr lang="fr-FR" sz="2800" b="1" dirty="0" smtClean="0">
                <a:solidFill>
                  <a:srgbClr val="FF0000"/>
                </a:solidFill>
              </a:rPr>
            </a:br>
            <a:r>
              <a:rPr lang="fr-FR" sz="2800" b="1" dirty="0" smtClean="0">
                <a:solidFill>
                  <a:srgbClr val="FF0000"/>
                </a:solidFill>
              </a:rPr>
              <a:t>3) </a:t>
            </a:r>
            <a:r>
              <a:rPr lang="fr-FR" sz="2800" b="1" dirty="0">
                <a:solidFill>
                  <a:srgbClr val="FF0000"/>
                </a:solidFill>
              </a:rPr>
              <a:t>S</a:t>
            </a:r>
            <a:r>
              <a:rPr lang="fr-FR" sz="2800" b="1" dirty="0" smtClean="0">
                <a:solidFill>
                  <a:srgbClr val="FF0000"/>
                </a:solidFill>
              </a:rPr>
              <a:t>yndrome d'épanchement pleural mixte </a:t>
            </a:r>
            <a:r>
              <a:rPr lang="fr-FR" sz="2800" b="1" dirty="0" err="1" smtClean="0">
                <a:solidFill>
                  <a:srgbClr val="FF0000"/>
                </a:solidFill>
              </a:rPr>
              <a:t>aéro</a:t>
            </a:r>
            <a:r>
              <a:rPr lang="fr-FR" sz="2800" b="1" dirty="0" smtClean="0">
                <a:solidFill>
                  <a:srgbClr val="FF0000"/>
                </a:solidFill>
              </a:rPr>
              <a:t>-liquidien</a:t>
            </a:r>
            <a:r>
              <a:rPr lang="fr-FR" sz="2800" dirty="0" smtClean="0">
                <a:solidFill>
                  <a:srgbClr val="FF0000"/>
                </a:solidFill>
              </a:rPr>
              <a:t/>
            </a:r>
            <a:br>
              <a:rPr lang="fr-FR" sz="2800" dirty="0" smtClean="0">
                <a:solidFill>
                  <a:srgbClr val="FF0000"/>
                </a:solidFill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8875" y="828394"/>
            <a:ext cx="8640960" cy="548092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dirty="0" smtClean="0"/>
              <a:t>C’est une complication fréquente du pneumothorax.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 il s'agit soit d'un </a:t>
            </a:r>
            <a:r>
              <a:rPr lang="fr-FR" sz="2800" u="sng" dirty="0" smtClean="0"/>
              <a:t>hydro-pneumothorax</a:t>
            </a:r>
            <a:r>
              <a:rPr lang="fr-FR" sz="2800" dirty="0" smtClean="0"/>
              <a:t> (liquide clair).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soit d'un</a:t>
            </a:r>
            <a:r>
              <a:rPr lang="fr-FR" sz="2800" u="sng" dirty="0" smtClean="0"/>
              <a:t> </a:t>
            </a:r>
            <a:r>
              <a:rPr lang="fr-FR" sz="2800" u="sng" dirty="0" err="1" smtClean="0"/>
              <a:t>pyo</a:t>
            </a:r>
            <a:r>
              <a:rPr lang="fr-FR" sz="2800" u="sng" dirty="0" smtClean="0"/>
              <a:t>-pneumothorax </a:t>
            </a:r>
            <a:r>
              <a:rPr lang="fr-FR" sz="2800" dirty="0" smtClean="0"/>
              <a:t>(liquide purulent).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Quelle que soit la nature du liquide, l'existence de l’épanchement pleural mixte est reconnue à l'examen clinique sur les signes physiques suivants :</a:t>
            </a:r>
          </a:p>
          <a:p>
            <a:pPr marL="0" indent="0">
              <a:buNone/>
            </a:pPr>
            <a:r>
              <a:rPr lang="fr-FR" sz="2800" b="1" dirty="0" smtClean="0"/>
              <a:t>Palpation : </a:t>
            </a:r>
            <a:r>
              <a:rPr lang="fr-FR" sz="2800" dirty="0" smtClean="0"/>
              <a:t>abolition des vibrations vocales sur toute la hauteur de l'</a:t>
            </a:r>
            <a:r>
              <a:rPr lang="fr-FR" sz="2800" dirty="0" err="1" smtClean="0"/>
              <a:t>hémithorax</a:t>
            </a:r>
            <a:r>
              <a:rPr lang="fr-FR" sz="2800" dirty="0"/>
              <a:t> </a:t>
            </a:r>
            <a:r>
              <a:rPr lang="fr-FR" sz="2800" dirty="0" smtClean="0"/>
              <a:t>atteint.</a:t>
            </a:r>
          </a:p>
          <a:p>
            <a:pPr marL="0" indent="0">
              <a:buNone/>
            </a:pPr>
            <a:r>
              <a:rPr lang="fr-FR" sz="2800" b="1" dirty="0" smtClean="0"/>
              <a:t>Percussion : </a:t>
            </a:r>
            <a:r>
              <a:rPr lang="fr-FR" sz="2800" dirty="0" smtClean="0"/>
              <a:t>matité franche de bois de la partie inférieure de l'</a:t>
            </a:r>
            <a:r>
              <a:rPr lang="fr-FR" sz="2800" dirty="0" err="1" smtClean="0"/>
              <a:t>hémitorax</a:t>
            </a:r>
            <a:r>
              <a:rPr lang="fr-FR" sz="2800" dirty="0" smtClean="0"/>
              <a:t> à limite supérieure horizontale, surmontée d'un tympanisme ou d'une </a:t>
            </a:r>
            <a:r>
              <a:rPr lang="fr-FR" sz="2800" dirty="0" err="1" smtClean="0"/>
              <a:t>hypersonorité</a:t>
            </a:r>
            <a:r>
              <a:rPr lang="fr-F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5167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 smtClean="0"/>
              <a:t>Auscultation : </a:t>
            </a:r>
            <a:r>
              <a:rPr lang="fr-FR" dirty="0" smtClean="0"/>
              <a:t>abolition du murmure vésiculaire sur toute la hauteur de l'</a:t>
            </a:r>
            <a:r>
              <a:rPr lang="fr-FR" dirty="0" err="1" smtClean="0"/>
              <a:t>hémithorax</a:t>
            </a:r>
            <a:r>
              <a:rPr lang="fr-FR" dirty="0" smtClean="0"/>
              <a:t> et succussion hippocratique : </a:t>
            </a:r>
            <a:r>
              <a:rPr lang="fr-FR" u="sng" dirty="0" smtClean="0"/>
              <a:t>bruit de clapotement </a:t>
            </a:r>
            <a:r>
              <a:rPr lang="fr-FR" dirty="0" smtClean="0"/>
              <a:t>comparable à celui qui se produit dans une carafe à moitié pleine qu'on agite fortement, entendu à la base thoracique lorsqu'on secoue le malade par les épaules.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smtClean="0"/>
              <a:t>Le </a:t>
            </a:r>
            <a:r>
              <a:rPr lang="fr-FR" b="1" u="sng" dirty="0" err="1" smtClean="0"/>
              <a:t>téléthorax</a:t>
            </a:r>
            <a:r>
              <a:rPr lang="fr-FR" b="1" u="sng" dirty="0" smtClean="0"/>
              <a:t> de face : </a:t>
            </a:r>
            <a:r>
              <a:rPr lang="fr-FR" dirty="0" smtClean="0"/>
              <a:t>montre l'existence d'une opacité franche, homogène de la base du poumon, comblant le sinus </a:t>
            </a:r>
            <a:r>
              <a:rPr lang="fr-FR" dirty="0" err="1" smtClean="0"/>
              <a:t>costo</a:t>
            </a:r>
            <a:r>
              <a:rPr lang="fr-FR" dirty="0" smtClean="0"/>
              <a:t>-diaphragmatique, à limite supérieure horizontale, surmontée d'une </a:t>
            </a:r>
            <a:r>
              <a:rPr lang="fr-FR" dirty="0" err="1" smtClean="0"/>
              <a:t>hyperclarté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6586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45224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fr-FR" sz="2600" i="1" dirty="0" smtClean="0"/>
              <a:t>   </a:t>
            </a:r>
            <a:r>
              <a:rPr lang="fr-FR" sz="2800" b="1" dirty="0" smtClean="0">
                <a:latin typeface="Times New Roman"/>
              </a:rPr>
              <a:t>Pneumothorax</a:t>
            </a:r>
            <a:r>
              <a:rPr lang="fr-FR" sz="2800" b="1" dirty="0">
                <a:latin typeface="Times New Roman"/>
              </a:rPr>
              <a:t> </a:t>
            </a:r>
            <a:r>
              <a:rPr lang="fr-FR" sz="2800" b="1" dirty="0" smtClean="0">
                <a:latin typeface="Times New Roman"/>
              </a:rPr>
              <a:t> </a:t>
            </a:r>
            <a:r>
              <a:rPr lang="fr-FR" sz="2600" b="1" dirty="0" smtClean="0"/>
              <a:t>                                       Epanchement </a:t>
            </a:r>
            <a:r>
              <a:rPr lang="fr-FR" sz="2600" b="1" dirty="0"/>
              <a:t>pleural mixte</a:t>
            </a:r>
            <a:br>
              <a:rPr lang="fr-FR" sz="2600" b="1" dirty="0"/>
            </a:br>
            <a:r>
              <a:rPr lang="fr-FR" sz="2600" b="1" dirty="0" smtClean="0"/>
              <a:t>                                                                    </a:t>
            </a:r>
            <a:r>
              <a:rPr lang="fr-FR" sz="2600" b="1" dirty="0" err="1" smtClean="0"/>
              <a:t>aéro</a:t>
            </a:r>
            <a:r>
              <a:rPr lang="fr-FR" sz="2600" b="1" dirty="0" smtClean="0"/>
              <a:t>-liquidien</a:t>
            </a:r>
            <a:endParaRPr lang="fr-FR" sz="26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410445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404664"/>
            <a:ext cx="4104457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771139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Times New Roman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44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LES SYNDROMES PULMONAIRES :</a:t>
            </a:r>
          </a:p>
          <a:p>
            <a:pPr marL="0" indent="0">
              <a:buNone/>
            </a:pP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>1) Syndrome de condensation pulmonaire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   A) Non rétractile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   B) Rétractile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2) Syndrome cavitaire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3) Emphysème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4187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836712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1</a:t>
            </a:r>
            <a:r>
              <a:rPr lang="fr-FR" sz="3800" b="1" dirty="0" smtClean="0">
                <a:solidFill>
                  <a:srgbClr val="FF0000"/>
                </a:solidFill>
              </a:rPr>
              <a:t>) Les syndromes de condensation pulmonaire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492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D</a:t>
            </a:r>
            <a:r>
              <a:rPr lang="fr-FR" dirty="0" smtClean="0"/>
              <a:t>ensification du parenchyme pulmonaire intéressant le plus souvent un lobe qui ressemble alors macroscopiquement à du parenchyme hépatique d'où le terme d'hépatisation. Le parenchyme pulmonaire perd son élasticité et ne flotte plus dans l'eau.</a:t>
            </a:r>
          </a:p>
          <a:p>
            <a:pPr marL="0" indent="0">
              <a:buNone/>
            </a:pPr>
            <a:r>
              <a:rPr lang="fr-FR" dirty="0" smtClean="0"/>
              <a:t>La condensation pulmonaire peut être :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>
                <a:solidFill>
                  <a:srgbClr val="FF0000"/>
                </a:solidFill>
              </a:rPr>
              <a:t>Non rétractile</a:t>
            </a:r>
          </a:p>
          <a:p>
            <a:pPr marL="0" indent="0">
              <a:buNone/>
            </a:pPr>
            <a:r>
              <a:rPr lang="fr-FR" dirty="0" smtClean="0"/>
              <a:t>— </a:t>
            </a:r>
            <a:r>
              <a:rPr lang="fr-FR" b="1" u="sng" dirty="0" smtClean="0"/>
              <a:t>Soit une infection bactérienne du parenchyme </a:t>
            </a:r>
            <a:r>
              <a:rPr lang="fr-FR" dirty="0" smtClean="0"/>
              <a:t>: c'est la  </a:t>
            </a:r>
          </a:p>
          <a:p>
            <a:pPr marL="0" indent="0">
              <a:buNone/>
            </a:pP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dirty="0" smtClean="0">
                <a:solidFill>
                  <a:schemeClr val="tx2"/>
                </a:solidFill>
              </a:rPr>
              <a:t>    pneumonie </a:t>
            </a:r>
            <a:r>
              <a:rPr lang="fr-FR" b="1" u="sng" dirty="0" err="1" smtClean="0"/>
              <a:t>exp</a:t>
            </a:r>
            <a:r>
              <a:rPr lang="fr-FR" b="1" u="sng" dirty="0" smtClean="0"/>
              <a:t> </a:t>
            </a:r>
            <a:r>
              <a:rPr lang="fr-FR" b="1" i="1" dirty="0" smtClean="0"/>
              <a:t>: </a:t>
            </a:r>
            <a:r>
              <a:rPr lang="fr-FR" i="1" dirty="0" smtClean="0"/>
              <a:t>la pneumonie franche lobaire aiguë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— </a:t>
            </a:r>
            <a:r>
              <a:rPr lang="fr-FR" b="1" u="sng" dirty="0" smtClean="0"/>
              <a:t>Soit une embolie artérielle </a:t>
            </a:r>
            <a:r>
              <a:rPr lang="fr-FR" b="1" dirty="0" smtClean="0"/>
              <a:t>= </a:t>
            </a:r>
            <a:r>
              <a:rPr lang="fr-FR" dirty="0" smtClean="0">
                <a:solidFill>
                  <a:schemeClr val="tx2"/>
                </a:solidFill>
              </a:rPr>
              <a:t>infarctus pulmonaire</a:t>
            </a:r>
            <a:r>
              <a:rPr lang="fr-FR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>
                <a:solidFill>
                  <a:srgbClr val="FF0000"/>
                </a:solidFill>
              </a:rPr>
              <a:t>Rétractile: 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due</a:t>
            </a:r>
            <a:r>
              <a:rPr lang="fr-FR" b="1" u="sng" dirty="0" smtClean="0"/>
              <a:t> à une obstruction bronchique </a:t>
            </a:r>
            <a:r>
              <a:rPr lang="fr-FR" u="sng" dirty="0" smtClean="0"/>
              <a:t>: </a:t>
            </a:r>
            <a:r>
              <a:rPr lang="fr-FR" dirty="0" smtClean="0"/>
              <a:t>réalisant l'</a:t>
            </a:r>
            <a:r>
              <a:rPr lang="fr-FR" dirty="0" smtClean="0">
                <a:solidFill>
                  <a:schemeClr val="tx2"/>
                </a:solidFill>
              </a:rPr>
              <a:t>atélectasie </a:t>
            </a:r>
            <a:r>
              <a:rPr lang="fr-FR" dirty="0" smtClean="0"/>
              <a:t>qui est l'absence de ventilation dans le territoire pulmonaire dépendant de la bronche obstruée.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1094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B050"/>
                </a:solidFill>
              </a:rPr>
              <a:t>A) Les syndromes de condensation pulmonaire non rétractiles  </a:t>
            </a:r>
            <a:endParaRPr lang="fr-FR" sz="32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Q</a:t>
            </a:r>
            <a:r>
              <a:rPr lang="fr-FR" dirty="0" smtClean="0"/>
              <a:t>uel que soit le mécanisme : infection bactérienne responsable de la pneumonie franche lobaire aiguë ou embolie artérielle pulmonaire responsable de l'infarctus pulmonaire, le syndrome de condensation pulmonaire non rétractile sera reconnu sur les signes suivants :</a:t>
            </a:r>
          </a:p>
          <a:p>
            <a:pPr marL="0" indent="0">
              <a:buNone/>
            </a:pPr>
            <a:r>
              <a:rPr lang="fr-FR" i="1" u="sng" dirty="0" smtClean="0"/>
              <a:t>Cliniquement : </a:t>
            </a:r>
            <a:r>
              <a:rPr lang="fr-FR" dirty="0" smtClean="0"/>
              <a:t>il associe les signes physiques suivants :</a:t>
            </a:r>
          </a:p>
          <a:p>
            <a:pPr marL="0" indent="0">
              <a:buNone/>
            </a:pPr>
            <a:r>
              <a:rPr lang="fr-FR" b="1" dirty="0" smtClean="0"/>
              <a:t>— palpation : </a:t>
            </a:r>
            <a:r>
              <a:rPr lang="fr-FR" dirty="0" smtClean="0"/>
              <a:t>augmentation des vibrations vocales.</a:t>
            </a:r>
          </a:p>
          <a:p>
            <a:pPr marL="0" indent="0">
              <a:buNone/>
            </a:pPr>
            <a:r>
              <a:rPr lang="fr-FR" b="1" dirty="0" smtClean="0"/>
              <a:t>— percussion : </a:t>
            </a:r>
            <a:r>
              <a:rPr lang="fr-FR" dirty="0" smtClean="0"/>
              <a:t>matité ou </a:t>
            </a:r>
            <a:r>
              <a:rPr lang="fr-FR" dirty="0" err="1" smtClean="0"/>
              <a:t>submatité</a:t>
            </a:r>
            <a:r>
              <a:rPr lang="fr-FR" dirty="0" smtClean="0"/>
              <a:t> à limites nettes.</a:t>
            </a:r>
          </a:p>
          <a:p>
            <a:pPr marL="0" indent="0">
              <a:buNone/>
            </a:pPr>
            <a:r>
              <a:rPr lang="fr-FR" b="1" dirty="0" smtClean="0"/>
              <a:t>— auscultation : </a:t>
            </a:r>
            <a:r>
              <a:rPr lang="fr-FR" dirty="0" smtClean="0"/>
              <a:t>abolition du murmure vésiculaire et présence de râles crépitants</a:t>
            </a:r>
            <a:r>
              <a:rPr lang="fr-FR" dirty="0"/>
              <a:t> </a:t>
            </a:r>
            <a:r>
              <a:rPr lang="fr-FR" dirty="0" smtClean="0"/>
              <a:t>dus à l'exsudation alvéolaire associés secondairement à un souffle tubaire.</a:t>
            </a:r>
          </a:p>
          <a:p>
            <a:pPr marL="0" indent="0">
              <a:buNone/>
            </a:pPr>
            <a:r>
              <a:rPr lang="fr-FR" b="1" u="sng" dirty="0" smtClean="0"/>
              <a:t>le </a:t>
            </a:r>
            <a:r>
              <a:rPr lang="fr-FR" b="1" u="sng" dirty="0" err="1" smtClean="0"/>
              <a:t>téléthorax</a:t>
            </a:r>
            <a:r>
              <a:rPr lang="fr-FR" b="1" u="sng" dirty="0" smtClean="0"/>
              <a:t> de face </a:t>
            </a:r>
            <a:r>
              <a:rPr lang="fr-FR" dirty="0" smtClean="0"/>
              <a:t>: opacité</a:t>
            </a:r>
            <a:r>
              <a:rPr lang="fr-FR" dirty="0"/>
              <a:t> </a:t>
            </a:r>
            <a:r>
              <a:rPr lang="fr-FR" dirty="0" smtClean="0"/>
              <a:t>homogène plus ou moins dense, bien limitée, dont la topographie sera précisée par le cliché de profil.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15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LES SYNDROMES PLEURAUX :</a:t>
            </a:r>
          </a:p>
          <a:p>
            <a:pPr marL="0" indent="0">
              <a:buNone/>
            </a:pPr>
            <a:endParaRPr lang="fr-FR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ea typeface="+mj-ea"/>
                <a:cs typeface="+mj-cs"/>
              </a:rPr>
              <a:t>Le </a:t>
            </a:r>
            <a:r>
              <a:rPr lang="fr-FR" dirty="0">
                <a:ea typeface="+mj-ea"/>
                <a:cs typeface="+mj-cs"/>
              </a:rPr>
              <a:t>syndrome d'épanchement pleural </a:t>
            </a:r>
            <a:r>
              <a:rPr lang="fr-FR" dirty="0" smtClean="0">
                <a:ea typeface="+mj-ea"/>
                <a:cs typeface="+mj-cs"/>
              </a:rPr>
              <a:t>liquidien</a:t>
            </a:r>
          </a:p>
          <a:p>
            <a:pPr marL="514350" indent="-514350">
              <a:buAutoNum type="arabicParenR"/>
            </a:pPr>
            <a:endParaRPr lang="fr-FR" dirty="0" smtClean="0">
              <a:ea typeface="+mj-ea"/>
              <a:cs typeface="+mj-cs"/>
            </a:endParaRPr>
          </a:p>
          <a:p>
            <a:pPr marL="0" indent="0">
              <a:buNone/>
            </a:pPr>
            <a:r>
              <a:rPr lang="fr-FR" dirty="0" smtClean="0">
                <a:ea typeface="+mj-ea"/>
                <a:cs typeface="+mj-cs"/>
              </a:rPr>
              <a:t>Le </a:t>
            </a:r>
            <a:r>
              <a:rPr lang="fr-FR" dirty="0">
                <a:ea typeface="+mj-ea"/>
                <a:cs typeface="+mj-cs"/>
              </a:rPr>
              <a:t>syndrome d'épanchement pleural aérien </a:t>
            </a:r>
            <a:r>
              <a:rPr lang="fr-FR" dirty="0" smtClean="0">
                <a:ea typeface="+mj-ea"/>
                <a:cs typeface="+mj-cs"/>
              </a:rPr>
              <a:t> </a:t>
            </a:r>
          </a:p>
          <a:p>
            <a:pPr marL="0" indent="0">
              <a:buNone/>
            </a:pPr>
            <a:r>
              <a:rPr lang="fr-FR" dirty="0">
                <a:ea typeface="+mj-ea"/>
                <a:cs typeface="+mj-cs"/>
              </a:rPr>
              <a:t> </a:t>
            </a:r>
            <a:r>
              <a:rPr lang="fr-FR" dirty="0" smtClean="0">
                <a:ea typeface="+mj-ea"/>
                <a:cs typeface="+mj-cs"/>
              </a:rPr>
              <a:t>    ou pneumothorax</a:t>
            </a:r>
          </a:p>
          <a:p>
            <a:pPr marL="0" indent="0">
              <a:buNone/>
            </a:pPr>
            <a:endParaRPr lang="fr-FR" sz="4000" b="1" dirty="0" smtClean="0"/>
          </a:p>
          <a:p>
            <a:pPr marL="0" indent="0">
              <a:buNone/>
            </a:pPr>
            <a:r>
              <a:rPr lang="fr-FR" dirty="0" smtClean="0">
                <a:ea typeface="+mj-ea"/>
                <a:cs typeface="+mj-cs"/>
              </a:rPr>
              <a:t>Le </a:t>
            </a:r>
            <a:r>
              <a:rPr lang="fr-FR" dirty="0">
                <a:ea typeface="+mj-ea"/>
                <a:cs typeface="+mj-cs"/>
              </a:rPr>
              <a:t>syndrome d'épanchement pleural mixte </a:t>
            </a:r>
            <a:r>
              <a:rPr lang="fr-FR" dirty="0" smtClean="0">
                <a:ea typeface="+mj-ea"/>
                <a:cs typeface="+mj-cs"/>
              </a:rPr>
              <a:t> </a:t>
            </a:r>
          </a:p>
          <a:p>
            <a:pPr marL="0" indent="0">
              <a:buNone/>
            </a:pPr>
            <a:r>
              <a:rPr lang="fr-FR" dirty="0">
                <a:ea typeface="+mj-ea"/>
                <a:cs typeface="+mj-cs"/>
              </a:rPr>
              <a:t> </a:t>
            </a:r>
            <a:r>
              <a:rPr lang="fr-FR" dirty="0" smtClean="0">
                <a:ea typeface="+mj-ea"/>
                <a:cs typeface="+mj-cs"/>
              </a:rPr>
              <a:t>    </a:t>
            </a:r>
            <a:r>
              <a:rPr lang="fr-FR" dirty="0" err="1" smtClean="0">
                <a:ea typeface="+mj-ea"/>
                <a:cs typeface="+mj-cs"/>
              </a:rPr>
              <a:t>aéro</a:t>
            </a:r>
            <a:r>
              <a:rPr lang="fr-FR" dirty="0" smtClean="0">
                <a:ea typeface="+mj-ea"/>
                <a:cs typeface="+mj-cs"/>
              </a:rPr>
              <a:t>-liquidien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78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10336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/>
              <a:t>Condensation pulmonaire non rétractile </a:t>
            </a:r>
            <a:r>
              <a:rPr lang="fr-FR" sz="3600" b="1" dirty="0" smtClean="0"/>
              <a:t>du lobe </a:t>
            </a:r>
            <a:r>
              <a:rPr lang="fr-FR" sz="3600" b="1" dirty="0"/>
              <a:t>supérieure </a:t>
            </a:r>
            <a:r>
              <a:rPr lang="fr-FR" sz="3600" b="1" dirty="0" smtClean="0"/>
              <a:t>droit.</a:t>
            </a:r>
            <a:endParaRPr lang="fr-FR" sz="36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3600401" cy="420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764704"/>
            <a:ext cx="360040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1211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 smtClean="0"/>
              <a:t>A</a:t>
            </a:r>
            <a:r>
              <a:rPr lang="fr-FR" sz="3200" b="1" dirty="0"/>
              <a:t>)</a:t>
            </a:r>
            <a:r>
              <a:rPr lang="fr-FR" sz="3200" b="1" dirty="0" smtClean="0"/>
              <a:t>1. Pneumonie franche lobaire aiguë : 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60212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A la phase de début :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dirty="0" smtClean="0">
                <a:solidFill>
                  <a:srgbClr val="FF0000"/>
                </a:solidFill>
              </a:rPr>
              <a:t>Signes fonctionnels : </a:t>
            </a:r>
            <a:r>
              <a:rPr lang="fr-FR" dirty="0" smtClean="0"/>
              <a:t>douleur thoracique à type de point de côté sous-</a:t>
            </a:r>
            <a:r>
              <a:rPr lang="fr-FR" dirty="0" err="1" smtClean="0"/>
              <a:t>mamelonnaire</a:t>
            </a:r>
            <a:r>
              <a:rPr lang="fr-FR" dirty="0" smtClean="0"/>
              <a:t>, + toux sèche +</a:t>
            </a:r>
            <a:r>
              <a:rPr lang="fr-FR" dirty="0" smtClean="0">
                <a:solidFill>
                  <a:srgbClr val="FF0000"/>
                </a:solidFill>
              </a:rPr>
              <a:t> fièvre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dirty="0" smtClean="0">
                <a:solidFill>
                  <a:srgbClr val="FF0000"/>
                </a:solidFill>
              </a:rPr>
              <a:t>Signes physiques : </a:t>
            </a:r>
            <a:r>
              <a:rPr lang="fr-FR" dirty="0" smtClean="0"/>
              <a:t>on retrouve  à l'auscultation des râles crépitants (fins, secs, égaux entre eux , régulièrement espacés , éclatant en bouffée en fin d'inspiration) mais pas de souffle tubaire.</a:t>
            </a:r>
          </a:p>
          <a:p>
            <a:pPr marL="0" indent="0">
              <a:buNone/>
            </a:pPr>
            <a:r>
              <a:rPr lang="fr-FR" b="1" u="sng" dirty="0" smtClean="0"/>
              <a:t>A la phase d'état : </a:t>
            </a:r>
            <a:r>
              <a:rPr lang="fr-FR" dirty="0" smtClean="0"/>
              <a:t>à partir du troisième jour. 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dirty="0" smtClean="0">
                <a:solidFill>
                  <a:srgbClr val="FF0000"/>
                </a:solidFill>
              </a:rPr>
              <a:t>Signes fonctionnels </a:t>
            </a:r>
            <a:r>
              <a:rPr lang="fr-FR" dirty="0" smtClean="0"/>
              <a:t>: persistance de la toux qui ramène l'expectoration caractéristique : « </a:t>
            </a:r>
            <a:r>
              <a:rPr lang="fr-FR" b="1" dirty="0" smtClean="0"/>
              <a:t>les crachats rouillés de </a:t>
            </a:r>
            <a:r>
              <a:rPr lang="fr-FR" b="1" dirty="0"/>
              <a:t>Laennec» </a:t>
            </a:r>
            <a:r>
              <a:rPr lang="fr-FR" b="1" dirty="0" smtClean="0"/>
              <a:t>: </a:t>
            </a:r>
            <a:r>
              <a:rPr lang="fr-FR" dirty="0" smtClean="0"/>
              <a:t>crachats visqueux, adhérents, de couleur orangée ou ocre</a:t>
            </a:r>
            <a:r>
              <a:rPr lang="fr-FR" dirty="0"/>
              <a:t> </a:t>
            </a:r>
            <a:r>
              <a:rPr lang="fr-FR" dirty="0" smtClean="0"/>
              <a:t>avec une</a:t>
            </a:r>
            <a:r>
              <a:rPr lang="fr-FR" dirty="0" smtClean="0">
                <a:solidFill>
                  <a:srgbClr val="FF0000"/>
                </a:solidFill>
              </a:rPr>
              <a:t> fièvre </a:t>
            </a:r>
            <a:r>
              <a:rPr lang="fr-FR" dirty="0" smtClean="0"/>
              <a:t>qui persiste.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dirty="0" smtClean="0">
                <a:solidFill>
                  <a:srgbClr val="FF0000"/>
                </a:solidFill>
              </a:rPr>
              <a:t>Signes physiques </a:t>
            </a:r>
            <a:r>
              <a:rPr lang="fr-FR" dirty="0" smtClean="0"/>
              <a:t>: à l'auscultation apparition d'un souffle tubaire (intense à tonalité élevée — de timbre rude à prédominance inspiratoire) qui refoule les râles crépitants</a:t>
            </a:r>
            <a:r>
              <a:rPr lang="fr-FR" dirty="0"/>
              <a:t> </a:t>
            </a:r>
            <a:r>
              <a:rPr lang="fr-FR" dirty="0" smtClean="0"/>
              <a:t>à la périphérie ; accessoirement une </a:t>
            </a:r>
            <a:r>
              <a:rPr lang="fr-FR" dirty="0" err="1" smtClean="0"/>
              <a:t>bronchophonie</a:t>
            </a:r>
            <a:r>
              <a:rPr lang="fr-FR" dirty="0" smtClean="0"/>
              <a:t> et un retentissement de la toux.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6600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 smtClean="0"/>
              <a:t>A)2. L'infarctus pulmonaire : 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20688"/>
            <a:ext cx="8784976" cy="62373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 Apparaît </a:t>
            </a:r>
            <a:r>
              <a:rPr lang="fr-FR" dirty="0"/>
              <a:t>24 à 36 </a:t>
            </a:r>
            <a:r>
              <a:rPr lang="fr-FR" dirty="0" smtClean="0"/>
              <a:t>heures </a:t>
            </a:r>
            <a:r>
              <a:rPr lang="fr-FR" dirty="0"/>
              <a:t>après une </a:t>
            </a:r>
            <a:r>
              <a:rPr lang="fr-FR" dirty="0" smtClean="0"/>
              <a:t>embolie pulmonaire .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u="sng" dirty="0" smtClean="0"/>
              <a:t>L'embolie pulmonaire </a:t>
            </a:r>
            <a:r>
              <a:rPr lang="fr-FR" dirty="0" smtClean="0"/>
              <a:t>est suspectée : chez un opéré récent, une accouchée ou un sujet alité sur l'apparition brutale :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u="sng" dirty="0" smtClean="0">
                <a:solidFill>
                  <a:srgbClr val="FF0000"/>
                </a:solidFill>
              </a:rPr>
              <a:t>De signes fonctionnels : </a:t>
            </a:r>
            <a:r>
              <a:rPr lang="fr-FR" dirty="0" smtClean="0"/>
              <a:t>douleur thoracique à type de point de côté </a:t>
            </a:r>
            <a:r>
              <a:rPr lang="fr-FR" dirty="0" err="1" smtClean="0"/>
              <a:t>basi</a:t>
            </a:r>
            <a:r>
              <a:rPr lang="fr-FR" dirty="0" smtClean="0"/>
              <a:t>-thoracique ou para-sternale avec polypnée et angoisse.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u="sng" dirty="0" smtClean="0">
                <a:solidFill>
                  <a:srgbClr val="FF0000"/>
                </a:solidFill>
              </a:rPr>
              <a:t>De signes généraux : </a:t>
            </a:r>
            <a:r>
              <a:rPr lang="fr-FR" dirty="0" smtClean="0"/>
              <a:t>pouls rapide + élévation de la température.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u="sng" dirty="0" smtClean="0">
                <a:solidFill>
                  <a:srgbClr val="FF0000"/>
                </a:solidFill>
              </a:rPr>
              <a:t>De signes physiques 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/>
              <a:t>recherche de signes de phlébite des membres inférieurs : signe de Homans (douleur provoquée à la </a:t>
            </a:r>
            <a:r>
              <a:rPr lang="fr-FR" dirty="0" err="1" smtClean="0"/>
              <a:t>dorsi</a:t>
            </a:r>
            <a:r>
              <a:rPr lang="fr-FR" dirty="0" smtClean="0"/>
              <a:t>-flexion du pied). L'examen pleuro-pulmonaire est normal.</a:t>
            </a:r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b="1" i="1" dirty="0"/>
              <a:t>après  24 à 36 </a:t>
            </a:r>
            <a:r>
              <a:rPr lang="fr-FR" b="1" i="1" dirty="0" smtClean="0"/>
              <a:t>heures </a:t>
            </a:r>
            <a:r>
              <a:rPr lang="fr-FR" dirty="0" smtClean="0"/>
              <a:t>→ </a:t>
            </a:r>
            <a:r>
              <a:rPr lang="fr-FR" u="sng" dirty="0" smtClean="0"/>
              <a:t>Les signes d'infarctus pulmonaire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u="sng" dirty="0" smtClean="0">
                <a:solidFill>
                  <a:srgbClr val="FF0000"/>
                </a:solidFill>
              </a:rPr>
              <a:t>• Signes fonctionnels : </a:t>
            </a:r>
            <a:r>
              <a:rPr lang="fr-FR" dirty="0" smtClean="0"/>
              <a:t>persistance de la toux qui ramène une expectoration </a:t>
            </a:r>
            <a:r>
              <a:rPr lang="fr-FR" dirty="0" err="1" smtClean="0"/>
              <a:t>hémoptoïque</a:t>
            </a:r>
            <a:r>
              <a:rPr lang="fr-FR" dirty="0"/>
              <a:t> </a:t>
            </a:r>
            <a:r>
              <a:rPr lang="fr-FR" dirty="0" smtClean="0"/>
              <a:t>caractéristique : crachats peu nombreux, épais, visqueux, adhérents, noirâtres, d'odeur alliacée.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u="sng" dirty="0" smtClean="0">
                <a:solidFill>
                  <a:srgbClr val="FF0000"/>
                </a:solidFill>
              </a:rPr>
              <a:t>La fièvre </a:t>
            </a:r>
            <a:r>
              <a:rPr lang="fr-FR" dirty="0" smtClean="0"/>
              <a:t>persiste.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u="sng" dirty="0" smtClean="0">
                <a:solidFill>
                  <a:srgbClr val="FF0000"/>
                </a:solidFill>
              </a:rPr>
              <a:t>Signes physiques : </a:t>
            </a:r>
            <a:r>
              <a:rPr lang="fr-FR" dirty="0" smtClean="0"/>
              <a:t>foyer de condensation pulmonaire typique avec râles crépitants et souffle tubaire.</a:t>
            </a:r>
          </a:p>
        </p:txBody>
      </p:sp>
    </p:spTree>
    <p:extLst>
      <p:ext uri="{BB962C8B-B14F-4D97-AF65-F5344CB8AC3E}">
        <p14:creationId xmlns:p14="http://schemas.microsoft.com/office/powerpoint/2010/main" val="1027537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35280" cy="864096"/>
          </a:xfrm>
        </p:spPr>
        <p:txBody>
          <a:bodyPr>
            <a:noAutofit/>
          </a:bodyPr>
          <a:lstStyle/>
          <a:p>
            <a:pPr algn="l"/>
            <a:r>
              <a:rPr lang="fr-FR" sz="28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fr-FR" sz="2800" b="1" dirty="0" smtClean="0">
                <a:solidFill>
                  <a:srgbClr val="00B050"/>
                </a:solidFill>
                <a:latin typeface="+mn-lt"/>
              </a:rPr>
            </a:br>
            <a:r>
              <a:rPr lang="fr-FR" sz="2800" b="1" dirty="0" smtClean="0">
                <a:solidFill>
                  <a:srgbClr val="00B050"/>
                </a:solidFill>
                <a:latin typeface="+mn-lt"/>
              </a:rPr>
              <a:t>B) Le syndrome de condensation pulmonaire rétractile ou atélectasie</a:t>
            </a:r>
            <a:br>
              <a:rPr lang="fr-FR" sz="2800" b="1" dirty="0" smtClean="0">
                <a:solidFill>
                  <a:srgbClr val="00B050"/>
                </a:solidFill>
                <a:latin typeface="+mn-lt"/>
              </a:rPr>
            </a:br>
            <a:endParaRPr lang="fr-FR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08112"/>
            <a:ext cx="8784976" cy="558924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i="1" u="sng" dirty="0" smtClean="0"/>
              <a:t>Lorsque l’atélectasie intéresse un lobe </a:t>
            </a:r>
            <a:r>
              <a:rPr lang="fr-FR" dirty="0" smtClean="0"/>
              <a:t>: on retrouve les signes suivants :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b="1" dirty="0" smtClean="0"/>
              <a:t>Palpation : </a:t>
            </a:r>
            <a:r>
              <a:rPr lang="fr-FR" dirty="0" smtClean="0"/>
              <a:t>les vibrations vocales sont soit normales, ou augmentées, soit le </a:t>
            </a:r>
            <a:r>
              <a:rPr lang="fr-FR" u="sng" dirty="0" smtClean="0"/>
              <a:t>plus souvent </a:t>
            </a:r>
            <a:r>
              <a:rPr lang="fr-FR" dirty="0" smtClean="0"/>
              <a:t>diminuées (ce qui peut s'expliquer par l'obstruction de la bronche).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b="1" dirty="0" smtClean="0"/>
              <a:t>Percussion : </a:t>
            </a:r>
            <a:r>
              <a:rPr lang="fr-FR" dirty="0" smtClean="0"/>
              <a:t>matité franche.</a:t>
            </a:r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b="1" dirty="0" smtClean="0"/>
              <a:t>Auscultation : </a:t>
            </a:r>
            <a:r>
              <a:rPr lang="fr-FR" dirty="0" smtClean="0"/>
              <a:t>abolition du murmure vésiculaire.</a:t>
            </a:r>
          </a:p>
          <a:p>
            <a:pPr>
              <a:buFont typeface="Wingdings" pitchFamily="2" charset="2"/>
              <a:buChar char="Ø"/>
            </a:pPr>
            <a:r>
              <a:rPr lang="fr-FR" i="1" u="sng" dirty="0" smtClean="0"/>
              <a:t>Lorsque l'atélectasie intéresse tout un champ pulmonaire </a:t>
            </a:r>
            <a:r>
              <a:rPr lang="fr-FR" dirty="0" smtClean="0"/>
              <a:t>: aux signes précédents retrouvés sur toute la hauteur de l'</a:t>
            </a:r>
            <a:r>
              <a:rPr lang="fr-FR" dirty="0" err="1" smtClean="0"/>
              <a:t>hémithorax</a:t>
            </a:r>
            <a:r>
              <a:rPr lang="fr-FR" dirty="0" smtClean="0"/>
              <a:t> s'ajoutent à l'inspection : une immobilité et une rétraction de l'</a:t>
            </a:r>
            <a:r>
              <a:rPr lang="fr-FR" dirty="0" err="1" smtClean="0"/>
              <a:t>hémithorax</a:t>
            </a:r>
            <a:r>
              <a:rPr lang="fr-FR" dirty="0" smtClean="0"/>
              <a:t> correspondant avec pincement des espaces intercostaux.</a:t>
            </a:r>
          </a:p>
          <a:p>
            <a:pPr marL="0" indent="0">
              <a:buNone/>
            </a:pPr>
            <a:r>
              <a:rPr lang="fr-FR" b="1" dirty="0" smtClean="0"/>
              <a:t>La radiographie </a:t>
            </a:r>
            <a:r>
              <a:rPr lang="fr-FR" dirty="0" smtClean="0"/>
              <a:t>va montrer une opacité dense, homogène systématisée et rétractée avec </a:t>
            </a:r>
            <a:r>
              <a:rPr lang="fr-FR" u="sng" dirty="0" smtClean="0"/>
              <a:t>pincement des espaces intercostaux</a:t>
            </a:r>
            <a:r>
              <a:rPr lang="fr-FR" dirty="0" smtClean="0"/>
              <a:t>, </a:t>
            </a:r>
            <a:r>
              <a:rPr lang="fr-FR" u="sng" dirty="0" smtClean="0"/>
              <a:t>attraction des organes de voisinage</a:t>
            </a:r>
            <a:r>
              <a:rPr lang="fr-FR" dirty="0" smtClean="0"/>
              <a:t> vers le territoire </a:t>
            </a:r>
            <a:r>
              <a:rPr lang="fr-FR" dirty="0" err="1" smtClean="0"/>
              <a:t>atélectasié</a:t>
            </a:r>
            <a:r>
              <a:rPr lang="fr-FR" dirty="0" smtClean="0"/>
              <a:t> : déplacement du médiastin, surélévation de l'</a:t>
            </a:r>
            <a:r>
              <a:rPr lang="fr-FR" dirty="0" err="1" smtClean="0"/>
              <a:t>hémicoupole</a:t>
            </a:r>
            <a:r>
              <a:rPr lang="fr-FR" dirty="0" smtClean="0"/>
              <a:t> diaphragmatique si l'</a:t>
            </a:r>
            <a:r>
              <a:rPr lang="fr-FR" dirty="0" err="1" smtClean="0"/>
              <a:t>atélectasié</a:t>
            </a:r>
            <a:r>
              <a:rPr lang="fr-FR" dirty="0" smtClean="0"/>
              <a:t> intéresse un </a:t>
            </a:r>
            <a:r>
              <a:rPr lang="fr-FR" dirty="0" err="1" smtClean="0"/>
              <a:t>hémithorax</a:t>
            </a:r>
            <a:r>
              <a:rPr lang="fr-FR" dirty="0" smtClean="0"/>
              <a:t>. Lorsque l'atélectasie atteint un lobe pulmonaire la rétraction s'exerce sur la scissure qui apparaît arciforme à convexité dirigée vers le centre de l'opacité.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9895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82344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/>
              <a:t>Atélectasie</a:t>
            </a:r>
            <a:endParaRPr lang="fr-FR" sz="36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413107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48680"/>
            <a:ext cx="3816424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90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1376" y="0"/>
            <a:ext cx="4906888" cy="620688"/>
          </a:xfrm>
        </p:spPr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/>
            </a:r>
            <a:br>
              <a:rPr lang="fr-FR" sz="3200" b="1" dirty="0" smtClean="0">
                <a:solidFill>
                  <a:srgbClr val="FF0000"/>
                </a:solidFill>
              </a:rPr>
            </a:br>
            <a:r>
              <a:rPr lang="fr-FR" sz="3200" b="1" dirty="0" smtClean="0">
                <a:solidFill>
                  <a:srgbClr val="FF0000"/>
                </a:solidFill>
              </a:rPr>
              <a:t>2) Le syndrome cavitaire 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6093296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/>
              <a:t>I</a:t>
            </a:r>
            <a:r>
              <a:rPr lang="fr-FR" dirty="0" smtClean="0"/>
              <a:t>l réalise le plus souvent un syndrome de condensation pulmonaire excavée caractéristique de la caverne tuberculeuse et de l'abcès du poumon à la phase de foyer ouvert.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Il est reconnu sur les signes physiques associant des :</a:t>
            </a:r>
          </a:p>
          <a:p>
            <a:pPr marL="0" indent="0">
              <a:buNone/>
            </a:pPr>
            <a:r>
              <a:rPr lang="fr-FR" b="1" dirty="0" smtClean="0"/>
              <a:t>1. Signes de condensation pulmonaire :</a:t>
            </a:r>
          </a:p>
          <a:p>
            <a:pPr marL="0" indent="0">
              <a:buNone/>
            </a:pPr>
            <a:r>
              <a:rPr lang="fr-FR" dirty="0" smtClean="0"/>
              <a:t>— Palpation : augmentation des vibrations vocales.</a:t>
            </a:r>
          </a:p>
          <a:p>
            <a:pPr marL="0" indent="0">
              <a:buNone/>
            </a:pPr>
            <a:r>
              <a:rPr lang="fr-FR" dirty="0" smtClean="0"/>
              <a:t>— Percussion : matité.</a:t>
            </a:r>
          </a:p>
          <a:p>
            <a:pPr marL="0" indent="0">
              <a:buNone/>
            </a:pPr>
            <a:r>
              <a:rPr lang="fr-FR" dirty="0" smtClean="0"/>
              <a:t>— Auscultation : abolition du murmure vésiculaire.</a:t>
            </a:r>
          </a:p>
          <a:p>
            <a:pPr marL="0" indent="0">
              <a:buNone/>
            </a:pPr>
            <a:r>
              <a:rPr lang="fr-FR" b="1" dirty="0" smtClean="0"/>
              <a:t>2. Les signes propres à l'excavation </a:t>
            </a:r>
            <a:r>
              <a:rPr lang="fr-FR" dirty="0" smtClean="0"/>
              <a:t>sont retrouvés à l'auscultation.</a:t>
            </a:r>
          </a:p>
          <a:p>
            <a:pPr marL="0" indent="0">
              <a:buNone/>
            </a:pPr>
            <a:r>
              <a:rPr lang="fr-FR" dirty="0" smtClean="0"/>
              <a:t>— Le souffle cavitaire : intense, à tonalité basse, de timbre creux, à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prédominance inspiratoire.</a:t>
            </a:r>
          </a:p>
          <a:p>
            <a:pPr marL="0" indent="0">
              <a:buNone/>
            </a:pPr>
            <a:r>
              <a:rPr lang="fr-FR" dirty="0" smtClean="0"/>
              <a:t>— Les râles consonnants : sont des râles forts, humides et métalliques. L'association du souffle cavitaire et des râles consonnants réalise lors de la reprise de la toux « </a:t>
            </a:r>
            <a:r>
              <a:rPr lang="fr-FR" b="1" i="1" dirty="0" smtClean="0"/>
              <a:t>un bruit de gargouillement » </a:t>
            </a:r>
            <a:r>
              <a:rPr lang="fr-FR" dirty="0" smtClean="0"/>
              <a:t>caractéristique de l'excavation de la lésion. </a:t>
            </a:r>
          </a:p>
          <a:p>
            <a:pPr marL="0" indent="0">
              <a:buNone/>
            </a:pPr>
            <a:r>
              <a:rPr lang="fr-FR" b="1" u="sng" dirty="0" smtClean="0"/>
              <a:t> Le </a:t>
            </a:r>
            <a:r>
              <a:rPr lang="fr-FR" b="1" u="sng" dirty="0" err="1" smtClean="0"/>
              <a:t>Téléthorax</a:t>
            </a:r>
            <a:r>
              <a:rPr lang="fr-FR" b="1" u="sng" dirty="0" smtClean="0"/>
              <a:t> : </a:t>
            </a:r>
            <a:r>
              <a:rPr lang="fr-FR" dirty="0" smtClean="0"/>
              <a:t>montre une cavité circulaire aérique entourée d'une plage de condensation dense plus ou moins étendue. Cette cavité est parfois de type</a:t>
            </a:r>
          </a:p>
          <a:p>
            <a:pPr marL="0" indent="0">
              <a:buNone/>
            </a:pPr>
            <a:r>
              <a:rPr lang="fr-FR" dirty="0" smtClean="0"/>
              <a:t>hydro-aérique avec une opacité inférieure à limite supérieure horizontale surmonté d'une </a:t>
            </a:r>
            <a:r>
              <a:rPr lang="fr-FR" dirty="0" err="1" smtClean="0"/>
              <a:t>hyperclarté</a:t>
            </a:r>
            <a:r>
              <a:rPr lang="fr-FR" dirty="0" smtClean="0"/>
              <a:t>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1638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82344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b="1" dirty="0"/>
              <a:t>Syndrome </a:t>
            </a:r>
            <a:r>
              <a:rPr lang="fr-FR" sz="3600" b="1" dirty="0" smtClean="0"/>
              <a:t>cavitaire</a:t>
            </a:r>
            <a:endParaRPr lang="fr-FR" sz="3600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381642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76672"/>
            <a:ext cx="4032448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1713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3) L'emphysème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692696"/>
            <a:ext cx="8579296" cy="554461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c'est une dilatation anormale des cavités aériennes distales au-delà des bronchioles terminales avec lésions destructrices des alvéoles.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Il réalise un syndrome de distension alvéolaire.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Il est reconnu sur les signes cliniques suivants:</a:t>
            </a:r>
          </a:p>
          <a:p>
            <a:pPr>
              <a:buFont typeface="Wingdings" pitchFamily="2" charset="2"/>
              <a:buChar char="§"/>
            </a:pPr>
            <a:r>
              <a:rPr lang="fr-FR" b="1" dirty="0" smtClean="0"/>
              <a:t>Inspection:</a:t>
            </a:r>
          </a:p>
          <a:p>
            <a:pPr marL="0" indent="0">
              <a:buNone/>
            </a:pPr>
            <a:r>
              <a:rPr lang="fr-FR" dirty="0" smtClean="0"/>
              <a:t>-  Modification morphologique du thorax : réalisant </a:t>
            </a:r>
            <a:r>
              <a:rPr lang="fr-FR" u="sng" dirty="0" smtClean="0"/>
              <a:t>le thorax en tonneau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-  </a:t>
            </a:r>
            <a:r>
              <a:rPr lang="fr-FR" u="sng" dirty="0" smtClean="0"/>
              <a:t>Diminution importante de l'ampliation thoracique</a:t>
            </a:r>
            <a:r>
              <a:rPr lang="fr-FR" dirty="0" smtClean="0"/>
              <a:t>, entre 2 à 4 cm .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dirty="0" smtClean="0"/>
              <a:t> </a:t>
            </a:r>
            <a:r>
              <a:rPr lang="fr-FR" u="sng" dirty="0" smtClean="0"/>
              <a:t>Tirage</a:t>
            </a:r>
            <a:r>
              <a:rPr lang="fr-FR" dirty="0" smtClean="0"/>
              <a:t> intercostal et sus-sternal.</a:t>
            </a:r>
          </a:p>
          <a:p>
            <a:pPr>
              <a:buFont typeface="Wingdings" pitchFamily="2" charset="2"/>
              <a:buChar char="§"/>
            </a:pPr>
            <a:r>
              <a:rPr lang="fr-FR" b="1" dirty="0" smtClean="0"/>
              <a:t> Palpation :</a:t>
            </a:r>
          </a:p>
          <a:p>
            <a:pPr marL="0" indent="0">
              <a:buNone/>
            </a:pPr>
            <a:r>
              <a:rPr lang="fr-FR" dirty="0" smtClean="0"/>
              <a:t>-  Diminution des vibrations vocales au niveau des deux </a:t>
            </a:r>
            <a:r>
              <a:rPr lang="fr-FR" dirty="0" err="1" smtClean="0"/>
              <a:t>hémithorax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-  Diminution du choc de pointe.</a:t>
            </a:r>
          </a:p>
          <a:p>
            <a:pPr>
              <a:buFont typeface="Wingdings" pitchFamily="2" charset="2"/>
              <a:buChar char="§"/>
            </a:pPr>
            <a:r>
              <a:rPr lang="fr-FR" b="1" dirty="0" smtClean="0"/>
              <a:t>Percussion :</a:t>
            </a:r>
            <a:r>
              <a:rPr lang="fr-FR" dirty="0" smtClean="0"/>
              <a:t> </a:t>
            </a:r>
            <a:r>
              <a:rPr lang="fr-FR" dirty="0" err="1" smtClean="0"/>
              <a:t>Hypersonorité</a:t>
            </a:r>
            <a:r>
              <a:rPr lang="fr-FR" dirty="0" smtClean="0"/>
              <a:t> des deux </a:t>
            </a:r>
            <a:r>
              <a:rPr lang="fr-FR" dirty="0" err="1" smtClean="0"/>
              <a:t>hémithorax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fr-FR" b="1" dirty="0" smtClean="0"/>
              <a:t> Auscultation :</a:t>
            </a:r>
          </a:p>
          <a:p>
            <a:pPr marL="0" indent="0">
              <a:buNone/>
            </a:pPr>
            <a:r>
              <a:rPr lang="fr-FR" dirty="0" smtClean="0"/>
              <a:t>-  Diminution du murmure vésiculaire au niveau des deux </a:t>
            </a:r>
            <a:r>
              <a:rPr lang="fr-FR" dirty="0" err="1" smtClean="0"/>
              <a:t>hémithorax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-  Inversion du rythme respiratoire avec expiration prolongée.</a:t>
            </a:r>
          </a:p>
          <a:p>
            <a:pPr marL="0" indent="0">
              <a:buNone/>
            </a:pPr>
            <a:r>
              <a:rPr lang="fr-FR" dirty="0" smtClean="0"/>
              <a:t>-  Diminution de l'intensité des bruits du cœur qui paraissent assourdis.</a:t>
            </a:r>
          </a:p>
        </p:txBody>
      </p:sp>
    </p:spTree>
    <p:extLst>
      <p:ext uri="{BB962C8B-B14F-4D97-AF65-F5344CB8AC3E}">
        <p14:creationId xmlns:p14="http://schemas.microsoft.com/office/powerpoint/2010/main" val="37385017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7413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La radiographie  </a:t>
            </a:r>
            <a:r>
              <a:rPr lang="fr-FR" dirty="0" smtClean="0"/>
              <a:t>va montrer :</a:t>
            </a:r>
          </a:p>
          <a:p>
            <a:pPr marL="0" indent="0">
              <a:buNone/>
            </a:pPr>
            <a:r>
              <a:rPr lang="fr-FR" dirty="0" smtClean="0"/>
              <a:t>• Un élargissement des espaces intercostaux et une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</a:t>
            </a:r>
            <a:r>
              <a:rPr lang="fr-FR" dirty="0" err="1" smtClean="0"/>
              <a:t>horizontalisation</a:t>
            </a:r>
            <a:r>
              <a:rPr lang="fr-FR" dirty="0" smtClean="0"/>
              <a:t> des côtes.</a:t>
            </a:r>
          </a:p>
          <a:p>
            <a:pPr marL="0" indent="0">
              <a:buNone/>
            </a:pPr>
            <a:r>
              <a:rPr lang="fr-FR" dirty="0" smtClean="0"/>
              <a:t>• Une </a:t>
            </a:r>
            <a:r>
              <a:rPr lang="fr-FR" dirty="0" err="1" smtClean="0"/>
              <a:t>hyperclarté</a:t>
            </a:r>
            <a:r>
              <a:rPr lang="fr-FR" dirty="0" smtClean="0"/>
              <a:t> du parenchyme pulmonaire.</a:t>
            </a:r>
          </a:p>
          <a:p>
            <a:pPr marL="0" indent="0">
              <a:buNone/>
            </a:pPr>
            <a:r>
              <a:rPr lang="fr-FR" b="1" dirty="0" smtClean="0"/>
              <a:t>L'exploration fonctionnelle respiratoire : </a:t>
            </a:r>
            <a:r>
              <a:rPr lang="fr-FR" dirty="0" smtClean="0"/>
              <a:t>va montrer un syndrome de type obstructif associant :</a:t>
            </a:r>
          </a:p>
          <a:p>
            <a:pPr>
              <a:buFontTx/>
              <a:buChar char="-"/>
            </a:pPr>
            <a:r>
              <a:rPr lang="fr-FR" dirty="0" smtClean="0"/>
              <a:t>Une diminution de la capacité vitale par diminution du  </a:t>
            </a:r>
          </a:p>
          <a:p>
            <a:pPr marL="0" indent="0">
              <a:buNone/>
            </a:pPr>
            <a:r>
              <a:rPr lang="fr-FR" dirty="0" smtClean="0"/>
              <a:t>    volume de réserve expiratoire.</a:t>
            </a:r>
          </a:p>
          <a:p>
            <a:pPr>
              <a:buFontTx/>
              <a:buChar char="-"/>
            </a:pPr>
            <a:r>
              <a:rPr lang="fr-FR" dirty="0" smtClean="0"/>
              <a:t>Une diminution importante du VEMS et diminution de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l'indice de </a:t>
            </a:r>
            <a:r>
              <a:rPr lang="fr-FR" dirty="0" err="1" smtClean="0"/>
              <a:t>Tiffeneau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b="1" dirty="0" smtClean="0"/>
              <a:t>La mesure des gaz du sang </a:t>
            </a:r>
            <a:r>
              <a:rPr lang="fr-FR" dirty="0" smtClean="0"/>
              <a:t>va objectiver une </a:t>
            </a:r>
            <a:r>
              <a:rPr lang="fr-FR" dirty="0" smtClean="0">
                <a:solidFill>
                  <a:srgbClr val="FF0000"/>
                </a:solidFill>
              </a:rPr>
              <a:t>hypoxie</a:t>
            </a:r>
            <a:r>
              <a:rPr lang="fr-FR" dirty="0" smtClean="0"/>
              <a:t> (diminution de la p O2) avec diminution de la saturation en oxygène de l'hémoglobine et souvent une </a:t>
            </a:r>
            <a:r>
              <a:rPr lang="fr-FR" dirty="0" smtClean="0">
                <a:solidFill>
                  <a:srgbClr val="FF0000"/>
                </a:solidFill>
              </a:rPr>
              <a:t>hypercapnie </a:t>
            </a:r>
            <a:r>
              <a:rPr lang="fr-FR" dirty="0" smtClean="0"/>
              <a:t>(augmentation de la p CO2).</a:t>
            </a:r>
          </a:p>
          <a:p>
            <a:pPr marL="0" indent="0">
              <a:buNone/>
            </a:pPr>
            <a:r>
              <a:rPr lang="fr-FR" b="1" u="sng" dirty="0" smtClean="0"/>
              <a:t>NB:! </a:t>
            </a:r>
            <a:r>
              <a:rPr lang="fr-FR" dirty="0"/>
              <a:t>La radioscopie : montre des coupoles diaphragmatiques abaissées et aplaties avec une Course diaphragmatique  diminuée de 2 à 3 cm au lieu de 8 à 10 cm.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30035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0" indent="0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LES SYNDROMES BRONCHIQUES:</a:t>
            </a:r>
          </a:p>
          <a:p>
            <a:pPr marL="0" indent="0">
              <a:buNone/>
            </a:pPr>
            <a:endParaRPr lang="fr-FR" sz="40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arenR"/>
            </a:pPr>
            <a:r>
              <a:rPr lang="fr-FR" dirty="0"/>
              <a:t>L</a:t>
            </a:r>
            <a:r>
              <a:rPr lang="fr-FR" dirty="0" smtClean="0"/>
              <a:t>a crise d'asthme</a:t>
            </a:r>
          </a:p>
          <a:p>
            <a:pPr marL="514350" indent="-514350">
              <a:buAutoNum type="arabicParenR"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2) La bronchite chronique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3) Dilatation des bronches.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630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288" cy="576064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/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Le syndrome d'épanchement pleural liquidien</a:t>
            </a:r>
            <a:r>
              <a:rPr lang="fr-FR" sz="3600" dirty="0" smtClean="0">
                <a:solidFill>
                  <a:srgbClr val="FF0000"/>
                </a:solidFill>
              </a:rPr>
              <a:t/>
            </a:r>
            <a:br>
              <a:rPr lang="fr-FR" sz="3600" dirty="0" smtClean="0">
                <a:solidFill>
                  <a:srgbClr val="FF0000"/>
                </a:solidFill>
              </a:rPr>
            </a:b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1. Épanchement pleural liquidien de moyenne 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fr-FR" b="1" dirty="0" smtClean="0">
                <a:solidFill>
                  <a:srgbClr val="002060"/>
                </a:solidFill>
              </a:rPr>
              <a:t>   abondance :</a:t>
            </a:r>
            <a:r>
              <a:rPr lang="fr-FR" dirty="0" smtClean="0"/>
              <a:t> plus fréquent +++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Inspection </a:t>
            </a:r>
            <a:r>
              <a:rPr lang="fr-FR" sz="2800" dirty="0" smtClean="0"/>
              <a:t>: diminution de l'ampliation thoracique s'accompagnant d'une dilatation de l’</a:t>
            </a:r>
            <a:r>
              <a:rPr lang="fr-FR" sz="2800" dirty="0" err="1" smtClean="0"/>
              <a:t>hémithorax</a:t>
            </a:r>
            <a:r>
              <a:rPr lang="fr-FR" sz="2800" dirty="0" smtClean="0"/>
              <a:t> et élargissement des espaces intercostaux.</a:t>
            </a:r>
          </a:p>
          <a:p>
            <a:pPr marL="0" indent="0">
              <a:buNone/>
            </a:pP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Palpation : </a:t>
            </a:r>
            <a:r>
              <a:rPr lang="fr-FR" sz="2800" dirty="0" smtClean="0"/>
              <a:t>Abolition des vibrations vocales.</a:t>
            </a:r>
          </a:p>
          <a:p>
            <a:pPr marL="0" indent="0">
              <a:buNone/>
            </a:pP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Percussion : </a:t>
            </a:r>
            <a:r>
              <a:rPr lang="fr-FR" sz="2800" dirty="0" smtClean="0"/>
              <a:t>temps fondamental de l'examen, </a:t>
            </a:r>
            <a:r>
              <a:rPr lang="fr-FR" sz="2800" u="sng" dirty="0" smtClean="0"/>
              <a:t>matité franche de bois</a:t>
            </a:r>
            <a:r>
              <a:rPr lang="fr-FR" sz="2800" dirty="0" smtClean="0"/>
              <a:t>, dont la limite supérieure dessine une courbe parabolique à sommet axillaire : courbe de Damoiseau, surmontée d'un </a:t>
            </a:r>
            <a:r>
              <a:rPr lang="fr-FR" sz="2800" dirty="0" err="1" smtClean="0"/>
              <a:t>skodisme</a:t>
            </a:r>
            <a:r>
              <a:rPr lang="fr-FR" sz="2800" dirty="0" smtClean="0"/>
              <a:t> sous-claviculaire.</a:t>
            </a:r>
          </a:p>
        </p:txBody>
      </p:sp>
    </p:spTree>
    <p:extLst>
      <p:ext uri="{BB962C8B-B14F-4D97-AF65-F5344CB8AC3E}">
        <p14:creationId xmlns:p14="http://schemas.microsoft.com/office/powerpoint/2010/main" val="6499321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1) La crise d'asthme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/>
              <a:t>Est en rapport avec une </a:t>
            </a:r>
            <a:r>
              <a:rPr lang="fr-FR" u="sng" dirty="0" err="1" smtClean="0"/>
              <a:t>broncho-constriction</a:t>
            </a:r>
            <a:r>
              <a:rPr lang="fr-FR" u="sng" dirty="0" smtClean="0"/>
              <a:t> </a:t>
            </a:r>
            <a:r>
              <a:rPr lang="fr-FR" dirty="0" smtClean="0"/>
              <a:t>brutale et transitoire(bronchospasme); qui se traduit par l'existence de </a:t>
            </a:r>
            <a:r>
              <a:rPr lang="fr-FR" u="sng" dirty="0" smtClean="0"/>
              <a:t>râles sibilants</a:t>
            </a:r>
            <a:r>
              <a:rPr lang="fr-FR" dirty="0" smtClean="0"/>
              <a:t> à l'auscultation.</a:t>
            </a:r>
          </a:p>
          <a:p>
            <a:pPr marL="0" indent="0">
              <a:buNone/>
            </a:pPr>
            <a:r>
              <a:rPr lang="fr-FR" dirty="0" smtClean="0"/>
              <a:t>La crise d'asthme se caractérise par une crise de </a:t>
            </a:r>
            <a:r>
              <a:rPr lang="fr-FR" u="sng" dirty="0" smtClean="0"/>
              <a:t>dyspnée paroxystique </a:t>
            </a:r>
            <a:r>
              <a:rPr lang="fr-FR" dirty="0" smtClean="0"/>
              <a:t>survenant au repos qui évolue</a:t>
            </a:r>
          </a:p>
          <a:p>
            <a:pPr marL="0" indent="0">
              <a:buNone/>
            </a:pPr>
            <a:r>
              <a:rPr lang="fr-FR" dirty="0" smtClean="0"/>
              <a:t>en deux phases.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1.1. La phase sèche : </a:t>
            </a:r>
            <a:r>
              <a:rPr lang="fr-FR" dirty="0" smtClean="0"/>
              <a:t>le début est brutal, le plus souvent nocturne, il s'agit d'une </a:t>
            </a:r>
            <a:r>
              <a:rPr lang="fr-FR" dirty="0" err="1" smtClean="0"/>
              <a:t>bradypnée</a:t>
            </a:r>
            <a:r>
              <a:rPr lang="fr-FR" dirty="0"/>
              <a:t> </a:t>
            </a:r>
            <a:r>
              <a:rPr lang="fr-FR" dirty="0" smtClean="0"/>
              <a:t>expiratoire (la fréquence respiratoire est diminuée entre 10 et 12 cycles / minute )avec </a:t>
            </a:r>
            <a:r>
              <a:rPr lang="fr-FR" u="sng" dirty="0" smtClean="0"/>
              <a:t>orthopnée</a:t>
            </a:r>
            <a:r>
              <a:rPr lang="fr-FR" dirty="0" smtClean="0"/>
              <a:t> (le malade ne peut supporter la position de décubitus), l'inspiration est brève, </a:t>
            </a:r>
            <a:r>
              <a:rPr lang="fr-FR" u="sng" dirty="0" smtClean="0"/>
              <a:t>l'expiration est difficile, prolongée</a:t>
            </a:r>
            <a:r>
              <a:rPr lang="fr-FR" dirty="0" smtClean="0"/>
              <a:t>, volontaire et bruyante.</a:t>
            </a:r>
          </a:p>
        </p:txBody>
      </p:sp>
    </p:spTree>
    <p:extLst>
      <p:ext uri="{BB962C8B-B14F-4D97-AF65-F5344CB8AC3E}">
        <p14:creationId xmlns:p14="http://schemas.microsoft.com/office/powerpoint/2010/main" val="36281240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900" dirty="0">
                <a:solidFill>
                  <a:srgbClr val="FF0000"/>
                </a:solidFill>
              </a:rPr>
              <a:t>E</a:t>
            </a:r>
            <a:r>
              <a:rPr lang="fr-FR" sz="3900" dirty="0" smtClean="0">
                <a:solidFill>
                  <a:srgbClr val="FF0000"/>
                </a:solidFill>
              </a:rPr>
              <a:t>xamen clinique  :</a:t>
            </a:r>
          </a:p>
          <a:p>
            <a:pPr>
              <a:buFont typeface="Wingdings" pitchFamily="2" charset="2"/>
              <a:buChar char="Ø"/>
            </a:pPr>
            <a:r>
              <a:rPr lang="fr-FR" b="1" dirty="0"/>
              <a:t>I</a:t>
            </a:r>
            <a:r>
              <a:rPr lang="fr-FR" b="1" dirty="0" smtClean="0"/>
              <a:t>nspection : </a:t>
            </a:r>
            <a:r>
              <a:rPr lang="fr-FR" dirty="0" smtClean="0"/>
              <a:t>une diminution de l'ampliation thoracique avec thorax distendu, bloqué en inspiration forcée et </a:t>
            </a:r>
            <a:r>
              <a:rPr lang="fr-FR" dirty="0" err="1" smtClean="0"/>
              <a:t>horizontalisation</a:t>
            </a:r>
            <a:r>
              <a:rPr lang="fr-FR" dirty="0" smtClean="0"/>
              <a:t> des côtes.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Percussion : </a:t>
            </a:r>
            <a:r>
              <a:rPr lang="fr-FR" dirty="0" smtClean="0"/>
              <a:t>une </a:t>
            </a:r>
            <a:r>
              <a:rPr lang="fr-FR" dirty="0" err="1" smtClean="0"/>
              <a:t>hypersonorité</a:t>
            </a:r>
            <a:r>
              <a:rPr lang="fr-FR" dirty="0" smtClean="0"/>
              <a:t> des deux </a:t>
            </a:r>
            <a:r>
              <a:rPr lang="fr-FR" dirty="0" err="1" smtClean="0"/>
              <a:t>hémithorax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Auscultation : </a:t>
            </a:r>
            <a:r>
              <a:rPr lang="fr-FR" dirty="0" smtClean="0"/>
              <a:t>une inversion du rythme respiratoire, </a:t>
            </a:r>
            <a:r>
              <a:rPr lang="fr-FR" u="sng" dirty="0" smtClean="0"/>
              <a:t>l'expiration devient plus longue que l'inspiration</a:t>
            </a:r>
            <a:r>
              <a:rPr lang="fr-FR" dirty="0" smtClean="0"/>
              <a:t>, une diminution du murmure vésiculaire et surtout la présence de </a:t>
            </a:r>
            <a:r>
              <a:rPr lang="fr-FR" u="sng" dirty="0" smtClean="0"/>
              <a:t>râles sibilants</a:t>
            </a:r>
            <a:r>
              <a:rPr lang="fr-FR" dirty="0" smtClean="0"/>
              <a:t> qui réalisent des sifflements expiratoires aigus et prolongés.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98481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1.2. La phase catarrhale : </a:t>
            </a:r>
            <a:r>
              <a:rPr lang="fr-FR" dirty="0" smtClean="0"/>
              <a:t>au bout de 2 à 3 heures apparaît une hypersécrétion bronchique qui se manifeste par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b="1" dirty="0" smtClean="0"/>
              <a:t>Une toux productive: </a:t>
            </a:r>
            <a:r>
              <a:rPr lang="fr-FR" dirty="0" smtClean="0"/>
              <a:t>avec expectoration muqueuse faite de crachats peu nombreux et peu abondants, blanc grisâtre et translucides, visqueux, réalisant les </a:t>
            </a:r>
            <a:r>
              <a:rPr lang="fr-FR" i="1" dirty="0" smtClean="0"/>
              <a:t>« crachats perlés de Laennec» </a:t>
            </a:r>
            <a:r>
              <a:rPr lang="fr-FR" dirty="0" smtClean="0"/>
              <a:t>.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Plus rarement l'expectoration est abondante de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type </a:t>
            </a:r>
            <a:r>
              <a:rPr lang="fr-FR" dirty="0" err="1" smtClean="0"/>
              <a:t>séro</a:t>
            </a:r>
            <a:r>
              <a:rPr lang="fr-FR" dirty="0" smtClean="0"/>
              <a:t>-muqueux.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L'apparition de </a:t>
            </a:r>
            <a:r>
              <a:rPr lang="fr-FR" b="1" dirty="0" smtClean="0"/>
              <a:t>râles ronflants </a:t>
            </a:r>
            <a:r>
              <a:rPr lang="fr-FR" dirty="0" smtClean="0"/>
              <a:t>qui viennent s'ajouter aux râles sibilants réalisant un « bruit de pigeonnier ».</a:t>
            </a:r>
          </a:p>
        </p:txBody>
      </p:sp>
    </p:spTree>
    <p:extLst>
      <p:ext uri="{BB962C8B-B14F-4D97-AF65-F5344CB8AC3E}">
        <p14:creationId xmlns:p14="http://schemas.microsoft.com/office/powerpoint/2010/main" val="26940003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fr-FR" dirty="0" smtClean="0"/>
              <a:t> Après la crise dans les heures qui suivent et le lendemain, l'auscultation retrouve l'existence de râles sibilants qui permettent de poser le diagnostic d'asthme si on n'a pas assisté à la crise.</a:t>
            </a:r>
          </a:p>
          <a:p>
            <a:pPr marL="0" indent="0">
              <a:buNone/>
            </a:pPr>
            <a:r>
              <a:rPr lang="fr-FR" sz="3900" dirty="0" smtClean="0">
                <a:solidFill>
                  <a:srgbClr val="FF0000"/>
                </a:solidFill>
              </a:rPr>
              <a:t>Le </a:t>
            </a:r>
            <a:r>
              <a:rPr lang="fr-FR" sz="3900" dirty="0" err="1" smtClean="0">
                <a:solidFill>
                  <a:srgbClr val="FF0000"/>
                </a:solidFill>
              </a:rPr>
              <a:t>téléthorax</a:t>
            </a:r>
            <a:r>
              <a:rPr lang="fr-FR" sz="3900" dirty="0" smtClean="0">
                <a:solidFill>
                  <a:srgbClr val="FF0000"/>
                </a:solidFill>
              </a:rPr>
              <a:t> : </a:t>
            </a:r>
            <a:r>
              <a:rPr lang="fr-FR" dirty="0" smtClean="0"/>
              <a:t>montre un élargissement des espaces intercostaux avec </a:t>
            </a:r>
            <a:r>
              <a:rPr lang="fr-FR" dirty="0" err="1" smtClean="0"/>
              <a:t>horizontalisation</a:t>
            </a:r>
            <a:r>
              <a:rPr lang="fr-FR" dirty="0" smtClean="0"/>
              <a:t> des côtes et une </a:t>
            </a:r>
            <a:r>
              <a:rPr lang="fr-FR" dirty="0" err="1" smtClean="0"/>
              <a:t>hyperclarté</a:t>
            </a:r>
            <a:r>
              <a:rPr lang="fr-FR" dirty="0" smtClean="0"/>
              <a:t> du parenchyme pulmonaire.</a:t>
            </a:r>
          </a:p>
          <a:p>
            <a:pPr marL="0" indent="0">
              <a:buNone/>
            </a:pPr>
            <a:r>
              <a:rPr lang="fr-FR" sz="3900" dirty="0" smtClean="0">
                <a:solidFill>
                  <a:srgbClr val="FF0000"/>
                </a:solidFill>
              </a:rPr>
              <a:t>L'exploration fonctionnelle respiratoire </a:t>
            </a:r>
            <a:r>
              <a:rPr lang="fr-FR" dirty="0" smtClean="0"/>
              <a:t>permettra de faire le diagnostic d'asthme en dehors de la crise, elle va montrer une diminution du VEMS provoquée par l'acétylcholine.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2618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2) La bronchite chronique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Est caractérisée par une </a:t>
            </a:r>
            <a:r>
              <a:rPr lang="fr-FR" u="sng" dirty="0" smtClean="0"/>
              <a:t>hypersécrétion </a:t>
            </a:r>
            <a:r>
              <a:rPr lang="fr-FR" dirty="0" smtClean="0"/>
              <a:t>muqueuse au niveau des bronches.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elle est </a:t>
            </a:r>
            <a:r>
              <a:rPr lang="fr-FR" u="sng" dirty="0" smtClean="0"/>
              <a:t>souvent compliquée d'infection </a:t>
            </a:r>
            <a:r>
              <a:rPr lang="fr-FR" dirty="0" smtClean="0"/>
              <a:t>d'où l'expectoration muco-purulente abondante à type de </a:t>
            </a:r>
            <a:r>
              <a:rPr lang="fr-FR" u="sng" dirty="0" smtClean="0"/>
              <a:t>bronchorrhée</a:t>
            </a:r>
            <a:r>
              <a:rPr lang="fr-FR" dirty="0" smtClean="0"/>
              <a:t> souvent retrouvée.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Elle est définie par l'existence chez un malade d'une </a:t>
            </a:r>
            <a:r>
              <a:rPr lang="fr-FR" u="sng" dirty="0" smtClean="0"/>
              <a:t>toux productive chronique </a:t>
            </a:r>
            <a:r>
              <a:rPr lang="fr-FR" dirty="0" smtClean="0"/>
              <a:t>ou récidivante observée pendant au moins 3 mois non forcément consécutifs dans l'année et pendant au moins </a:t>
            </a:r>
            <a:r>
              <a:rPr lang="fr-FR" u="sng" dirty="0" smtClean="0"/>
              <a:t>2 années successives</a:t>
            </a:r>
            <a:r>
              <a:rPr lang="fr-FR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 après avoir éliminé </a:t>
            </a:r>
            <a:r>
              <a:rPr lang="fr-FR" dirty="0" smtClean="0"/>
              <a:t>toute autre maladie broncho-pulmonaire en particulier la </a:t>
            </a:r>
            <a:r>
              <a:rPr lang="fr-FR" u="sng" dirty="0" smtClean="0"/>
              <a:t>dilatation des bronches et la tuberculose pulmonaire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89478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Elle sera donc reconnue essentiellement sur les </a:t>
            </a:r>
            <a:r>
              <a:rPr lang="fr-FR" u="sng" dirty="0" smtClean="0"/>
              <a:t>signes fonctionnels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— </a:t>
            </a:r>
            <a:r>
              <a:rPr lang="fr-FR" b="1" dirty="0" smtClean="0"/>
              <a:t>Toux productive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— Expectoration : muqueuse ou muco-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purulente souvent abondante à type de  </a:t>
            </a:r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b="1" dirty="0" smtClean="0"/>
              <a:t>   bronchorrhée.</a:t>
            </a:r>
          </a:p>
          <a:p>
            <a:pPr marL="0" indent="0">
              <a:buNone/>
            </a:pPr>
            <a:r>
              <a:rPr lang="fr-FR" u="sng" dirty="0" smtClean="0"/>
              <a:t>L'examen clinique </a:t>
            </a:r>
            <a:r>
              <a:rPr lang="fr-FR" dirty="0" smtClean="0"/>
              <a:t>est pauvre, il peut mettre en évidence des </a:t>
            </a:r>
            <a:r>
              <a:rPr lang="fr-FR" b="1" dirty="0" smtClean="0"/>
              <a:t>râles bronchiques </a:t>
            </a:r>
            <a:r>
              <a:rPr lang="fr-FR" dirty="0" smtClean="0"/>
              <a:t>surtout à type de râles ronflants au moment des poussées infectieuses.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85013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78098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3) La dilatation des bronches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60212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Est définie comme une dilatation permanente du calibre de plusieurs bronches de moyen calibre.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reconnue essentiellement sur des signes fonctionnels :</a:t>
            </a:r>
          </a:p>
          <a:p>
            <a:pPr marL="0" indent="0">
              <a:buNone/>
            </a:pPr>
            <a:r>
              <a:rPr lang="fr-FR" dirty="0" smtClean="0"/>
              <a:t>— Toux quotidienne et matinale.</a:t>
            </a:r>
          </a:p>
          <a:p>
            <a:pPr marL="0" indent="0">
              <a:buNone/>
            </a:pPr>
            <a:r>
              <a:rPr lang="fr-FR" dirty="0" smtClean="0"/>
              <a:t>— Expectoration caractéristique muco-purulente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abondante réalisant la </a:t>
            </a:r>
            <a:r>
              <a:rPr lang="fr-FR" u="sng" dirty="0" smtClean="0"/>
              <a:t>bronchorrhée sédimentant en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</a:t>
            </a:r>
            <a:r>
              <a:rPr lang="fr-FR" u="sng" dirty="0" smtClean="0"/>
              <a:t>quatre couches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Etait affirmée par la bronchographie </a:t>
            </a:r>
            <a:r>
              <a:rPr lang="fr-FR" dirty="0" err="1" smtClean="0"/>
              <a:t>lipiodolée</a:t>
            </a:r>
            <a:r>
              <a:rPr lang="fr-FR" dirty="0" smtClean="0"/>
              <a:t> visualisant l'augmentation du diamètre bronchique avec diminution ou disparition des ramifications de la bronche pathologique.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Détrônée actuellement par le scanner thoracique. </a:t>
            </a:r>
          </a:p>
        </p:txBody>
      </p:sp>
    </p:spTree>
    <p:extLst>
      <p:ext uri="{BB962C8B-B14F-4D97-AF65-F5344CB8AC3E}">
        <p14:creationId xmlns:p14="http://schemas.microsoft.com/office/powerpoint/2010/main" val="2623396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6320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/>
              <a:t>Dilatation des bronches 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r>
              <a:rPr lang="fr-FR" sz="3000" b="1" dirty="0" smtClean="0"/>
              <a:t>(Bronchographie </a:t>
            </a:r>
            <a:r>
              <a:rPr lang="fr-FR" sz="3000" b="1" dirty="0" err="1"/>
              <a:t>lipiodolée</a:t>
            </a:r>
            <a:r>
              <a:rPr lang="fr-FR" sz="3000" b="1" dirty="0" smtClean="0"/>
              <a:t>)</a:t>
            </a:r>
            <a:endParaRPr lang="fr-FR" sz="30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3814759" cy="4137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20688"/>
            <a:ext cx="3456384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52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6632"/>
            <a:ext cx="8784976" cy="648072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b="1" dirty="0" smtClean="0"/>
              <a:t>Auscultation : </a:t>
            </a:r>
            <a:r>
              <a:rPr lang="fr-FR" dirty="0" smtClean="0"/>
              <a:t>abolition du murmure vésiculaire : parfois le souffle pleurétique (doux, lointain) entendu à la limite supérieure de la matité accessoirement la </a:t>
            </a:r>
            <a:r>
              <a:rPr lang="fr-FR" dirty="0" err="1" smtClean="0"/>
              <a:t>pectoriloquie</a:t>
            </a:r>
            <a:r>
              <a:rPr lang="fr-FR" dirty="0" smtClean="0"/>
              <a:t> aphone et l’</a:t>
            </a:r>
            <a:r>
              <a:rPr lang="fr-FR" dirty="0" err="1" smtClean="0"/>
              <a:t>égophonie</a:t>
            </a:r>
            <a:r>
              <a:rPr lang="fr-FR" dirty="0" smtClean="0"/>
              <a:t> à l'auscultation de la voix chuchotée et de la voix haute.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    En conclusion </a:t>
            </a:r>
            <a:r>
              <a:rPr lang="fr-FR" dirty="0" smtClean="0"/>
              <a:t>on retrouve: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dirty="0" smtClean="0"/>
              <a:t> Abolition des vibrations vocales (palpation).</a:t>
            </a:r>
          </a:p>
          <a:p>
            <a:pPr marL="0" indent="0">
              <a:buNone/>
            </a:pPr>
            <a:r>
              <a:rPr lang="fr-FR" dirty="0" smtClean="0"/>
              <a:t>- Matité franche de bois, dont la limite supérieure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décrit la courbe de Damoiseau (percussion).</a:t>
            </a:r>
          </a:p>
          <a:p>
            <a:pPr marL="0" indent="0">
              <a:buNone/>
            </a:pPr>
            <a:r>
              <a:rPr lang="fr-FR" dirty="0" smtClean="0"/>
              <a:t>- Abolition du murmure vésiculaire (auscultation).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err="1"/>
              <a:t>T</a:t>
            </a:r>
            <a:r>
              <a:rPr lang="fr-FR" b="1" u="sng" dirty="0" err="1" smtClean="0"/>
              <a:t>éléthorax</a:t>
            </a:r>
            <a:r>
              <a:rPr lang="fr-FR" b="1" u="sng" dirty="0" smtClean="0"/>
              <a:t> de face : </a:t>
            </a:r>
            <a:r>
              <a:rPr lang="fr-FR" dirty="0" smtClean="0"/>
              <a:t>va montrer une opacité de la base dont la limite supérieure est  concave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935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103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Epanchement </a:t>
            </a:r>
            <a:r>
              <a:rPr lang="fr-FR" sz="4000" b="1" dirty="0"/>
              <a:t>pleural </a:t>
            </a:r>
            <a:r>
              <a:rPr lang="fr-FR" sz="4000" b="1" dirty="0" smtClean="0"/>
              <a:t>liquidien de </a:t>
            </a:r>
            <a:r>
              <a:rPr lang="fr-FR" sz="4000" b="1" dirty="0"/>
              <a:t>moyenne abondance.</a:t>
            </a:r>
            <a:r>
              <a:rPr lang="fr-FR" i="1" dirty="0"/>
              <a:t/>
            </a:r>
            <a:br>
              <a:rPr lang="fr-FR" i="1" dirty="0"/>
            </a:b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6672"/>
            <a:ext cx="4336857" cy="4669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7999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6631"/>
            <a:ext cx="8507288" cy="648073"/>
          </a:xfrm>
        </p:spPr>
        <p:txBody>
          <a:bodyPr>
            <a:noAutofit/>
          </a:bodyPr>
          <a:lstStyle/>
          <a:p>
            <a:pPr algn="l"/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2060"/>
                </a:solidFill>
              </a:rPr>
              <a:t>2. Epanchement pleural liquidien de grande  abondance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9"/>
            <a:ext cx="8568952" cy="475252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/>
              <a:t>I</a:t>
            </a:r>
            <a:r>
              <a:rPr lang="fr-FR" sz="2800" b="1" dirty="0" smtClean="0"/>
              <a:t>nspection </a:t>
            </a:r>
            <a:r>
              <a:rPr lang="fr-FR" sz="2800" dirty="0" smtClean="0"/>
              <a:t>et </a:t>
            </a:r>
            <a:r>
              <a:rPr lang="fr-FR" sz="2800" b="1" dirty="0" smtClean="0"/>
              <a:t>palpation</a:t>
            </a:r>
            <a:r>
              <a:rPr lang="fr-FR" sz="2800" u="sng" dirty="0" smtClean="0"/>
              <a:t> </a:t>
            </a:r>
            <a:r>
              <a:rPr lang="fr-FR" sz="2800" dirty="0" smtClean="0"/>
              <a:t> identiques à ceux retrouvés dans l'épanchement pleural de moyenne abondance.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/>
              <a:t>P</a:t>
            </a:r>
            <a:r>
              <a:rPr lang="fr-FR" sz="2800" b="1" dirty="0" smtClean="0"/>
              <a:t>ercussion : </a:t>
            </a:r>
            <a:r>
              <a:rPr lang="fr-FR" sz="2800" dirty="0" smtClean="0"/>
              <a:t>retrouve une matité occupant tout un </a:t>
            </a:r>
            <a:r>
              <a:rPr lang="fr-FR" sz="2800" dirty="0" err="1" smtClean="0"/>
              <a:t>hémithorax</a:t>
            </a:r>
            <a:r>
              <a:rPr lang="fr-FR" sz="2800" dirty="0" smtClean="0"/>
              <a:t>, dont la limite supérieure atteint ou dépasse l'épine de l'omoplate en arrière et la clavicule en avant; cette limite supérieure est horizontale; on ne retrouve pas de </a:t>
            </a:r>
            <a:r>
              <a:rPr lang="fr-FR" sz="2800" dirty="0" err="1" smtClean="0"/>
              <a:t>skodisme</a:t>
            </a:r>
            <a:r>
              <a:rPr lang="fr-FR" sz="2800" dirty="0" smtClean="0"/>
              <a:t> sous-claviculaire.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/>
              <a:t>A</a:t>
            </a:r>
            <a:r>
              <a:rPr lang="fr-FR" sz="2800" b="1" dirty="0" smtClean="0"/>
              <a:t>uscultation : </a:t>
            </a:r>
            <a:r>
              <a:rPr lang="fr-FR" sz="2800" dirty="0" smtClean="0"/>
              <a:t>révèle une abolition du murmure vésiculaire de tout un </a:t>
            </a:r>
            <a:r>
              <a:rPr lang="fr-FR" sz="2800" dirty="0" err="1" smtClean="0"/>
              <a:t>hémithorax</a:t>
            </a:r>
            <a:r>
              <a:rPr lang="fr-FR" sz="2800" dirty="0" smtClean="0"/>
              <a:t>,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-  le souffle pleurétique n'est jamais retrouvé.</a:t>
            </a:r>
          </a:p>
        </p:txBody>
      </p:sp>
    </p:spTree>
    <p:extLst>
      <p:ext uri="{BB962C8B-B14F-4D97-AF65-F5344CB8AC3E}">
        <p14:creationId xmlns:p14="http://schemas.microsoft.com/office/powerpoint/2010/main" val="289870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97666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L'abondance de l'épanchement sera jugée cliniquement sur :</a:t>
            </a:r>
          </a:p>
          <a:p>
            <a:pPr marL="0" indent="0">
              <a:buNone/>
            </a:pPr>
            <a:r>
              <a:rPr lang="fr-FR" dirty="0" smtClean="0"/>
              <a:t>— L'existence de signes fonctionnels : dyspnée importante.</a:t>
            </a:r>
          </a:p>
          <a:p>
            <a:pPr marL="0" indent="0">
              <a:buNone/>
            </a:pPr>
            <a:r>
              <a:rPr lang="fr-FR" dirty="0" smtClean="0"/>
              <a:t>— La présence d'une cyanose.</a:t>
            </a:r>
          </a:p>
          <a:p>
            <a:pPr marL="0" indent="0">
              <a:buNone/>
            </a:pPr>
            <a:r>
              <a:rPr lang="fr-FR" dirty="0" smtClean="0"/>
              <a:t>— La limite supérieure de la matité.</a:t>
            </a:r>
          </a:p>
          <a:p>
            <a:pPr marL="0" indent="0">
              <a:buNone/>
            </a:pPr>
            <a:r>
              <a:rPr lang="fr-FR" dirty="0" smtClean="0"/>
              <a:t>— L'existence de signes cardio-vasculaires : déplacement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du choc de pointe vers la droite en cas d'épanchement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gauche, vers la gauche en cas d'épanchement droit,  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tachycardie.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smtClean="0"/>
              <a:t>Le </a:t>
            </a:r>
            <a:r>
              <a:rPr lang="fr-FR" b="1" u="sng" dirty="0" err="1" smtClean="0"/>
              <a:t>téléthorax</a:t>
            </a:r>
            <a:r>
              <a:rPr lang="fr-FR" b="1" u="sng" dirty="0" smtClean="0"/>
              <a:t> de face : </a:t>
            </a:r>
            <a:r>
              <a:rPr lang="fr-FR" dirty="0" smtClean="0"/>
              <a:t>va montrer une opacité de l’</a:t>
            </a:r>
            <a:r>
              <a:rPr lang="fr-FR" dirty="0" err="1" smtClean="0"/>
              <a:t>hémithorax</a:t>
            </a:r>
            <a:r>
              <a:rPr lang="fr-FR" dirty="0" smtClean="0"/>
              <a:t> dépassant la clavicule à limite supérieure peu nette , parfois un refoulement du médiastin.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985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82344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/>
              <a:t>Epanchement pleural liquidien</a:t>
            </a:r>
            <a:br>
              <a:rPr lang="fr-FR" sz="3600" b="1" dirty="0"/>
            </a:br>
            <a:r>
              <a:rPr lang="fr-FR" sz="3600" b="1" dirty="0"/>
              <a:t>de grande abondance.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3197"/>
            <a:ext cx="4524606" cy="4813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540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80120"/>
          </a:xfrm>
        </p:spPr>
        <p:txBody>
          <a:bodyPr>
            <a:normAutofit/>
          </a:bodyPr>
          <a:lstStyle/>
          <a:p>
            <a:pPr algn="l"/>
            <a:r>
              <a:rPr lang="fr-FR" sz="3000" b="1" dirty="0" smtClean="0">
                <a:solidFill>
                  <a:srgbClr val="002060"/>
                </a:solidFill>
              </a:rPr>
              <a:t>1.3. L'épanchement pleural liquidien de petite abondance : </a:t>
            </a:r>
            <a:endParaRPr lang="fr-FR" sz="3000" b="1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Inspection : </a:t>
            </a:r>
            <a:r>
              <a:rPr lang="fr-FR" dirty="0"/>
              <a:t>d</a:t>
            </a:r>
            <a:r>
              <a:rPr lang="fr-FR" dirty="0" smtClean="0"/>
              <a:t>iminution de l’ampliation thoracique inconstante.</a:t>
            </a:r>
          </a:p>
          <a:p>
            <a:pPr marL="0" indent="0">
              <a:buNone/>
            </a:pPr>
            <a:r>
              <a:rPr lang="fr-FR" b="1" dirty="0" smtClean="0"/>
              <a:t>Percussion: </a:t>
            </a:r>
            <a:r>
              <a:rPr lang="fr-FR" dirty="0" smtClean="0"/>
              <a:t>+/- </a:t>
            </a:r>
            <a:r>
              <a:rPr lang="fr-FR" dirty="0" err="1" smtClean="0"/>
              <a:t>submatité</a:t>
            </a:r>
            <a:r>
              <a:rPr lang="fr-FR" dirty="0" smtClean="0"/>
              <a:t> de la base.</a:t>
            </a:r>
          </a:p>
          <a:p>
            <a:pPr marL="0" indent="0">
              <a:buNone/>
            </a:pPr>
            <a:r>
              <a:rPr lang="fr-FR" b="1" dirty="0" smtClean="0"/>
              <a:t>Auscultation : </a:t>
            </a:r>
            <a:r>
              <a:rPr lang="fr-FR" dirty="0" smtClean="0"/>
              <a:t>pourra retrouver une diminution du murmure vésiculaire et parfois un souffle pleurétique à la limite supérieure de la </a:t>
            </a:r>
            <a:r>
              <a:rPr lang="fr-FR" dirty="0" err="1" smtClean="0"/>
              <a:t>submatité</a:t>
            </a:r>
            <a:r>
              <a:rPr lang="fr-FR" dirty="0" smtClean="0"/>
              <a:t> de la base.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→</a:t>
            </a:r>
            <a:r>
              <a:rPr lang="fr-FR" dirty="0" smtClean="0"/>
              <a:t> </a:t>
            </a:r>
            <a:r>
              <a:rPr lang="fr-FR" i="1" dirty="0" smtClean="0"/>
              <a:t>mais surtout </a:t>
            </a:r>
            <a:r>
              <a:rPr lang="fr-FR" dirty="0" smtClean="0"/>
              <a:t>: l'existence</a:t>
            </a:r>
            <a:r>
              <a:rPr lang="fr-FR" dirty="0"/>
              <a:t> </a:t>
            </a:r>
            <a:r>
              <a:rPr lang="fr-FR" dirty="0" smtClean="0"/>
              <a:t>de </a:t>
            </a:r>
            <a:r>
              <a:rPr lang="fr-FR" u="sng" dirty="0" smtClean="0"/>
              <a:t>frottements pleuraux </a:t>
            </a:r>
            <a:r>
              <a:rPr lang="fr-FR" dirty="0" smtClean="0"/>
              <a:t>localisés, le plus souvent postérieurs et fixes chez un même malade, </a:t>
            </a:r>
          </a:p>
          <a:p>
            <a:pPr marL="0" indent="0">
              <a:buNone/>
            </a:pPr>
            <a:r>
              <a:rPr lang="fr-FR" dirty="0" smtClean="0"/>
              <a:t>disparaissant en apnée, non modifiés par la toux.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err="1"/>
              <a:t>T</a:t>
            </a:r>
            <a:r>
              <a:rPr lang="fr-FR" b="1" u="sng" dirty="0" err="1" smtClean="0"/>
              <a:t>éléthorax</a:t>
            </a:r>
            <a:r>
              <a:rPr lang="fr-FR" b="1" u="sng" dirty="0" smtClean="0"/>
              <a:t> de face </a:t>
            </a:r>
            <a:r>
              <a:rPr lang="fr-FR" b="1" dirty="0" smtClean="0"/>
              <a:t>: </a:t>
            </a:r>
            <a:r>
              <a:rPr lang="fr-FR" dirty="0" smtClean="0"/>
              <a:t>comblement du cul-de-sac </a:t>
            </a:r>
            <a:r>
              <a:rPr lang="fr-FR" dirty="0" err="1" smtClean="0"/>
              <a:t>costo</a:t>
            </a:r>
            <a:r>
              <a:rPr lang="fr-FR" dirty="0" smtClean="0"/>
              <a:t>-diaphragmatique ; la flexion latérale du tronc permet de mieux mettre en évidence l’épanchement .</a:t>
            </a:r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L</a:t>
            </a:r>
            <a:r>
              <a:rPr lang="fr-FR" dirty="0" smtClean="0"/>
              <a:t>e diagnostic  va être confirmé par la ponction pleurale qui permettra d’analyser le liquide.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95003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2700</Words>
  <Application>Microsoft Office PowerPoint</Application>
  <PresentationFormat>Affichage à l'écran (4:3)</PresentationFormat>
  <Paragraphs>243</Paragraphs>
  <Slides>37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37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Thème Office</vt:lpstr>
      <vt:lpstr>1_Thème Office</vt:lpstr>
      <vt:lpstr>Présentation PowerPoint</vt:lpstr>
      <vt:lpstr>Présentation PowerPoint</vt:lpstr>
      <vt:lpstr> Le syndrome d'épanchement pleural liquidien </vt:lpstr>
      <vt:lpstr>Présentation PowerPoint</vt:lpstr>
      <vt:lpstr> Epanchement pleural liquidien de moyenne abondance. </vt:lpstr>
      <vt:lpstr> 2. Epanchement pleural liquidien de grande  abondance </vt:lpstr>
      <vt:lpstr>Présentation PowerPoint</vt:lpstr>
      <vt:lpstr>Epanchement pleural liquidien de grande abondance.</vt:lpstr>
      <vt:lpstr>1.3. L'épanchement pleural liquidien de petite abondance : </vt:lpstr>
      <vt:lpstr>Epanchement pleural liquidien de petite abondance.</vt:lpstr>
      <vt:lpstr>2) Le syndrome d'épanchement pleural aérien ou pneumothorax </vt:lpstr>
      <vt:lpstr>Présentation PowerPoint</vt:lpstr>
      <vt:lpstr>Présentation PowerPoint</vt:lpstr>
      <vt:lpstr> 3) Syndrome d'épanchement pleural mixte aéro-liquidien </vt:lpstr>
      <vt:lpstr>Présentation PowerPoint</vt:lpstr>
      <vt:lpstr>   Pneumothorax                                         Epanchement pleural mixte                                                                     aéro-liquidien</vt:lpstr>
      <vt:lpstr>Présentation PowerPoint</vt:lpstr>
      <vt:lpstr> 1) Les syndromes de condensation pulmonaire </vt:lpstr>
      <vt:lpstr>A) Les syndromes de condensation pulmonaire non rétractiles  </vt:lpstr>
      <vt:lpstr>Condensation pulmonaire non rétractile du lobe supérieure droit.</vt:lpstr>
      <vt:lpstr>A)1. Pneumonie franche lobaire aiguë : </vt:lpstr>
      <vt:lpstr>A)2. L'infarctus pulmonaire : </vt:lpstr>
      <vt:lpstr> B) Le syndrome de condensation pulmonaire rétractile ou atélectasie </vt:lpstr>
      <vt:lpstr>Atélectasie</vt:lpstr>
      <vt:lpstr> 2) Le syndrome cavitaire  </vt:lpstr>
      <vt:lpstr>Syndrome cavitaire</vt:lpstr>
      <vt:lpstr> 3) L'emphysème </vt:lpstr>
      <vt:lpstr>Présentation PowerPoint</vt:lpstr>
      <vt:lpstr>Présentation PowerPoint</vt:lpstr>
      <vt:lpstr>1) La crise d'asthme </vt:lpstr>
      <vt:lpstr>Présentation PowerPoint</vt:lpstr>
      <vt:lpstr>Présentation PowerPoint</vt:lpstr>
      <vt:lpstr>Présentation PowerPoint</vt:lpstr>
      <vt:lpstr>2) La bronchite chronique </vt:lpstr>
      <vt:lpstr>Présentation PowerPoint</vt:lpstr>
      <vt:lpstr>3) La dilatation des bronches </vt:lpstr>
      <vt:lpstr>Dilatation des bronches  (Bronchographie lipiodolée)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synthetique de l’appareil respiratoire</dc:title>
  <dc:creator>PICOS</dc:creator>
  <cp:lastModifiedBy>HP</cp:lastModifiedBy>
  <cp:revision>55</cp:revision>
  <dcterms:created xsi:type="dcterms:W3CDTF">2021-02-17T11:15:24Z</dcterms:created>
  <dcterms:modified xsi:type="dcterms:W3CDTF">2025-01-18T20:12:21Z</dcterms:modified>
</cp:coreProperties>
</file>