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332" r:id="rId5"/>
    <p:sldId id="313" r:id="rId6"/>
    <p:sldId id="314" r:id="rId7"/>
    <p:sldId id="316" r:id="rId8"/>
    <p:sldId id="309" r:id="rId9"/>
    <p:sldId id="296" r:id="rId10"/>
    <p:sldId id="302" r:id="rId11"/>
    <p:sldId id="304" r:id="rId12"/>
    <p:sldId id="305" r:id="rId13"/>
    <p:sldId id="303" r:id="rId14"/>
    <p:sldId id="306" r:id="rId15"/>
    <p:sldId id="334" r:id="rId16"/>
    <p:sldId id="333" r:id="rId17"/>
    <p:sldId id="317" r:id="rId18"/>
    <p:sldId id="291" r:id="rId19"/>
    <p:sldId id="319" r:id="rId20"/>
    <p:sldId id="318" r:id="rId21"/>
    <p:sldId id="293" r:id="rId22"/>
    <p:sldId id="320" r:id="rId23"/>
    <p:sldId id="321" r:id="rId24"/>
    <p:sldId id="270" r:id="rId25"/>
    <p:sldId id="280" r:id="rId26"/>
    <p:sldId id="284" r:id="rId27"/>
    <p:sldId id="322" r:id="rId28"/>
    <p:sldId id="287" r:id="rId29"/>
    <p:sldId id="285" r:id="rId30"/>
    <p:sldId id="323" r:id="rId31"/>
    <p:sldId id="324" r:id="rId32"/>
    <p:sldId id="276" r:id="rId33"/>
    <p:sldId id="277" r:id="rId34"/>
    <p:sldId id="278" r:id="rId35"/>
    <p:sldId id="325" r:id="rId36"/>
    <p:sldId id="326" r:id="rId37"/>
    <p:sldId id="327" r:id="rId38"/>
    <p:sldId id="279" r:id="rId39"/>
    <p:sldId id="281" r:id="rId40"/>
    <p:sldId id="328" r:id="rId41"/>
    <p:sldId id="329" r:id="rId42"/>
    <p:sldId id="330" r:id="rId43"/>
    <p:sldId id="331" r:id="rId44"/>
    <p:sldId id="335" r:id="rId45"/>
    <p:sldId id="288"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9" autoAdjust="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CE689-1781-427C-8EC3-A4EF96CC4CEB}" type="datetimeFigureOut">
              <a:rPr lang="fr-FR" smtClean="0"/>
              <a:t>13/10/2024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E2423-19E1-4415-AA2B-7B5E84704E4A}" type="slidenum">
              <a:rPr lang="fr-FR" smtClean="0"/>
              <a:t>‹N°›</a:t>
            </a:fld>
            <a:endParaRPr lang="fr-FR"/>
          </a:p>
        </p:txBody>
      </p:sp>
    </p:spTree>
    <p:extLst>
      <p:ext uri="{BB962C8B-B14F-4D97-AF65-F5344CB8AC3E}">
        <p14:creationId xmlns:p14="http://schemas.microsoft.com/office/powerpoint/2010/main" val="347055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9E61EE2-5CB5-4477-8013-91E7FE9B25FD}" type="slidenum">
              <a:rPr lang="fr-FR" smtClean="0"/>
              <a:pPr/>
              <a:t>5</a:t>
            </a:fld>
            <a:endParaRPr lang="fr-FR"/>
          </a:p>
        </p:txBody>
      </p:sp>
    </p:spTree>
    <p:extLst>
      <p:ext uri="{BB962C8B-B14F-4D97-AF65-F5344CB8AC3E}">
        <p14:creationId xmlns:p14="http://schemas.microsoft.com/office/powerpoint/2010/main" val="18474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28</a:t>
            </a:fld>
            <a:endParaRPr lang="fr-FR"/>
          </a:p>
        </p:txBody>
      </p:sp>
    </p:spTree>
    <p:extLst>
      <p:ext uri="{BB962C8B-B14F-4D97-AF65-F5344CB8AC3E}">
        <p14:creationId xmlns:p14="http://schemas.microsoft.com/office/powerpoint/2010/main" val="364594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29</a:t>
            </a:fld>
            <a:endParaRPr lang="fr-FR"/>
          </a:p>
        </p:txBody>
      </p:sp>
    </p:spTree>
    <p:extLst>
      <p:ext uri="{BB962C8B-B14F-4D97-AF65-F5344CB8AC3E}">
        <p14:creationId xmlns:p14="http://schemas.microsoft.com/office/powerpoint/2010/main" val="14349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30</a:t>
            </a:fld>
            <a:endParaRPr lang="fr-FR"/>
          </a:p>
        </p:txBody>
      </p:sp>
    </p:spTree>
    <p:extLst>
      <p:ext uri="{BB962C8B-B14F-4D97-AF65-F5344CB8AC3E}">
        <p14:creationId xmlns:p14="http://schemas.microsoft.com/office/powerpoint/2010/main" val="185682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31</a:t>
            </a:fld>
            <a:endParaRPr lang="fr-FR"/>
          </a:p>
        </p:txBody>
      </p:sp>
    </p:spTree>
    <p:extLst>
      <p:ext uri="{BB962C8B-B14F-4D97-AF65-F5344CB8AC3E}">
        <p14:creationId xmlns:p14="http://schemas.microsoft.com/office/powerpoint/2010/main" val="18968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34</a:t>
            </a:fld>
            <a:endParaRPr lang="fr-FR"/>
          </a:p>
        </p:txBody>
      </p:sp>
    </p:spTree>
    <p:extLst>
      <p:ext uri="{BB962C8B-B14F-4D97-AF65-F5344CB8AC3E}">
        <p14:creationId xmlns:p14="http://schemas.microsoft.com/office/powerpoint/2010/main" val="381588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35</a:t>
            </a:fld>
            <a:endParaRPr lang="fr-FR"/>
          </a:p>
        </p:txBody>
      </p:sp>
    </p:spTree>
    <p:extLst>
      <p:ext uri="{BB962C8B-B14F-4D97-AF65-F5344CB8AC3E}">
        <p14:creationId xmlns:p14="http://schemas.microsoft.com/office/powerpoint/2010/main" val="196998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36</a:t>
            </a:fld>
            <a:endParaRPr lang="fr-FR"/>
          </a:p>
        </p:txBody>
      </p:sp>
    </p:spTree>
    <p:extLst>
      <p:ext uri="{BB962C8B-B14F-4D97-AF65-F5344CB8AC3E}">
        <p14:creationId xmlns:p14="http://schemas.microsoft.com/office/powerpoint/2010/main" val="161080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37</a:t>
            </a:fld>
            <a:endParaRPr lang="fr-FR"/>
          </a:p>
        </p:txBody>
      </p:sp>
    </p:spTree>
    <p:extLst>
      <p:ext uri="{BB962C8B-B14F-4D97-AF65-F5344CB8AC3E}">
        <p14:creationId xmlns:p14="http://schemas.microsoft.com/office/powerpoint/2010/main" val="68555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9E61EE2-5CB5-4477-8013-91E7FE9B25FD}" type="slidenum">
              <a:rPr lang="fr-FR" smtClean="0"/>
              <a:pPr/>
              <a:t>6</a:t>
            </a:fld>
            <a:endParaRPr lang="fr-FR"/>
          </a:p>
        </p:txBody>
      </p:sp>
    </p:spTree>
    <p:extLst>
      <p:ext uri="{BB962C8B-B14F-4D97-AF65-F5344CB8AC3E}">
        <p14:creationId xmlns:p14="http://schemas.microsoft.com/office/powerpoint/2010/main" val="30615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9E61EE2-5CB5-4477-8013-91E7FE9B25FD}" type="slidenum">
              <a:rPr lang="fr-FR" smtClean="0"/>
              <a:pPr/>
              <a:t>7</a:t>
            </a:fld>
            <a:endParaRPr lang="fr-FR"/>
          </a:p>
        </p:txBody>
      </p:sp>
    </p:spTree>
    <p:extLst>
      <p:ext uri="{BB962C8B-B14F-4D97-AF65-F5344CB8AC3E}">
        <p14:creationId xmlns:p14="http://schemas.microsoft.com/office/powerpoint/2010/main" val="262877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9E61EE2-5CB5-4477-8013-91E7FE9B25FD}" type="slidenum">
              <a:rPr lang="fr-FR" smtClean="0"/>
              <a:pPr/>
              <a:t>11</a:t>
            </a:fld>
            <a:endParaRPr lang="fr-FR"/>
          </a:p>
        </p:txBody>
      </p:sp>
    </p:spTree>
    <p:extLst>
      <p:ext uri="{BB962C8B-B14F-4D97-AF65-F5344CB8AC3E}">
        <p14:creationId xmlns:p14="http://schemas.microsoft.com/office/powerpoint/2010/main" val="410961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9E61EE2-5CB5-4477-8013-91E7FE9B25FD}" type="slidenum">
              <a:rPr lang="fr-FR" smtClean="0"/>
              <a:pPr/>
              <a:t>12</a:t>
            </a:fld>
            <a:endParaRPr lang="fr-FR"/>
          </a:p>
        </p:txBody>
      </p:sp>
    </p:spTree>
    <p:extLst>
      <p:ext uri="{BB962C8B-B14F-4D97-AF65-F5344CB8AC3E}">
        <p14:creationId xmlns:p14="http://schemas.microsoft.com/office/powerpoint/2010/main" val="8949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24</a:t>
            </a:fld>
            <a:endParaRPr lang="fr-FR"/>
          </a:p>
        </p:txBody>
      </p:sp>
    </p:spTree>
    <p:extLst>
      <p:ext uri="{BB962C8B-B14F-4D97-AF65-F5344CB8AC3E}">
        <p14:creationId xmlns:p14="http://schemas.microsoft.com/office/powerpoint/2010/main" val="166889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25</a:t>
            </a:fld>
            <a:endParaRPr lang="fr-FR"/>
          </a:p>
        </p:txBody>
      </p:sp>
    </p:spTree>
    <p:extLst>
      <p:ext uri="{BB962C8B-B14F-4D97-AF65-F5344CB8AC3E}">
        <p14:creationId xmlns:p14="http://schemas.microsoft.com/office/powerpoint/2010/main" val="57998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26</a:t>
            </a:fld>
            <a:endParaRPr lang="fr-FR"/>
          </a:p>
        </p:txBody>
      </p:sp>
    </p:spTree>
    <p:extLst>
      <p:ext uri="{BB962C8B-B14F-4D97-AF65-F5344CB8AC3E}">
        <p14:creationId xmlns:p14="http://schemas.microsoft.com/office/powerpoint/2010/main" val="64332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F0E2423-19E1-4415-AA2B-7B5E84704E4A}" type="slidenum">
              <a:rPr lang="fr-FR" smtClean="0"/>
              <a:t>27</a:t>
            </a:fld>
            <a:endParaRPr lang="fr-FR"/>
          </a:p>
        </p:txBody>
      </p:sp>
    </p:spTree>
    <p:extLst>
      <p:ext uri="{BB962C8B-B14F-4D97-AF65-F5344CB8AC3E}">
        <p14:creationId xmlns:p14="http://schemas.microsoft.com/office/powerpoint/2010/main" val="269065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44252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352251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15206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14541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214658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2714F9-88D9-4FE7-8659-35FBED0CED0F}" type="datetimeFigureOut">
              <a:rPr lang="fr-FR" smtClean="0"/>
              <a:t>13/10/2024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88461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2714F9-88D9-4FE7-8659-35FBED0CED0F}" type="datetimeFigureOut">
              <a:rPr lang="fr-FR" smtClean="0"/>
              <a:t>13/10/2024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315712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2714F9-88D9-4FE7-8659-35FBED0CED0F}" type="datetimeFigureOut">
              <a:rPr lang="fr-FR" smtClean="0"/>
              <a:t>13/10/2024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111418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2714F9-88D9-4FE7-8659-35FBED0CED0F}" type="datetimeFigureOut">
              <a:rPr lang="fr-FR" smtClean="0"/>
              <a:t>13/10/2024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378743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22714F9-88D9-4FE7-8659-35FBED0CED0F}" type="datetimeFigureOut">
              <a:rPr lang="fr-FR" smtClean="0"/>
              <a:t>13/10/2024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114115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22714F9-88D9-4FE7-8659-35FBED0CED0F}" type="datetimeFigureOut">
              <a:rPr lang="fr-FR" smtClean="0"/>
              <a:t>13/10/2024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EC57B0-5966-4FF1-B374-D1E0D5B24C7F}" type="slidenum">
              <a:rPr lang="fr-FR" smtClean="0"/>
              <a:t>‹N°›</a:t>
            </a:fld>
            <a:endParaRPr lang="fr-FR"/>
          </a:p>
        </p:txBody>
      </p:sp>
    </p:spTree>
    <p:extLst>
      <p:ext uri="{BB962C8B-B14F-4D97-AF65-F5344CB8AC3E}">
        <p14:creationId xmlns:p14="http://schemas.microsoft.com/office/powerpoint/2010/main" val="284071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14F9-88D9-4FE7-8659-35FBED0CED0F}" type="datetimeFigureOut">
              <a:rPr lang="fr-FR" smtClean="0"/>
              <a:t>13/10/2024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C57B0-5966-4FF1-B374-D1E0D5B24C7F}" type="slidenum">
              <a:rPr lang="fr-FR" smtClean="0"/>
              <a:t>‹N°›</a:t>
            </a:fld>
            <a:endParaRPr lang="fr-FR"/>
          </a:p>
        </p:txBody>
      </p:sp>
    </p:spTree>
    <p:extLst>
      <p:ext uri="{BB962C8B-B14F-4D97-AF65-F5344CB8AC3E}">
        <p14:creationId xmlns:p14="http://schemas.microsoft.com/office/powerpoint/2010/main" val="408531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538252" cy="3032194"/>
          </a:xfrm>
        </p:spPr>
        <p:txBody>
          <a:bodyPr>
            <a:normAutofit/>
          </a:bodyPr>
          <a:lstStyle/>
          <a:p>
            <a:r>
              <a:rPr lang="fr-FR" b="1" dirty="0">
                <a:solidFill>
                  <a:srgbClr val="C00000"/>
                </a:solidFill>
              </a:rPr>
              <a:t>Exploration Respiratoire </a:t>
            </a:r>
            <a:br>
              <a:rPr lang="fr-FR" b="1" dirty="0">
                <a:solidFill>
                  <a:srgbClr val="C00000"/>
                </a:solidFill>
              </a:rPr>
            </a:br>
            <a:endParaRPr lang="fr-FR" b="1" dirty="0">
              <a:solidFill>
                <a:srgbClr val="C00000"/>
              </a:solidFill>
            </a:endParaRPr>
          </a:p>
        </p:txBody>
      </p:sp>
      <p:sp>
        <p:nvSpPr>
          <p:cNvPr id="3" name="Sous-titre 2"/>
          <p:cNvSpPr>
            <a:spLocks noGrp="1"/>
          </p:cNvSpPr>
          <p:nvPr>
            <p:ph type="subTitle" idx="1"/>
          </p:nvPr>
        </p:nvSpPr>
        <p:spPr>
          <a:xfrm>
            <a:off x="1524000" y="4516438"/>
            <a:ext cx="9144000" cy="1655762"/>
          </a:xfrm>
        </p:spPr>
        <p:txBody>
          <a:bodyPr>
            <a:normAutofit lnSpcReduction="10000"/>
          </a:bodyPr>
          <a:lstStyle/>
          <a:p>
            <a:r>
              <a:rPr lang="fr-FR" dirty="0"/>
              <a:t>Enseignement des étudiants en 3éme médecine </a:t>
            </a:r>
          </a:p>
          <a:p>
            <a:r>
              <a:rPr lang="fr-FR" dirty="0"/>
              <a:t>Faculté de médecine d’ALGER </a:t>
            </a:r>
          </a:p>
          <a:p>
            <a:r>
              <a:rPr lang="fr-FR" b="1" dirty="0"/>
              <a:t>Dr MAMACHE </a:t>
            </a:r>
          </a:p>
          <a:p>
            <a:r>
              <a:rPr lang="fr-FR" sz="2000"/>
              <a:t>Le 13/10/2024</a:t>
            </a:r>
            <a:endParaRPr lang="fr-FR" sz="2000" dirty="0"/>
          </a:p>
        </p:txBody>
      </p:sp>
    </p:spTree>
    <p:extLst>
      <p:ext uri="{BB962C8B-B14F-4D97-AF65-F5344CB8AC3E}">
        <p14:creationId xmlns:p14="http://schemas.microsoft.com/office/powerpoint/2010/main" val="392468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igle et les moineaux du &quot;jupitérien&quot;.. suite - Les Motosapiens de  Spich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159791"/>
            <a:ext cx="8768080" cy="656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6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211" y="2553868"/>
            <a:ext cx="5953760" cy="1754326"/>
          </a:xfrm>
          <a:prstGeom prst="rect">
            <a:avLst/>
          </a:prstGeom>
          <a:noFill/>
        </p:spPr>
        <p:txBody>
          <a:bodyPr wrap="square" rtlCol="0">
            <a:spAutoFit/>
          </a:bodyPr>
          <a:lstStyle/>
          <a:p>
            <a:pPr lvl="1"/>
            <a:r>
              <a:rPr lang="fr-FR" u="sng" dirty="0"/>
              <a:t>Profil droit </a:t>
            </a:r>
          </a:p>
          <a:p>
            <a:pPr marL="1200150" lvl="2" indent="-285750">
              <a:buFont typeface="Arial" panose="020B0604020202020204" pitchFamily="34" charset="0"/>
              <a:buChar char="•"/>
            </a:pPr>
            <a:r>
              <a:rPr lang="fr-FR" dirty="0"/>
              <a:t>colonne vertébrale à gauche </a:t>
            </a:r>
          </a:p>
          <a:p>
            <a:pPr marL="1200150" lvl="2" indent="-285750">
              <a:buFont typeface="Arial" panose="020B0604020202020204" pitchFamily="34" charset="0"/>
              <a:buChar char="•"/>
            </a:pPr>
            <a:r>
              <a:rPr lang="fr-FR" dirty="0"/>
              <a:t>ombre cardiaque à notre droite. </a:t>
            </a:r>
          </a:p>
          <a:p>
            <a:pPr marL="1200150" lvl="2" indent="-285750">
              <a:buFont typeface="Arial" panose="020B0604020202020204" pitchFamily="34" charset="0"/>
              <a:buChar char="•"/>
            </a:pPr>
            <a:r>
              <a:rPr lang="fr-FR" dirty="0"/>
              <a:t>Les deux coupoles diaphragmatiques sont bien individualisées la droite étant plus haute.</a:t>
            </a:r>
          </a:p>
          <a:p>
            <a:endParaRPr lang="fr-FR" dirty="0"/>
          </a:p>
        </p:txBody>
      </p:sp>
      <p:pic>
        <p:nvPicPr>
          <p:cNvPr id="5" name="Picture 2" descr="C:\Users\Nazim\Desktop\Image TLT\Hernie hiatale P.png"/>
          <p:cNvPicPr>
            <a:picLocks noChangeAspect="1" noChangeArrowheads="1"/>
          </p:cNvPicPr>
          <p:nvPr/>
        </p:nvPicPr>
        <p:blipFill>
          <a:blip r:embed="rId3" cstate="print"/>
          <a:srcRect/>
          <a:stretch>
            <a:fillRect/>
          </a:stretch>
        </p:blipFill>
        <p:spPr bwMode="auto">
          <a:xfrm>
            <a:off x="6944151" y="11468"/>
            <a:ext cx="5247849" cy="6846532"/>
          </a:xfrm>
          <a:prstGeom prst="rect">
            <a:avLst/>
          </a:prstGeom>
          <a:noFill/>
        </p:spPr>
      </p:pic>
    </p:spTree>
    <p:extLst>
      <p:ext uri="{BB962C8B-B14F-4D97-AF65-F5344CB8AC3E}">
        <p14:creationId xmlns:p14="http://schemas.microsoft.com/office/powerpoint/2010/main" val="81101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zim\Desktop\semeiologie-radiologique-epcht-pleural-minime-rt-p.jpg"/>
          <p:cNvPicPr>
            <a:picLocks noGrp="1" noChangeAspect="1" noChangeArrowheads="1"/>
          </p:cNvPicPr>
          <p:nvPr>
            <p:ph idx="1"/>
          </p:nvPr>
        </p:nvPicPr>
        <p:blipFill>
          <a:blip r:embed="rId3" cstate="print"/>
          <a:srcRect/>
          <a:stretch>
            <a:fillRect/>
          </a:stretch>
        </p:blipFill>
        <p:spPr bwMode="auto">
          <a:xfrm>
            <a:off x="6911340" y="0"/>
            <a:ext cx="5280660" cy="6858000"/>
          </a:xfrm>
          <a:prstGeom prst="rect">
            <a:avLst/>
          </a:prstGeom>
          <a:noFill/>
        </p:spPr>
      </p:pic>
      <p:sp>
        <p:nvSpPr>
          <p:cNvPr id="3" name="TextBox 2"/>
          <p:cNvSpPr txBox="1"/>
          <p:nvPr/>
        </p:nvSpPr>
        <p:spPr>
          <a:xfrm>
            <a:off x="1107440" y="2551837"/>
            <a:ext cx="5803900" cy="1754326"/>
          </a:xfrm>
          <a:prstGeom prst="rect">
            <a:avLst/>
          </a:prstGeom>
          <a:noFill/>
        </p:spPr>
        <p:txBody>
          <a:bodyPr wrap="square" rtlCol="0">
            <a:spAutoFit/>
          </a:bodyPr>
          <a:lstStyle/>
          <a:p>
            <a:r>
              <a:rPr lang="fr-FR" u="sng" dirty="0"/>
              <a:t>Profil gauche</a:t>
            </a:r>
          </a:p>
          <a:p>
            <a:pPr marL="742950" lvl="1" indent="-285750">
              <a:buFont typeface="Arial" panose="020B0604020202020204" pitchFamily="34" charset="0"/>
              <a:buChar char="•"/>
            </a:pPr>
            <a:r>
              <a:rPr lang="fr-FR" dirty="0"/>
              <a:t>colonne vertébrale à droite </a:t>
            </a:r>
          </a:p>
          <a:p>
            <a:pPr marL="742950" lvl="1" indent="-285750">
              <a:buFont typeface="Arial" panose="020B0604020202020204" pitchFamily="34" charset="0"/>
              <a:buChar char="•"/>
            </a:pPr>
            <a:r>
              <a:rPr lang="fr-FR" dirty="0"/>
              <a:t>ombre cardiaque à gauche. </a:t>
            </a:r>
          </a:p>
          <a:p>
            <a:pPr marL="742950" lvl="1" indent="-285750">
              <a:buFont typeface="Arial" panose="020B0604020202020204" pitchFamily="34" charset="0"/>
              <a:buChar char="•"/>
            </a:pPr>
            <a:r>
              <a:rPr lang="fr-FR" dirty="0"/>
              <a:t>Les deux coupoles diaphragmatiques se croisent. La partie antérieure de la coupole gauche n’est visible.</a:t>
            </a:r>
          </a:p>
          <a:p>
            <a:endParaRPr lang="fr-FR" dirty="0"/>
          </a:p>
        </p:txBody>
      </p:sp>
    </p:spTree>
    <p:extLst>
      <p:ext uri="{BB962C8B-B14F-4D97-AF65-F5344CB8AC3E}">
        <p14:creationId xmlns:p14="http://schemas.microsoft.com/office/powerpoint/2010/main" val="209972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8320" y="211306"/>
            <a:ext cx="5984240" cy="6669340"/>
          </a:xfrm>
          <a:prstGeom prst="rect">
            <a:avLst/>
          </a:prstGeom>
        </p:spPr>
      </p:pic>
    </p:spTree>
    <p:extLst>
      <p:ext uri="{BB962C8B-B14F-4D97-AF65-F5344CB8AC3E}">
        <p14:creationId xmlns:p14="http://schemas.microsoft.com/office/powerpoint/2010/main" val="334516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560" y="122566"/>
            <a:ext cx="8349598" cy="6512892"/>
          </a:xfrm>
          <a:prstGeom prst="rect">
            <a:avLst/>
          </a:prstGeom>
        </p:spPr>
      </p:pic>
    </p:spTree>
    <p:extLst>
      <p:ext uri="{BB962C8B-B14F-4D97-AF65-F5344CB8AC3E}">
        <p14:creationId xmlns:p14="http://schemas.microsoft.com/office/powerpoint/2010/main" val="99057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6E8C6-CB69-487C-842E-361D3D2C9DCE}"/>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29454806-4057-48B1-89C4-F286229D6D1E}"/>
              </a:ext>
            </a:extLst>
          </p:cNvPr>
          <p:cNvPicPr>
            <a:picLocks noGrp="1" noChangeAspect="1"/>
          </p:cNvPicPr>
          <p:nvPr>
            <p:ph idx="1"/>
          </p:nvPr>
        </p:nvPicPr>
        <p:blipFill>
          <a:blip r:embed="rId2"/>
          <a:stretch>
            <a:fillRect/>
          </a:stretch>
        </p:blipFill>
        <p:spPr>
          <a:xfrm>
            <a:off x="2248526" y="659567"/>
            <a:ext cx="5935536" cy="5445029"/>
          </a:xfrm>
          <a:prstGeom prst="rect">
            <a:avLst/>
          </a:prstGeom>
        </p:spPr>
      </p:pic>
    </p:spTree>
    <p:extLst>
      <p:ext uri="{BB962C8B-B14F-4D97-AF65-F5344CB8AC3E}">
        <p14:creationId xmlns:p14="http://schemas.microsoft.com/office/powerpoint/2010/main" val="222901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F2698-8967-40FC-8D70-12437C4770AD}"/>
              </a:ext>
            </a:extLst>
          </p:cNvPr>
          <p:cNvSpPr>
            <a:spLocks noGrp="1"/>
          </p:cNvSpPr>
          <p:nvPr>
            <p:ph type="title"/>
          </p:nvPr>
        </p:nvSpPr>
        <p:spPr/>
        <p:txBody>
          <a:bodyPr/>
          <a:lstStyle/>
          <a:p>
            <a:r>
              <a:rPr lang="fr-FR" dirty="0"/>
              <a:t>La tomographie </a:t>
            </a:r>
          </a:p>
        </p:txBody>
      </p:sp>
      <p:sp>
        <p:nvSpPr>
          <p:cNvPr id="3" name="Espace réservé du contenu 2">
            <a:extLst>
              <a:ext uri="{FF2B5EF4-FFF2-40B4-BE49-F238E27FC236}">
                <a16:creationId xmlns:a16="http://schemas.microsoft.com/office/drawing/2014/main" id="{DCB3D685-A5AF-4826-B96D-5388CEEBCB6D}"/>
              </a:ext>
            </a:extLst>
          </p:cNvPr>
          <p:cNvSpPr>
            <a:spLocks noGrp="1"/>
          </p:cNvSpPr>
          <p:nvPr>
            <p:ph idx="1"/>
          </p:nvPr>
        </p:nvSpPr>
        <p:spPr/>
        <p:txBody>
          <a:bodyPr/>
          <a:lstStyle/>
          <a:p>
            <a:pPr marL="0" indent="0">
              <a:buNone/>
            </a:pPr>
            <a:r>
              <a:rPr lang="fr-FR" dirty="0"/>
              <a:t>des radiographies de plan de coupe des poumons, elles  permettent de préciser les caractères d'une image anormale d'interprétation difficile sur le cliché standard</a:t>
            </a:r>
          </a:p>
          <a:p>
            <a:pPr marL="0" indent="0">
              <a:buNone/>
            </a:pPr>
            <a:endParaRPr lang="fr-FR" dirty="0"/>
          </a:p>
        </p:txBody>
      </p:sp>
      <p:pic>
        <p:nvPicPr>
          <p:cNvPr id="4" name="Image 3">
            <a:extLst>
              <a:ext uri="{FF2B5EF4-FFF2-40B4-BE49-F238E27FC236}">
                <a16:creationId xmlns:a16="http://schemas.microsoft.com/office/drawing/2014/main" id="{F9F57D5F-B00D-4378-BF71-55BA74AFB314}"/>
              </a:ext>
            </a:extLst>
          </p:cNvPr>
          <p:cNvPicPr>
            <a:picLocks noChangeAspect="1"/>
          </p:cNvPicPr>
          <p:nvPr/>
        </p:nvPicPr>
        <p:blipFill>
          <a:blip r:embed="rId2"/>
          <a:stretch>
            <a:fillRect/>
          </a:stretch>
        </p:blipFill>
        <p:spPr>
          <a:xfrm>
            <a:off x="4199694" y="2773206"/>
            <a:ext cx="3462828" cy="3538694"/>
          </a:xfrm>
          <a:prstGeom prst="rect">
            <a:avLst/>
          </a:prstGeom>
        </p:spPr>
      </p:pic>
    </p:spTree>
    <p:extLst>
      <p:ext uri="{BB962C8B-B14F-4D97-AF65-F5344CB8AC3E}">
        <p14:creationId xmlns:p14="http://schemas.microsoft.com/office/powerpoint/2010/main" val="313093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C00000"/>
                </a:solidFill>
              </a:rPr>
              <a:t>Exploration fonctionnelle respiratoire </a:t>
            </a:r>
          </a:p>
        </p:txBody>
      </p:sp>
      <p:pic>
        <p:nvPicPr>
          <p:cNvPr id="2050" name="Picture 2" descr="Service des Explorations Fonctionnelles Respiratoires - EFR-Gaz du  sang-Épreuves d'effort | AP-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15" y="1512252"/>
            <a:ext cx="3667125"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7920" y="3180080"/>
            <a:ext cx="5811520" cy="923330"/>
          </a:xfrm>
          <a:prstGeom prst="rect">
            <a:avLst/>
          </a:prstGeom>
          <a:noFill/>
        </p:spPr>
        <p:txBody>
          <a:bodyPr wrap="square" rtlCol="0">
            <a:spAutoFit/>
          </a:bodyPr>
          <a:lstStyle/>
          <a:p>
            <a:r>
              <a:rPr lang="fr-FR" b="1" dirty="0">
                <a:solidFill>
                  <a:srgbClr val="0070C0"/>
                </a:solidFill>
              </a:rPr>
              <a:t>Spiromètre : </a:t>
            </a:r>
            <a:r>
              <a:rPr lang="fr-FR" dirty="0"/>
              <a:t>c’est un examen qui mesure les volumes respiratoires, afin de déterminer la </a:t>
            </a:r>
            <a:r>
              <a:rPr lang="fr-FR" b="1" dirty="0"/>
              <a:t>capacité </a:t>
            </a:r>
            <a:r>
              <a:rPr lang="fr-FR" dirty="0"/>
              <a:t>respiratoire d'un patient. </a:t>
            </a:r>
          </a:p>
        </p:txBody>
      </p:sp>
    </p:spTree>
    <p:extLst>
      <p:ext uri="{BB962C8B-B14F-4D97-AF65-F5344CB8AC3E}">
        <p14:creationId xmlns:p14="http://schemas.microsoft.com/office/powerpoint/2010/main" val="311087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athon - Congrès de médecine Généra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821" y="914400"/>
            <a:ext cx="6515947" cy="4886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0880" y="1554480"/>
            <a:ext cx="4500880" cy="1200329"/>
          </a:xfrm>
          <a:prstGeom prst="rect">
            <a:avLst/>
          </a:prstGeom>
          <a:noFill/>
        </p:spPr>
        <p:txBody>
          <a:bodyPr wrap="square" rtlCol="0">
            <a:spAutoFit/>
          </a:bodyPr>
          <a:lstStyle/>
          <a:p>
            <a:r>
              <a:rPr lang="fr-FR" dirty="0"/>
              <a:t>Le patient respire dans un embout relié au spiromètre, de manière normale </a:t>
            </a:r>
          </a:p>
          <a:p>
            <a:r>
              <a:rPr lang="fr-FR" dirty="0"/>
              <a:t>et forcée, il en résulte une courbe, le </a:t>
            </a:r>
            <a:r>
              <a:rPr lang="fr-FR" b="1" dirty="0" err="1">
                <a:solidFill>
                  <a:srgbClr val="0070C0"/>
                </a:solidFill>
              </a:rPr>
              <a:t>spirogramme</a:t>
            </a:r>
            <a:r>
              <a:rPr lang="fr-FR" b="1" dirty="0">
                <a:solidFill>
                  <a:srgbClr val="0070C0"/>
                </a:solidFill>
              </a:rPr>
              <a:t>. </a:t>
            </a:r>
            <a:endParaRPr lang="fr-FR" dirty="0">
              <a:solidFill>
                <a:srgbClr val="0070C0"/>
              </a:solidFill>
            </a:endParaRPr>
          </a:p>
        </p:txBody>
      </p:sp>
    </p:spTree>
    <p:extLst>
      <p:ext uri="{BB962C8B-B14F-4D97-AF65-F5344CB8AC3E}">
        <p14:creationId xmlns:p14="http://schemas.microsoft.com/office/powerpoint/2010/main" val="202665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FR" u="sng" dirty="0">
                <a:solidFill>
                  <a:srgbClr val="0070C0"/>
                </a:solidFill>
              </a:rPr>
              <a:t>Les volumes pulmonaires : </a:t>
            </a:r>
          </a:p>
          <a:p>
            <a:r>
              <a:rPr lang="fr-FR" dirty="0">
                <a:solidFill>
                  <a:srgbClr val="C00000"/>
                </a:solidFill>
              </a:rPr>
              <a:t>Le volume courant :(VT) :</a:t>
            </a:r>
            <a:r>
              <a:rPr lang="fr-FR" dirty="0"/>
              <a:t>c’est le volume d’air mobilisé au cours d’un cycle respiratoire au repos </a:t>
            </a:r>
          </a:p>
          <a:p>
            <a:r>
              <a:rPr lang="fr-FR" dirty="0">
                <a:solidFill>
                  <a:srgbClr val="C00000"/>
                </a:solidFill>
              </a:rPr>
              <a:t>Le volume de réserve inspiratoire(VRI) :</a:t>
            </a:r>
            <a:r>
              <a:rPr lang="fr-FR" dirty="0"/>
              <a:t>c’est le volume d’air mobilisé au cours d’une inspiration forcée </a:t>
            </a:r>
          </a:p>
          <a:p>
            <a:r>
              <a:rPr lang="fr-FR" dirty="0">
                <a:solidFill>
                  <a:srgbClr val="C00000"/>
                </a:solidFill>
              </a:rPr>
              <a:t>Le volume de réserve expiratoire(VRE) :</a:t>
            </a:r>
            <a:r>
              <a:rPr lang="fr-FR" dirty="0"/>
              <a:t>c’est le volume d’air mobilisé au cours d’une expiration forcée </a:t>
            </a:r>
          </a:p>
          <a:p>
            <a:r>
              <a:rPr lang="fr-FR" dirty="0">
                <a:solidFill>
                  <a:srgbClr val="C00000"/>
                </a:solidFill>
              </a:rPr>
              <a:t>Le volume résiduel : </a:t>
            </a:r>
            <a:r>
              <a:rPr lang="fr-FR" dirty="0"/>
              <a:t>c’est le volume d’air restant dans les voies respiratoires à la fin d’une expiration forcée </a:t>
            </a:r>
          </a:p>
          <a:p>
            <a:endParaRPr lang="fr-FR" dirty="0"/>
          </a:p>
        </p:txBody>
      </p:sp>
    </p:spTree>
    <p:extLst>
      <p:ext uri="{BB962C8B-B14F-4D97-AF65-F5344CB8AC3E}">
        <p14:creationId xmlns:p14="http://schemas.microsoft.com/office/powerpoint/2010/main" val="192267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Plan du cour </a:t>
            </a:r>
          </a:p>
        </p:txBody>
      </p:sp>
      <p:sp>
        <p:nvSpPr>
          <p:cNvPr id="3" name="Espace réservé du contenu 2"/>
          <p:cNvSpPr>
            <a:spLocks noGrp="1"/>
          </p:cNvSpPr>
          <p:nvPr>
            <p:ph idx="1"/>
          </p:nvPr>
        </p:nvSpPr>
        <p:spPr/>
        <p:txBody>
          <a:bodyPr>
            <a:normAutofit fontScale="92500" lnSpcReduction="20000"/>
          </a:bodyPr>
          <a:lstStyle/>
          <a:p>
            <a:pPr marL="0" indent="0">
              <a:buNone/>
            </a:pPr>
            <a:endParaRPr lang="fr-FR" dirty="0"/>
          </a:p>
          <a:p>
            <a:r>
              <a:rPr lang="fr-FR" dirty="0"/>
              <a:t>Radiographie pulmonaire </a:t>
            </a:r>
          </a:p>
          <a:p>
            <a:r>
              <a:rPr lang="fr-FR" dirty="0"/>
              <a:t>La tomographie </a:t>
            </a:r>
          </a:p>
          <a:p>
            <a:r>
              <a:rPr lang="fr-FR" dirty="0"/>
              <a:t>Exploration fonctionnelle respiratoire</a:t>
            </a:r>
          </a:p>
          <a:p>
            <a:r>
              <a:rPr lang="fr-FR" dirty="0"/>
              <a:t>Gaz du sang  </a:t>
            </a:r>
          </a:p>
          <a:p>
            <a:r>
              <a:rPr lang="fr-FR" dirty="0"/>
              <a:t>Ponction pleurale </a:t>
            </a:r>
          </a:p>
          <a:p>
            <a:r>
              <a:rPr lang="fr-FR" dirty="0"/>
              <a:t>Intradermoréaction à la tuberculine </a:t>
            </a:r>
          </a:p>
          <a:p>
            <a:r>
              <a:rPr lang="fr-FR" dirty="0" err="1"/>
              <a:t>Baciloscopie</a:t>
            </a:r>
            <a:r>
              <a:rPr lang="fr-FR" dirty="0"/>
              <a:t> </a:t>
            </a:r>
          </a:p>
          <a:p>
            <a:r>
              <a:rPr lang="fr-FR" dirty="0" err="1"/>
              <a:t>Brochoscopie</a:t>
            </a:r>
            <a:r>
              <a:rPr lang="fr-FR" dirty="0"/>
              <a:t> </a:t>
            </a:r>
          </a:p>
          <a:p>
            <a:r>
              <a:rPr lang="fr-FR" dirty="0"/>
              <a:t>DLCO </a:t>
            </a:r>
          </a:p>
          <a:p>
            <a:endParaRPr lang="fr-FR" dirty="0"/>
          </a:p>
          <a:p>
            <a:endParaRPr lang="fr-FR" dirty="0"/>
          </a:p>
          <a:p>
            <a:endParaRPr lang="fr-FR" dirty="0"/>
          </a:p>
        </p:txBody>
      </p:sp>
    </p:spTree>
    <p:extLst>
      <p:ext uri="{BB962C8B-B14F-4D97-AF65-F5344CB8AC3E}">
        <p14:creationId xmlns:p14="http://schemas.microsoft.com/office/powerpoint/2010/main" val="125654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fr-FR" u="sng" dirty="0">
                <a:solidFill>
                  <a:srgbClr val="0070C0"/>
                </a:solidFill>
              </a:rPr>
              <a:t>Les capacités pulmonaires : </a:t>
            </a:r>
          </a:p>
          <a:p>
            <a:r>
              <a:rPr lang="fr-FR" dirty="0">
                <a:solidFill>
                  <a:srgbClr val="C00000"/>
                </a:solidFill>
              </a:rPr>
              <a:t>La capacité vitale </a:t>
            </a:r>
            <a:r>
              <a:rPr lang="fr-FR" dirty="0"/>
              <a:t>est la somme du volume courant ,du volume de réserve inspiratoire et du volume de réserve expiratoire </a:t>
            </a:r>
          </a:p>
          <a:p>
            <a:r>
              <a:rPr lang="fr-FR" dirty="0">
                <a:solidFill>
                  <a:srgbClr val="C00000"/>
                </a:solidFill>
              </a:rPr>
              <a:t>La capacité pulmonaire totale </a:t>
            </a:r>
            <a:r>
              <a:rPr lang="fr-FR" dirty="0"/>
              <a:t>est la somme de la capacité vitale et du volume résiduel </a:t>
            </a:r>
          </a:p>
          <a:p>
            <a:r>
              <a:rPr lang="fr-FR" dirty="0"/>
              <a:t>Les débits : </a:t>
            </a:r>
          </a:p>
          <a:p>
            <a:pPr lvl="1"/>
            <a:r>
              <a:rPr lang="fr-FR" dirty="0">
                <a:solidFill>
                  <a:srgbClr val="C00000"/>
                </a:solidFill>
              </a:rPr>
              <a:t>Le VEMS (volume expiratoire maximal seconde) : </a:t>
            </a:r>
            <a:r>
              <a:rPr lang="fr-FR" dirty="0"/>
              <a:t>c’est le volume d’air expulsé dans la première seconde d’une expiration forcée succédant à une inspiration forcée </a:t>
            </a:r>
          </a:p>
          <a:p>
            <a:pPr lvl="1"/>
            <a:r>
              <a:rPr lang="fr-FR" dirty="0">
                <a:solidFill>
                  <a:srgbClr val="C00000"/>
                </a:solidFill>
              </a:rPr>
              <a:t>L’indice de </a:t>
            </a:r>
            <a:r>
              <a:rPr lang="fr-FR" dirty="0" err="1">
                <a:solidFill>
                  <a:srgbClr val="C00000"/>
                </a:solidFill>
              </a:rPr>
              <a:t>Tiffeneau</a:t>
            </a:r>
            <a:r>
              <a:rPr lang="fr-FR" dirty="0">
                <a:solidFill>
                  <a:srgbClr val="C00000"/>
                </a:solidFill>
              </a:rPr>
              <a:t> : </a:t>
            </a:r>
            <a:r>
              <a:rPr lang="fr-FR" dirty="0"/>
              <a:t>c’est le rapport ente le VEMS et la capacité vitale normalement d'environ 80 %, cet indice peut chuter à 70 % voire 60 % pendant une crise d'asthme ,d'une BPCO (bronchopneumopathie chronique obstructive),emphysème …etc. </a:t>
            </a:r>
          </a:p>
          <a:p>
            <a:endParaRPr lang="fr-FR" dirty="0"/>
          </a:p>
        </p:txBody>
      </p:sp>
    </p:spTree>
    <p:extLst>
      <p:ext uri="{BB962C8B-B14F-4D97-AF65-F5344CB8AC3E}">
        <p14:creationId xmlns:p14="http://schemas.microsoft.com/office/powerpoint/2010/main" val="333463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solidFill>
                  <a:srgbClr val="0070C0"/>
                </a:solidFill>
              </a:rPr>
              <a:t>3 types de syndromes </a:t>
            </a:r>
          </a:p>
          <a:p>
            <a:r>
              <a:rPr lang="fr-FR" b="1" dirty="0"/>
              <a:t>le syndrome ventilatoire obstructif (TVO)</a:t>
            </a:r>
          </a:p>
          <a:p>
            <a:pPr marL="0" indent="0">
              <a:buNone/>
            </a:pPr>
            <a:r>
              <a:rPr lang="fr-FR" b="1" dirty="0"/>
              <a:t> </a:t>
            </a:r>
          </a:p>
          <a:p>
            <a:pPr lvl="1"/>
            <a:r>
              <a:rPr lang="fr-FR" dirty="0"/>
              <a:t>est caractérisé par une réduction du calibre des bronches</a:t>
            </a:r>
          </a:p>
          <a:p>
            <a:pPr marL="457200" lvl="1" indent="0">
              <a:buNone/>
            </a:pPr>
            <a:endParaRPr lang="fr-FR" dirty="0"/>
          </a:p>
          <a:p>
            <a:pPr lvl="1"/>
            <a:r>
              <a:rPr lang="fr-FR" dirty="0"/>
              <a:t>La diminution du rapport VEMS sur CV (indice de </a:t>
            </a:r>
            <a:r>
              <a:rPr lang="fr-FR" dirty="0" err="1"/>
              <a:t>Tiffeneau</a:t>
            </a:r>
            <a:r>
              <a:rPr lang="fr-FR" dirty="0"/>
              <a:t>) permet de définir le trouble obstructif. </a:t>
            </a:r>
          </a:p>
          <a:p>
            <a:pPr lvl="3"/>
            <a:r>
              <a:rPr lang="fr-FR" dirty="0"/>
              <a:t> </a:t>
            </a:r>
            <a:r>
              <a:rPr lang="fr-FR" b="1" dirty="0">
                <a:solidFill>
                  <a:srgbClr val="C00000"/>
                </a:solidFill>
              </a:rPr>
              <a:t>VEMS/CV &lt; 70%</a:t>
            </a:r>
          </a:p>
          <a:p>
            <a:pPr lvl="3"/>
            <a:endParaRPr lang="fr-FR" dirty="0"/>
          </a:p>
        </p:txBody>
      </p:sp>
    </p:spTree>
    <p:extLst>
      <p:ext uri="{BB962C8B-B14F-4D97-AF65-F5344CB8AC3E}">
        <p14:creationId xmlns:p14="http://schemas.microsoft.com/office/powerpoint/2010/main" val="402523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le syndrome ventilatoire restrictif (TVR) </a:t>
            </a:r>
          </a:p>
          <a:p>
            <a:pPr marL="0" indent="0">
              <a:buNone/>
            </a:pPr>
            <a:endParaRPr lang="fr-FR" b="1" dirty="0"/>
          </a:p>
          <a:p>
            <a:pPr lvl="1"/>
            <a:r>
              <a:rPr lang="fr-FR" dirty="0"/>
              <a:t>se définit par une diminution de la capacité pulmonaire totale (CPT), qui est la somme de l'ensemble des volumes pulmonaires, </a:t>
            </a:r>
            <a:r>
              <a:rPr lang="fr-FR" b="1" dirty="0">
                <a:solidFill>
                  <a:srgbClr val="C00000"/>
                </a:solidFill>
              </a:rPr>
              <a:t>d'au moins 20% par rapport à la théorique. </a:t>
            </a:r>
          </a:p>
          <a:p>
            <a:pPr marL="457200" lvl="1" indent="0">
              <a:buNone/>
            </a:pPr>
            <a:endParaRPr lang="fr-FR" dirty="0">
              <a:solidFill>
                <a:srgbClr val="C00000"/>
              </a:solidFill>
            </a:endParaRPr>
          </a:p>
          <a:p>
            <a:pPr lvl="1"/>
            <a:r>
              <a:rPr lang="fr-FR" dirty="0"/>
              <a:t>Les maladies du parenchyme pulmonaire, les pneumopathies </a:t>
            </a:r>
            <a:r>
              <a:rPr lang="fr-FR" dirty="0" err="1"/>
              <a:t>infiltratives</a:t>
            </a:r>
            <a:r>
              <a:rPr lang="fr-FR" dirty="0"/>
              <a:t> diffuses, les atteintes de la cage thoracique, les maladies neuromusculaires en sont les principales étiologies. </a:t>
            </a:r>
          </a:p>
        </p:txBody>
      </p:sp>
    </p:spTree>
    <p:extLst>
      <p:ext uri="{BB962C8B-B14F-4D97-AF65-F5344CB8AC3E}">
        <p14:creationId xmlns:p14="http://schemas.microsoft.com/office/powerpoint/2010/main" val="221953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le syndrome ventilatoire mixte </a:t>
            </a:r>
          </a:p>
          <a:p>
            <a:pPr lvl="1"/>
            <a:endParaRPr lang="fr-FR" b="1" dirty="0"/>
          </a:p>
          <a:p>
            <a:pPr lvl="1"/>
            <a:endParaRPr lang="fr-FR" b="1" dirty="0"/>
          </a:p>
          <a:p>
            <a:pPr lvl="1"/>
            <a:r>
              <a:rPr lang="fr-FR" dirty="0"/>
              <a:t>c’est l’association d’un syndrome obstructif et d’un syndrome restrictif </a:t>
            </a:r>
          </a:p>
        </p:txBody>
      </p:sp>
    </p:spTree>
    <p:extLst>
      <p:ext uri="{BB962C8B-B14F-4D97-AF65-F5344CB8AC3E}">
        <p14:creationId xmlns:p14="http://schemas.microsoft.com/office/powerpoint/2010/main" val="285200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solidFill>
                  <a:srgbClr val="C00000"/>
                </a:solidFill>
              </a:rPr>
              <a:t>Gaz du sang </a:t>
            </a:r>
          </a:p>
        </p:txBody>
      </p:sp>
      <p:sp>
        <p:nvSpPr>
          <p:cNvPr id="3" name="Content Placeholder 2"/>
          <p:cNvSpPr>
            <a:spLocks noGrp="1"/>
          </p:cNvSpPr>
          <p:nvPr>
            <p:ph idx="1"/>
          </p:nvPr>
        </p:nvSpPr>
        <p:spPr/>
        <p:txBody>
          <a:bodyPr/>
          <a:lstStyle/>
          <a:p>
            <a:r>
              <a:rPr lang="fr-FR" dirty="0"/>
              <a:t>Permet d’évaluer la capacité des poumons à fournir de l’o2 aux tissus et à extraire le gaz carbonique </a:t>
            </a:r>
          </a:p>
          <a:p>
            <a:pPr marL="0" indent="0">
              <a:buNone/>
            </a:pPr>
            <a:endParaRPr lang="fr-FR" dirty="0"/>
          </a:p>
          <a:p>
            <a:r>
              <a:rPr lang="fr-FR" dirty="0"/>
              <a:t>Et la capacité des reins à réabsorber ou à excréter des bicarbonates (pour couvrir les besoins de l’équilibre acido-basique)</a:t>
            </a:r>
          </a:p>
        </p:txBody>
      </p:sp>
    </p:spTree>
    <p:extLst>
      <p:ext uri="{BB962C8B-B14F-4D97-AF65-F5344CB8AC3E}">
        <p14:creationId xmlns:p14="http://schemas.microsoft.com/office/powerpoint/2010/main" val="1400186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solidFill>
                  <a:srgbClr val="0070C0"/>
                </a:solidFill>
              </a:rPr>
              <a:t>La pression partielle d’un gaz (Pa) </a:t>
            </a:r>
            <a:r>
              <a:rPr lang="fr-FR" dirty="0"/>
              <a:t> est la pression exercé par le gaz à l’état dissous pour franchir la barrière alvéolo-capillaire (poumon sang)</a:t>
            </a:r>
          </a:p>
          <a:p>
            <a:pPr lvl="1"/>
            <a:r>
              <a:rPr lang="fr-FR" dirty="0"/>
              <a:t>PaO2: oxygénation du sang</a:t>
            </a:r>
          </a:p>
          <a:p>
            <a:pPr lvl="1"/>
            <a:r>
              <a:rPr lang="fr-FR" dirty="0"/>
              <a:t>PaCo2: ventilation pulmonaire </a:t>
            </a:r>
          </a:p>
          <a:p>
            <a:r>
              <a:rPr lang="fr-FR" dirty="0">
                <a:solidFill>
                  <a:srgbClr val="0070C0"/>
                </a:solidFill>
              </a:rPr>
              <a:t>Saturation en O2 </a:t>
            </a:r>
            <a:r>
              <a:rPr lang="fr-FR" dirty="0"/>
              <a:t>est le % de l’O2 dans le sang et dépend de la Pa02</a:t>
            </a:r>
          </a:p>
          <a:p>
            <a:r>
              <a:rPr lang="fr-FR" dirty="0">
                <a:solidFill>
                  <a:srgbClr val="0070C0"/>
                </a:solidFill>
              </a:rPr>
              <a:t>Le potentiel hydrogène (pH) </a:t>
            </a:r>
            <a:r>
              <a:rPr lang="fr-FR" dirty="0"/>
              <a:t>la concentration des ions H+ dans une solution </a:t>
            </a:r>
          </a:p>
          <a:p>
            <a:pPr lvl="1"/>
            <a:r>
              <a:rPr lang="fr-FR" dirty="0"/>
              <a:t>H+      </a:t>
            </a:r>
            <a:r>
              <a:rPr lang="fr-FR" dirty="0">
                <a:solidFill>
                  <a:srgbClr val="C00000"/>
                </a:solidFill>
              </a:rPr>
              <a:t>(acidose)</a:t>
            </a:r>
            <a:r>
              <a:rPr lang="fr-FR" dirty="0"/>
              <a:t>       </a:t>
            </a:r>
            <a:r>
              <a:rPr lang="fr-FR" dirty="0">
                <a:solidFill>
                  <a:srgbClr val="C00000"/>
                </a:solidFill>
              </a:rPr>
              <a:t>(alcalose) </a:t>
            </a:r>
          </a:p>
          <a:p>
            <a:pPr lvl="1"/>
            <a:r>
              <a:rPr lang="fr-FR" dirty="0"/>
              <a:t>PH = </a:t>
            </a:r>
            <a:r>
              <a:rPr lang="fr-FR" dirty="0">
                <a:solidFill>
                  <a:srgbClr val="C00000"/>
                </a:solidFill>
              </a:rPr>
              <a:t>HCO3- / PaCo2</a:t>
            </a:r>
          </a:p>
          <a:p>
            <a:pPr lvl="1"/>
            <a:endParaRPr lang="fr-FR" dirty="0">
              <a:solidFill>
                <a:srgbClr val="0070C0"/>
              </a:solidFill>
            </a:endParaRPr>
          </a:p>
        </p:txBody>
      </p:sp>
      <p:pic>
        <p:nvPicPr>
          <p:cNvPr id="5" name="Enregistrement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66437" y="5933281"/>
            <a:ext cx="487363" cy="487363"/>
          </a:xfrm>
          <a:prstGeom prst="rect">
            <a:avLst/>
          </a:prstGeom>
        </p:spPr>
      </p:pic>
      <p:sp>
        <p:nvSpPr>
          <p:cNvPr id="4" name="Left-Right Arrow 3"/>
          <p:cNvSpPr/>
          <p:nvPr/>
        </p:nvSpPr>
        <p:spPr>
          <a:xfrm>
            <a:off x="10503831" y="2295940"/>
            <a:ext cx="606287" cy="3081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6"/>
          <p:cNvCxnSpPr/>
          <p:nvPr/>
        </p:nvCxnSpPr>
        <p:spPr>
          <a:xfrm flipV="1">
            <a:off x="2117035" y="5227983"/>
            <a:ext cx="129208"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70851" y="5227983"/>
            <a:ext cx="225287"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03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0;Le prélèvement se fait en anaérobiose&#10;stricte (à l’abri de l’air), sans&#10;garrot, dans une seringue jetable&#10;spéciale hé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783" y="288854"/>
            <a:ext cx="8326089" cy="625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054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10;&#10;&#10;&#10;&#10;&#10;&#10;Après la ponction comprimer l’artère pendant 5&#10;min avec une compresse imbibée d’antiseptique.&#10;Les éventuelles ..."/>
          <p:cNvPicPr>
            <a:picLocks noChangeAspect="1" noChangeArrowheads="1"/>
          </p:cNvPicPr>
          <p:nvPr/>
        </p:nvPicPr>
        <p:blipFill rotWithShape="1">
          <a:blip r:embed="rId3">
            <a:extLst>
              <a:ext uri="{28A0092B-C50C-407E-A947-70E740481C1C}">
                <a14:useLocalDpi xmlns:a14="http://schemas.microsoft.com/office/drawing/2010/main" val="0"/>
              </a:ext>
            </a:extLst>
          </a:blip>
          <a:srcRect l="1964" t="22916" r="541" b="13694"/>
          <a:stretch/>
        </p:blipFill>
        <p:spPr bwMode="auto">
          <a:xfrm>
            <a:off x="881302" y="570251"/>
            <a:ext cx="10518881" cy="51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32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t>Après la ponction </a:t>
            </a:r>
            <a:r>
              <a:rPr lang="fr-FR" dirty="0">
                <a:solidFill>
                  <a:srgbClr val="C00000"/>
                </a:solidFill>
              </a:rPr>
              <a:t>comprimer l’artère pendant 5 min </a:t>
            </a:r>
            <a:r>
              <a:rPr lang="fr-FR" dirty="0"/>
              <a:t>avec une compresse imbibée antiseptique </a:t>
            </a:r>
          </a:p>
          <a:p>
            <a:pPr marL="0" indent="0">
              <a:buNone/>
            </a:pPr>
            <a:endParaRPr lang="fr-FR" dirty="0"/>
          </a:p>
          <a:p>
            <a:r>
              <a:rPr lang="fr-FR" dirty="0">
                <a:solidFill>
                  <a:srgbClr val="C00000"/>
                </a:solidFill>
              </a:rPr>
              <a:t>Les éventuelles bulles d’air doivent être chassées </a:t>
            </a:r>
            <a:r>
              <a:rPr lang="fr-FR" dirty="0"/>
              <a:t>immédiatement pour éviter toute altération de la PaO2</a:t>
            </a:r>
          </a:p>
          <a:p>
            <a:pPr marL="0" indent="0">
              <a:buNone/>
            </a:pPr>
            <a:endParaRPr lang="fr-FR" dirty="0"/>
          </a:p>
          <a:p>
            <a:r>
              <a:rPr lang="fr-FR" dirty="0"/>
              <a:t>La ponction peut aussi se faire dans </a:t>
            </a:r>
            <a:r>
              <a:rPr lang="fr-FR" dirty="0">
                <a:solidFill>
                  <a:srgbClr val="C00000"/>
                </a:solidFill>
              </a:rPr>
              <a:t>l’artère fémorale ou humérale</a:t>
            </a:r>
          </a:p>
          <a:p>
            <a:pPr marL="0" indent="0">
              <a:buNone/>
            </a:pPr>
            <a:endParaRPr lang="fr-FR" dirty="0">
              <a:solidFill>
                <a:srgbClr val="C00000"/>
              </a:solidFill>
            </a:endParaRPr>
          </a:p>
          <a:p>
            <a:r>
              <a:rPr lang="fr-FR" dirty="0"/>
              <a:t>Le dosage doit être fait dans </a:t>
            </a:r>
            <a:r>
              <a:rPr lang="fr-FR" dirty="0">
                <a:solidFill>
                  <a:srgbClr val="C00000"/>
                </a:solidFill>
              </a:rPr>
              <a:t>les 15 min  </a:t>
            </a:r>
          </a:p>
        </p:txBody>
      </p:sp>
    </p:spTree>
    <p:extLst>
      <p:ext uri="{BB962C8B-B14F-4D97-AF65-F5344CB8AC3E}">
        <p14:creationId xmlns:p14="http://schemas.microsoft.com/office/powerpoint/2010/main" val="234314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solidFill>
                  <a:srgbClr val="0070C0"/>
                </a:solidFill>
              </a:rPr>
              <a:t>Les valeurs normales </a:t>
            </a:r>
          </a:p>
          <a:p>
            <a:pPr marL="0" indent="0">
              <a:buNone/>
            </a:pPr>
            <a:endParaRPr lang="fr-FR" dirty="0">
              <a:solidFill>
                <a:srgbClr val="0070C0"/>
              </a:solidFill>
            </a:endParaRPr>
          </a:p>
          <a:p>
            <a:pPr lvl="1"/>
            <a:r>
              <a:rPr lang="fr-FR" dirty="0"/>
              <a:t>Pa O2 : </a:t>
            </a:r>
            <a:r>
              <a:rPr lang="fr-FR" dirty="0">
                <a:solidFill>
                  <a:srgbClr val="C00000"/>
                </a:solidFill>
              </a:rPr>
              <a:t>80-100mmHg </a:t>
            </a:r>
            <a:r>
              <a:rPr lang="fr-FR" dirty="0"/>
              <a:t>(limite inférieur 85mmHG &lt; 20 ans , 75mmHG &gt;80ans)</a:t>
            </a:r>
          </a:p>
          <a:p>
            <a:pPr lvl="1"/>
            <a:endParaRPr lang="fr-FR" dirty="0">
              <a:solidFill>
                <a:srgbClr val="0070C0"/>
              </a:solidFill>
            </a:endParaRPr>
          </a:p>
          <a:p>
            <a:pPr lvl="1"/>
            <a:r>
              <a:rPr lang="fr-FR" dirty="0"/>
              <a:t>Pa Co2 : </a:t>
            </a:r>
            <a:r>
              <a:rPr lang="fr-FR" dirty="0">
                <a:solidFill>
                  <a:srgbClr val="C00000"/>
                </a:solidFill>
              </a:rPr>
              <a:t>35 à 45 </a:t>
            </a:r>
            <a:r>
              <a:rPr lang="fr-FR" dirty="0" err="1">
                <a:solidFill>
                  <a:srgbClr val="C00000"/>
                </a:solidFill>
              </a:rPr>
              <a:t>mmHG</a:t>
            </a:r>
            <a:r>
              <a:rPr lang="fr-FR" dirty="0">
                <a:solidFill>
                  <a:srgbClr val="C00000"/>
                </a:solidFill>
              </a:rPr>
              <a:t> </a:t>
            </a:r>
          </a:p>
          <a:p>
            <a:pPr lvl="1"/>
            <a:endParaRPr lang="fr-FR" dirty="0"/>
          </a:p>
          <a:p>
            <a:pPr lvl="1"/>
            <a:r>
              <a:rPr lang="fr-FR" dirty="0"/>
              <a:t>SaO2 </a:t>
            </a:r>
            <a:r>
              <a:rPr lang="fr-FR" dirty="0">
                <a:solidFill>
                  <a:srgbClr val="C00000"/>
                </a:solidFill>
              </a:rPr>
              <a:t>95 à 98%</a:t>
            </a:r>
          </a:p>
          <a:p>
            <a:pPr lvl="1"/>
            <a:endParaRPr lang="fr-FR" dirty="0"/>
          </a:p>
          <a:p>
            <a:pPr lvl="1"/>
            <a:r>
              <a:rPr lang="fr-FR" dirty="0"/>
              <a:t>PH : </a:t>
            </a:r>
            <a:r>
              <a:rPr lang="fr-FR" dirty="0">
                <a:solidFill>
                  <a:srgbClr val="C00000"/>
                </a:solidFill>
              </a:rPr>
              <a:t>7,38 à 7,42</a:t>
            </a:r>
          </a:p>
        </p:txBody>
      </p:sp>
    </p:spTree>
    <p:extLst>
      <p:ext uri="{BB962C8B-B14F-4D97-AF65-F5344CB8AC3E}">
        <p14:creationId xmlns:p14="http://schemas.microsoft.com/office/powerpoint/2010/main" val="224471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Radiographie pulmonaire</a:t>
            </a:r>
          </a:p>
        </p:txBody>
      </p:sp>
      <p:sp>
        <p:nvSpPr>
          <p:cNvPr id="4" name="Espace réservé du contenu 3"/>
          <p:cNvSpPr>
            <a:spLocks noGrp="1"/>
          </p:cNvSpPr>
          <p:nvPr>
            <p:ph idx="1"/>
          </p:nvPr>
        </p:nvSpPr>
        <p:spPr/>
        <p:txBody>
          <a:bodyPr>
            <a:normAutofit lnSpcReduction="10000"/>
          </a:bodyPr>
          <a:lstStyle/>
          <a:p>
            <a:r>
              <a:rPr lang="fr-FR" dirty="0"/>
              <a:t>3 Règles de base pour l’interprétation d’une </a:t>
            </a:r>
            <a:r>
              <a:rPr lang="fr-FR" dirty="0" err="1"/>
              <a:t>Rx</a:t>
            </a:r>
            <a:r>
              <a:rPr lang="fr-FR" dirty="0"/>
              <a:t> pulmonaire </a:t>
            </a:r>
          </a:p>
          <a:p>
            <a:pPr lvl="1"/>
            <a:endParaRPr lang="fr-FR" dirty="0"/>
          </a:p>
          <a:p>
            <a:pPr lvl="1"/>
            <a:r>
              <a:rPr lang="fr-FR" dirty="0">
                <a:solidFill>
                  <a:srgbClr val="0070C0"/>
                </a:solidFill>
              </a:rPr>
              <a:t>STRUCTURATION : </a:t>
            </a:r>
            <a:r>
              <a:rPr lang="fr-FR" dirty="0"/>
              <a:t>suivre un plan bien précis et structuré </a:t>
            </a:r>
          </a:p>
          <a:p>
            <a:pPr marL="457200" lvl="1" indent="0">
              <a:buNone/>
            </a:pPr>
            <a:endParaRPr lang="fr-FR" dirty="0">
              <a:solidFill>
                <a:srgbClr val="0070C0"/>
              </a:solidFill>
            </a:endParaRPr>
          </a:p>
          <a:p>
            <a:pPr lvl="1"/>
            <a:r>
              <a:rPr lang="fr-FR" dirty="0">
                <a:solidFill>
                  <a:srgbClr val="0070C0"/>
                </a:solidFill>
              </a:rPr>
              <a:t>RAISONNEMENT : </a:t>
            </a:r>
            <a:r>
              <a:rPr lang="fr-FR" dirty="0"/>
              <a:t>posez toujours les mêmes questions </a:t>
            </a:r>
          </a:p>
          <a:p>
            <a:pPr lvl="2"/>
            <a:r>
              <a:rPr lang="fr-FR" dirty="0"/>
              <a:t>Taille est elle normale ?</a:t>
            </a:r>
          </a:p>
          <a:p>
            <a:pPr lvl="2"/>
            <a:r>
              <a:rPr lang="fr-FR" dirty="0"/>
              <a:t>Situation habituelle ?</a:t>
            </a:r>
          </a:p>
          <a:p>
            <a:pPr lvl="2"/>
            <a:r>
              <a:rPr lang="fr-FR" dirty="0"/>
              <a:t>Bords sont bien limités ? </a:t>
            </a:r>
          </a:p>
          <a:p>
            <a:pPr lvl="2"/>
            <a:r>
              <a:rPr lang="fr-FR" dirty="0"/>
              <a:t>Distribution pulmonaire ?</a:t>
            </a:r>
          </a:p>
          <a:p>
            <a:pPr lvl="2"/>
            <a:r>
              <a:rPr lang="fr-FR" dirty="0"/>
              <a:t>Calcification ? </a:t>
            </a:r>
          </a:p>
          <a:p>
            <a:pPr lvl="1"/>
            <a:endParaRPr lang="fr-FR" dirty="0"/>
          </a:p>
          <a:p>
            <a:pPr lvl="1"/>
            <a:r>
              <a:rPr lang="fr-FR" dirty="0">
                <a:solidFill>
                  <a:srgbClr val="0070C0"/>
                </a:solidFill>
              </a:rPr>
              <a:t>RECONNAISSANCE D’ANOMALIE : </a:t>
            </a:r>
            <a:r>
              <a:rPr lang="fr-FR" dirty="0"/>
              <a:t>avec l’expérience </a:t>
            </a:r>
          </a:p>
          <a:p>
            <a:pPr lvl="1"/>
            <a:endParaRPr lang="fr-FR" dirty="0"/>
          </a:p>
        </p:txBody>
      </p:sp>
    </p:spTree>
    <p:extLst>
      <p:ext uri="{BB962C8B-B14F-4D97-AF65-F5344CB8AC3E}">
        <p14:creationId xmlns:p14="http://schemas.microsoft.com/office/powerpoint/2010/main" val="401432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solidFill>
                  <a:srgbClr val="0070C0"/>
                </a:solidFill>
              </a:rPr>
              <a:t>Les valeurs pathologiques</a:t>
            </a:r>
          </a:p>
          <a:p>
            <a:pPr marL="0" indent="0">
              <a:buNone/>
            </a:pPr>
            <a:endParaRPr lang="fr-FR" dirty="0">
              <a:solidFill>
                <a:srgbClr val="0070C0"/>
              </a:solidFill>
            </a:endParaRPr>
          </a:p>
          <a:p>
            <a:pPr lvl="1"/>
            <a:r>
              <a:rPr lang="fr-FR" dirty="0"/>
              <a:t>Pa O2 :  &lt;80mmHg (Hypoxie) </a:t>
            </a:r>
            <a:r>
              <a:rPr lang="fr-FR" b="1" dirty="0">
                <a:solidFill>
                  <a:srgbClr val="C00000"/>
                </a:solidFill>
              </a:rPr>
              <a:t>juge la gravité </a:t>
            </a:r>
          </a:p>
          <a:p>
            <a:pPr marL="457200" lvl="1" indent="0">
              <a:buNone/>
            </a:pPr>
            <a:endParaRPr lang="fr-FR" dirty="0">
              <a:solidFill>
                <a:srgbClr val="0070C0"/>
              </a:solidFill>
            </a:endParaRPr>
          </a:p>
          <a:p>
            <a:pPr lvl="1"/>
            <a:r>
              <a:rPr lang="fr-FR" dirty="0"/>
              <a:t>Pa Co2 : &lt;35mmHG </a:t>
            </a:r>
            <a:r>
              <a:rPr lang="fr-FR" dirty="0">
                <a:solidFill>
                  <a:srgbClr val="C00000"/>
                </a:solidFill>
              </a:rPr>
              <a:t>(hypocapnie)</a:t>
            </a:r>
            <a:r>
              <a:rPr lang="fr-FR" dirty="0"/>
              <a:t> &gt;45 </a:t>
            </a:r>
            <a:r>
              <a:rPr lang="fr-FR" dirty="0">
                <a:solidFill>
                  <a:srgbClr val="C00000"/>
                </a:solidFill>
              </a:rPr>
              <a:t>(hypercapnie) </a:t>
            </a:r>
            <a:r>
              <a:rPr lang="fr-FR" b="1" dirty="0">
                <a:solidFill>
                  <a:srgbClr val="C00000"/>
                </a:solidFill>
              </a:rPr>
              <a:t>oriente l’étiologie</a:t>
            </a:r>
          </a:p>
          <a:p>
            <a:pPr lvl="1"/>
            <a:endParaRPr lang="fr-FR" dirty="0"/>
          </a:p>
          <a:p>
            <a:pPr lvl="1"/>
            <a:r>
              <a:rPr lang="fr-FR" dirty="0"/>
              <a:t>PH : traduit la rapidité installation des troubles </a:t>
            </a:r>
          </a:p>
          <a:p>
            <a:pPr lvl="2"/>
            <a:r>
              <a:rPr lang="fr-FR" dirty="0">
                <a:solidFill>
                  <a:srgbClr val="C00000"/>
                </a:solidFill>
              </a:rPr>
              <a:t>Hypoventilation </a:t>
            </a:r>
            <a:r>
              <a:rPr lang="fr-FR" dirty="0"/>
              <a:t>le PH baisse </a:t>
            </a:r>
            <a:r>
              <a:rPr lang="fr-FR" dirty="0">
                <a:solidFill>
                  <a:srgbClr val="C00000"/>
                </a:solidFill>
              </a:rPr>
              <a:t>: acidose gazeuse </a:t>
            </a:r>
          </a:p>
          <a:p>
            <a:pPr lvl="2"/>
            <a:r>
              <a:rPr lang="fr-FR" dirty="0">
                <a:solidFill>
                  <a:srgbClr val="C00000"/>
                </a:solidFill>
              </a:rPr>
              <a:t>Hyperventilation </a:t>
            </a:r>
            <a:r>
              <a:rPr lang="fr-FR" dirty="0"/>
              <a:t>le PH augmente </a:t>
            </a:r>
            <a:r>
              <a:rPr lang="fr-FR" dirty="0">
                <a:solidFill>
                  <a:srgbClr val="C00000"/>
                </a:solidFill>
              </a:rPr>
              <a:t>: alcalose gazeuse </a:t>
            </a:r>
          </a:p>
        </p:txBody>
      </p:sp>
    </p:spTree>
    <p:extLst>
      <p:ext uri="{BB962C8B-B14F-4D97-AF65-F5344CB8AC3E}">
        <p14:creationId xmlns:p14="http://schemas.microsoft.com/office/powerpoint/2010/main" val="329307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solidFill>
                  <a:srgbClr val="0070C0"/>
                </a:solidFill>
              </a:rPr>
              <a:t>Piège +++++</a:t>
            </a:r>
            <a:r>
              <a:rPr lang="fr-FR" dirty="0">
                <a:solidFill>
                  <a:srgbClr val="0070C0"/>
                </a:solidFill>
              </a:rPr>
              <a:t> (sang veineux)</a:t>
            </a:r>
          </a:p>
          <a:p>
            <a:pPr marL="0" indent="0">
              <a:buNone/>
            </a:pPr>
            <a:endParaRPr lang="fr-FR" dirty="0">
              <a:solidFill>
                <a:srgbClr val="0070C0"/>
              </a:solidFill>
            </a:endParaRPr>
          </a:p>
          <a:p>
            <a:pPr lvl="1"/>
            <a:r>
              <a:rPr lang="fr-FR" dirty="0"/>
              <a:t>Pa O2 : </a:t>
            </a:r>
            <a:r>
              <a:rPr lang="fr-FR" dirty="0">
                <a:solidFill>
                  <a:srgbClr val="C00000"/>
                </a:solidFill>
              </a:rPr>
              <a:t>40mmHg</a:t>
            </a:r>
          </a:p>
          <a:p>
            <a:pPr marL="457200" lvl="1" indent="0">
              <a:buNone/>
            </a:pPr>
            <a:endParaRPr lang="fr-FR" dirty="0">
              <a:solidFill>
                <a:srgbClr val="0070C0"/>
              </a:solidFill>
            </a:endParaRPr>
          </a:p>
          <a:p>
            <a:pPr lvl="1"/>
            <a:r>
              <a:rPr lang="fr-FR" dirty="0"/>
              <a:t>Pa Co2 : </a:t>
            </a:r>
            <a:r>
              <a:rPr lang="fr-FR" dirty="0">
                <a:solidFill>
                  <a:srgbClr val="C00000"/>
                </a:solidFill>
              </a:rPr>
              <a:t>45mmHg</a:t>
            </a:r>
          </a:p>
          <a:p>
            <a:pPr lvl="1"/>
            <a:endParaRPr lang="fr-FR" dirty="0"/>
          </a:p>
          <a:p>
            <a:pPr lvl="1"/>
            <a:r>
              <a:rPr lang="fr-FR" dirty="0"/>
              <a:t>SaO2 </a:t>
            </a:r>
            <a:r>
              <a:rPr lang="fr-FR" dirty="0">
                <a:solidFill>
                  <a:srgbClr val="C00000"/>
                </a:solidFill>
              </a:rPr>
              <a:t>75%</a:t>
            </a:r>
          </a:p>
          <a:p>
            <a:pPr lvl="1"/>
            <a:endParaRPr lang="fr-FR" dirty="0"/>
          </a:p>
          <a:p>
            <a:pPr lvl="1"/>
            <a:r>
              <a:rPr lang="fr-FR" dirty="0"/>
              <a:t>PH : </a:t>
            </a:r>
            <a:r>
              <a:rPr lang="fr-FR" dirty="0">
                <a:solidFill>
                  <a:srgbClr val="C00000"/>
                </a:solidFill>
              </a:rPr>
              <a:t>7,35</a:t>
            </a:r>
          </a:p>
        </p:txBody>
      </p:sp>
    </p:spTree>
    <p:extLst>
      <p:ext uri="{BB962C8B-B14F-4D97-AF65-F5344CB8AC3E}">
        <p14:creationId xmlns:p14="http://schemas.microsoft.com/office/powerpoint/2010/main" val="335159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C00000"/>
                </a:solidFill>
              </a:rPr>
              <a:t>Ponction pleurale </a:t>
            </a:r>
          </a:p>
        </p:txBody>
      </p:sp>
      <p:pic>
        <p:nvPicPr>
          <p:cNvPr id="7170" name="Picture 2" descr="Ponctions et biopsies pleu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9" y="1486735"/>
            <a:ext cx="7350978" cy="4615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66797" y="2375452"/>
            <a:ext cx="3766931" cy="2308324"/>
          </a:xfrm>
          <a:prstGeom prst="rect">
            <a:avLst/>
          </a:prstGeom>
          <a:noFill/>
        </p:spPr>
        <p:txBody>
          <a:bodyPr wrap="square" rtlCol="0">
            <a:spAutoFit/>
          </a:bodyPr>
          <a:lstStyle/>
          <a:p>
            <a:r>
              <a:rPr lang="fr-FR" b="1" dirty="0"/>
              <a:t>thoracocentèse : </a:t>
            </a:r>
            <a:r>
              <a:rPr lang="fr-FR" dirty="0"/>
              <a:t>se fait avec une aiguille de </a:t>
            </a:r>
            <a:r>
              <a:rPr lang="fr-FR" dirty="0" err="1"/>
              <a:t>kuss</a:t>
            </a:r>
            <a:r>
              <a:rPr lang="fr-FR" dirty="0"/>
              <a:t>, on pique à la limite supérieure de la matité de l’épanchement pleural liquidien en rasant le bord supérieure de la cote pour éviter de blesser le paquet </a:t>
            </a:r>
            <a:r>
              <a:rPr lang="fr-FR" dirty="0" err="1"/>
              <a:t>vasculo</a:t>
            </a:r>
            <a:r>
              <a:rPr lang="fr-FR" dirty="0"/>
              <a:t>- nerveux intercostal qui chemine au bord inferieur de la cote. </a:t>
            </a:r>
          </a:p>
        </p:txBody>
      </p:sp>
    </p:spTree>
    <p:extLst>
      <p:ext uri="{BB962C8B-B14F-4D97-AF65-F5344CB8AC3E}">
        <p14:creationId xmlns:p14="http://schemas.microsoft.com/office/powerpoint/2010/main" val="4222853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solidFill>
                  <a:srgbClr val="0070C0"/>
                </a:solidFill>
              </a:rPr>
              <a:t>Contre indication</a:t>
            </a:r>
          </a:p>
          <a:p>
            <a:pPr lvl="1"/>
            <a:r>
              <a:rPr lang="fr-FR" dirty="0"/>
              <a:t>Epanchement de petit abondance</a:t>
            </a:r>
          </a:p>
          <a:p>
            <a:pPr lvl="1"/>
            <a:r>
              <a:rPr lang="fr-FR" dirty="0"/>
              <a:t>Troubles de l’hémostase </a:t>
            </a:r>
          </a:p>
          <a:p>
            <a:pPr lvl="1"/>
            <a:r>
              <a:rPr lang="fr-FR" dirty="0"/>
              <a:t>Pathologie cutané au site de ponction </a:t>
            </a:r>
          </a:p>
          <a:p>
            <a:pPr lvl="1"/>
            <a:r>
              <a:rPr lang="fr-FR" dirty="0"/>
              <a:t>Cause cardiaque évidente  </a:t>
            </a:r>
          </a:p>
          <a:p>
            <a:pPr lvl="1"/>
            <a:endParaRPr lang="fr-FR" dirty="0"/>
          </a:p>
          <a:p>
            <a:r>
              <a:rPr lang="fr-FR" dirty="0">
                <a:solidFill>
                  <a:srgbClr val="0070C0"/>
                </a:solidFill>
              </a:rPr>
              <a:t>Réaliser une radiographie post ponction SYSTEMATIQUE </a:t>
            </a:r>
            <a:r>
              <a:rPr lang="fr-FR" dirty="0"/>
              <a:t>++++</a:t>
            </a:r>
          </a:p>
          <a:p>
            <a:pPr lvl="1"/>
            <a:endParaRPr lang="fr-FR" dirty="0"/>
          </a:p>
          <a:p>
            <a:r>
              <a:rPr lang="fr-FR" dirty="0">
                <a:solidFill>
                  <a:srgbClr val="0070C0"/>
                </a:solidFill>
              </a:rPr>
              <a:t>Complications : </a:t>
            </a:r>
            <a:r>
              <a:rPr lang="fr-FR" dirty="0"/>
              <a:t>douleur pleurale, hémothorax, pneumothorax</a:t>
            </a:r>
          </a:p>
        </p:txBody>
      </p:sp>
    </p:spTree>
    <p:extLst>
      <p:ext uri="{BB962C8B-B14F-4D97-AF65-F5344CB8AC3E}">
        <p14:creationId xmlns:p14="http://schemas.microsoft.com/office/powerpoint/2010/main" val="81886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r-FR" dirty="0">
                <a:solidFill>
                  <a:srgbClr val="0070C0"/>
                </a:solidFill>
              </a:rPr>
              <a:t>Paramètres mesurés et orientation </a:t>
            </a:r>
          </a:p>
          <a:p>
            <a:pPr lvl="1"/>
            <a:r>
              <a:rPr lang="fr-FR" b="1" dirty="0"/>
              <a:t>Aspect macroscopique :</a:t>
            </a:r>
          </a:p>
          <a:p>
            <a:pPr lvl="2"/>
            <a:r>
              <a:rPr lang="fr-FR" dirty="0"/>
              <a:t>Clair ou citrin, purulent, hémorragique </a:t>
            </a:r>
          </a:p>
          <a:p>
            <a:pPr lvl="1"/>
            <a:r>
              <a:rPr lang="fr-FR" b="1" dirty="0"/>
              <a:t>Biochimie :</a:t>
            </a:r>
          </a:p>
          <a:p>
            <a:pPr lvl="2"/>
            <a:r>
              <a:rPr lang="fr-FR" dirty="0" err="1"/>
              <a:t>Protidopleurie</a:t>
            </a:r>
            <a:r>
              <a:rPr lang="fr-FR" dirty="0"/>
              <a:t> (taux de protides) orientant vers le mécanisme (exsudat ou transsudat), </a:t>
            </a:r>
            <a:r>
              <a:rPr lang="fr-FR" dirty="0" err="1"/>
              <a:t>glycopleurie</a:t>
            </a:r>
            <a:r>
              <a:rPr lang="fr-FR" dirty="0"/>
              <a:t> (&gt;0,6g/l), LDH</a:t>
            </a:r>
          </a:p>
          <a:p>
            <a:pPr lvl="1"/>
            <a:r>
              <a:rPr lang="fr-FR" b="1" dirty="0"/>
              <a:t>Cytologie : </a:t>
            </a:r>
          </a:p>
          <a:p>
            <a:pPr lvl="2"/>
            <a:r>
              <a:rPr lang="fr-FR" dirty="0"/>
              <a:t>% selon la prédominance cellulaire (Lymphocytaire, PNN, macrophage)</a:t>
            </a:r>
          </a:p>
          <a:p>
            <a:pPr lvl="1"/>
            <a:r>
              <a:rPr lang="fr-FR" b="1" dirty="0"/>
              <a:t>Bactériologie :</a:t>
            </a:r>
          </a:p>
          <a:p>
            <a:pPr lvl="2"/>
            <a:r>
              <a:rPr lang="fr-FR" dirty="0"/>
              <a:t>Examen direct (coloration gram, </a:t>
            </a:r>
            <a:r>
              <a:rPr lang="fr-FR" dirty="0" err="1"/>
              <a:t>ziehl</a:t>
            </a:r>
            <a:r>
              <a:rPr lang="fr-FR" dirty="0"/>
              <a:t> pour la tuberculose) et culture </a:t>
            </a:r>
          </a:p>
          <a:p>
            <a:pPr lvl="1"/>
            <a:r>
              <a:rPr lang="fr-FR" b="1" dirty="0"/>
              <a:t>Histologie :</a:t>
            </a:r>
          </a:p>
          <a:p>
            <a:pPr lvl="2"/>
            <a:r>
              <a:rPr lang="fr-FR" dirty="0"/>
              <a:t>Cellule néoplasique </a:t>
            </a:r>
          </a:p>
        </p:txBody>
      </p:sp>
    </p:spTree>
    <p:extLst>
      <p:ext uri="{BB962C8B-B14F-4D97-AF65-F5344CB8AC3E}">
        <p14:creationId xmlns:p14="http://schemas.microsoft.com/office/powerpoint/2010/main" val="3650127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solidFill>
                  <a:srgbClr val="0070C0"/>
                </a:solidFill>
              </a:rPr>
              <a:t>Interprétation des résultats </a:t>
            </a:r>
          </a:p>
          <a:p>
            <a:r>
              <a:rPr lang="fr-FR" b="1" dirty="0"/>
              <a:t>Exsudat :</a:t>
            </a:r>
            <a:r>
              <a:rPr lang="fr-FR" dirty="0"/>
              <a:t> </a:t>
            </a:r>
            <a:r>
              <a:rPr lang="fr-FR" dirty="0">
                <a:solidFill>
                  <a:srgbClr val="C00000"/>
                </a:solidFill>
              </a:rPr>
              <a:t>protides &gt; 30g/l ou </a:t>
            </a:r>
            <a:r>
              <a:rPr lang="fr-FR" dirty="0" err="1">
                <a:solidFill>
                  <a:srgbClr val="C00000"/>
                </a:solidFill>
              </a:rPr>
              <a:t>protidopleurie</a:t>
            </a:r>
            <a:r>
              <a:rPr lang="fr-FR" dirty="0">
                <a:solidFill>
                  <a:srgbClr val="C00000"/>
                </a:solidFill>
              </a:rPr>
              <a:t>/protidémie &gt;0,5,</a:t>
            </a:r>
            <a:r>
              <a:rPr lang="fr-FR" b="1" dirty="0">
                <a:solidFill>
                  <a:srgbClr val="C00000"/>
                </a:solidFill>
              </a:rPr>
              <a:t> </a:t>
            </a:r>
            <a:r>
              <a:rPr lang="fr-FR" dirty="0">
                <a:solidFill>
                  <a:srgbClr val="C00000"/>
                </a:solidFill>
              </a:rPr>
              <a:t>ou LDH pleuraux / LDH sanguins &gt;0,6</a:t>
            </a:r>
          </a:p>
          <a:p>
            <a:pPr marL="457200" lvl="1" indent="0">
              <a:buNone/>
            </a:pPr>
            <a:r>
              <a:rPr lang="fr-FR" dirty="0"/>
              <a:t>Correspond à une lésion inflammatoire des capillaires pulmonaires laissant échapper leur contenu dont les </a:t>
            </a:r>
            <a:r>
              <a:rPr lang="fr-FR" dirty="0" err="1"/>
              <a:t>macroprotéines</a:t>
            </a:r>
            <a:r>
              <a:rPr lang="fr-FR" dirty="0"/>
              <a:t> </a:t>
            </a:r>
          </a:p>
          <a:p>
            <a:pPr marL="457200" lvl="1" indent="0">
              <a:buNone/>
            </a:pPr>
            <a:r>
              <a:rPr lang="fr-FR" dirty="0"/>
              <a:t>Selon la cytologie prédominante </a:t>
            </a:r>
          </a:p>
          <a:p>
            <a:pPr lvl="2"/>
            <a:r>
              <a:rPr lang="fr-FR" dirty="0">
                <a:solidFill>
                  <a:srgbClr val="C00000"/>
                </a:solidFill>
              </a:rPr>
              <a:t>PNN : </a:t>
            </a:r>
            <a:r>
              <a:rPr lang="fr-FR" dirty="0"/>
              <a:t>infection aiguës (bactérienne tuberculose, virale, fongique), inflammatoire à proximité de la </a:t>
            </a:r>
            <a:r>
              <a:rPr lang="fr-FR" dirty="0" err="1"/>
              <a:t>plévre</a:t>
            </a:r>
            <a:r>
              <a:rPr lang="fr-FR" dirty="0"/>
              <a:t>(EP, </a:t>
            </a:r>
            <a:r>
              <a:rPr lang="fr-FR" dirty="0" err="1"/>
              <a:t>abcés</a:t>
            </a:r>
            <a:r>
              <a:rPr lang="fr-FR" dirty="0"/>
              <a:t> abdominal, hépatite, pancréatite</a:t>
            </a:r>
          </a:p>
          <a:p>
            <a:pPr lvl="2"/>
            <a:endParaRPr lang="fr-FR" dirty="0"/>
          </a:p>
          <a:p>
            <a:pPr lvl="2"/>
            <a:r>
              <a:rPr lang="fr-FR" dirty="0">
                <a:solidFill>
                  <a:srgbClr val="C00000"/>
                </a:solidFill>
              </a:rPr>
              <a:t>Lymphocytes : </a:t>
            </a:r>
            <a:r>
              <a:rPr lang="fr-FR" dirty="0"/>
              <a:t>infection chronique (tuberculeuse) et cancer (</a:t>
            </a:r>
            <a:r>
              <a:rPr lang="fr-FR" dirty="0" err="1"/>
              <a:t>broncho-pulmonaire,métastase</a:t>
            </a:r>
            <a:r>
              <a:rPr lang="fr-FR" dirty="0"/>
              <a:t> ou de la </a:t>
            </a:r>
            <a:r>
              <a:rPr lang="fr-FR" dirty="0" err="1"/>
              <a:t>plévre</a:t>
            </a:r>
            <a:r>
              <a:rPr lang="fr-FR" dirty="0"/>
              <a:t>) hémopathies (lymphome) et l’embolie pulmonaire (EP), maladies systémiques </a:t>
            </a:r>
          </a:p>
        </p:txBody>
      </p:sp>
    </p:spTree>
    <p:extLst>
      <p:ext uri="{BB962C8B-B14F-4D97-AF65-F5344CB8AC3E}">
        <p14:creationId xmlns:p14="http://schemas.microsoft.com/office/powerpoint/2010/main" val="402144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Transsudat  :</a:t>
            </a:r>
            <a:r>
              <a:rPr lang="fr-FR" dirty="0"/>
              <a:t> </a:t>
            </a:r>
            <a:r>
              <a:rPr lang="fr-FR" dirty="0">
                <a:solidFill>
                  <a:srgbClr val="C00000"/>
                </a:solidFill>
              </a:rPr>
              <a:t>absence de critère d’exsudat </a:t>
            </a:r>
            <a:r>
              <a:rPr lang="fr-FR" dirty="0" err="1">
                <a:solidFill>
                  <a:srgbClr val="C00000"/>
                </a:solidFill>
              </a:rPr>
              <a:t>protidopleurie</a:t>
            </a:r>
            <a:r>
              <a:rPr lang="fr-FR" dirty="0">
                <a:solidFill>
                  <a:srgbClr val="C00000"/>
                </a:solidFill>
              </a:rPr>
              <a:t> &lt;30g/l</a:t>
            </a:r>
          </a:p>
          <a:p>
            <a:pPr marL="457200" lvl="1" indent="0">
              <a:buNone/>
            </a:pPr>
            <a:endParaRPr lang="fr-FR" dirty="0">
              <a:solidFill>
                <a:srgbClr val="C00000"/>
              </a:solidFill>
            </a:endParaRPr>
          </a:p>
          <a:p>
            <a:pPr marL="457200" lvl="1" indent="0">
              <a:buNone/>
            </a:pPr>
            <a:r>
              <a:rPr lang="fr-FR" dirty="0"/>
              <a:t>Perméabilité vasculaire accrue sans lésion des capillaires par</a:t>
            </a:r>
          </a:p>
          <a:p>
            <a:pPr marL="457200" lvl="1" indent="0">
              <a:buNone/>
            </a:pPr>
            <a:r>
              <a:rPr lang="fr-FR" dirty="0"/>
              <a:t> </a:t>
            </a:r>
          </a:p>
          <a:p>
            <a:pPr lvl="2"/>
            <a:r>
              <a:rPr lang="fr-FR" dirty="0">
                <a:solidFill>
                  <a:srgbClr val="C00000"/>
                </a:solidFill>
              </a:rPr>
              <a:t>baisse  du gradient de pression oncotique </a:t>
            </a:r>
            <a:r>
              <a:rPr lang="fr-FR" dirty="0"/>
              <a:t>(hypo protidémie de la cirrhose, syndrome néphrotique rénale, dénutrition)</a:t>
            </a:r>
            <a:r>
              <a:rPr lang="fr-FR" dirty="0">
                <a:solidFill>
                  <a:srgbClr val="C00000"/>
                </a:solidFill>
              </a:rPr>
              <a:t> </a:t>
            </a:r>
          </a:p>
          <a:p>
            <a:pPr lvl="2"/>
            <a:endParaRPr lang="fr-FR" dirty="0">
              <a:solidFill>
                <a:srgbClr val="C00000"/>
              </a:solidFill>
            </a:endParaRPr>
          </a:p>
          <a:p>
            <a:pPr lvl="2"/>
            <a:r>
              <a:rPr lang="fr-FR" dirty="0">
                <a:solidFill>
                  <a:srgbClr val="C00000"/>
                </a:solidFill>
              </a:rPr>
              <a:t>ou augmentation de la pression hydrostatique </a:t>
            </a:r>
            <a:r>
              <a:rPr lang="fr-FR" dirty="0"/>
              <a:t>(insuffisance cardiaque avec HTAP post capillaire: OAP)</a:t>
            </a:r>
          </a:p>
        </p:txBody>
      </p:sp>
    </p:spTree>
    <p:extLst>
      <p:ext uri="{BB962C8B-B14F-4D97-AF65-F5344CB8AC3E}">
        <p14:creationId xmlns:p14="http://schemas.microsoft.com/office/powerpoint/2010/main" val="280287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Prédominance cellulaire </a:t>
            </a:r>
          </a:p>
          <a:p>
            <a:pPr lvl="1"/>
            <a:r>
              <a:rPr lang="fr-FR" dirty="0">
                <a:solidFill>
                  <a:srgbClr val="C00000"/>
                </a:solidFill>
              </a:rPr>
              <a:t>Polynucléaires neutrophiles </a:t>
            </a:r>
            <a:r>
              <a:rPr lang="fr-FR" dirty="0"/>
              <a:t>: processus aigus infectieux, pancréatite, </a:t>
            </a:r>
            <a:r>
              <a:rPr lang="fr-FR" dirty="0" err="1"/>
              <a:t>abcés</a:t>
            </a:r>
            <a:endParaRPr lang="fr-FR" dirty="0"/>
          </a:p>
          <a:p>
            <a:pPr lvl="1"/>
            <a:r>
              <a:rPr lang="fr-FR" dirty="0">
                <a:solidFill>
                  <a:srgbClr val="C00000"/>
                </a:solidFill>
              </a:rPr>
              <a:t>Lymphocytes : </a:t>
            </a:r>
            <a:r>
              <a:rPr lang="fr-FR" dirty="0"/>
              <a:t>tuberculose, cancer, maladies systémiques</a:t>
            </a:r>
          </a:p>
          <a:p>
            <a:pPr lvl="1"/>
            <a:r>
              <a:rPr lang="fr-FR" dirty="0">
                <a:solidFill>
                  <a:srgbClr val="C00000"/>
                </a:solidFill>
              </a:rPr>
              <a:t>Cellules néoplasique</a:t>
            </a:r>
          </a:p>
          <a:p>
            <a:pPr lvl="1"/>
            <a:endParaRPr lang="fr-FR" b="1" dirty="0"/>
          </a:p>
          <a:p>
            <a:r>
              <a:rPr lang="fr-FR" b="1" dirty="0" err="1"/>
              <a:t>Hypoglycopleurie</a:t>
            </a:r>
            <a:r>
              <a:rPr lang="fr-FR" b="1" dirty="0"/>
              <a:t> &lt;0,6g/l</a:t>
            </a:r>
          </a:p>
          <a:p>
            <a:pPr lvl="1"/>
            <a:r>
              <a:rPr lang="fr-FR" dirty="0">
                <a:solidFill>
                  <a:srgbClr val="C00000"/>
                </a:solidFill>
              </a:rPr>
              <a:t>Causes bactériennes </a:t>
            </a:r>
            <a:r>
              <a:rPr lang="fr-FR" dirty="0"/>
              <a:t>: tuberculose</a:t>
            </a:r>
          </a:p>
          <a:p>
            <a:pPr lvl="1"/>
            <a:r>
              <a:rPr lang="fr-FR" dirty="0">
                <a:solidFill>
                  <a:srgbClr val="C00000"/>
                </a:solidFill>
              </a:rPr>
              <a:t>Pleurésie réactionnelle : </a:t>
            </a:r>
            <a:r>
              <a:rPr lang="fr-FR" dirty="0"/>
              <a:t>foyer pulmonaire, cancers, maladies systémiques</a:t>
            </a:r>
          </a:p>
          <a:p>
            <a:pPr lvl="1"/>
            <a:endParaRPr lang="fr-FR" b="1" dirty="0"/>
          </a:p>
          <a:p>
            <a:pPr lvl="2"/>
            <a:endParaRPr lang="fr-FR" b="1" dirty="0"/>
          </a:p>
          <a:p>
            <a:pPr lvl="1"/>
            <a:endParaRPr lang="fr-FR" dirty="0"/>
          </a:p>
        </p:txBody>
      </p:sp>
    </p:spTree>
    <p:extLst>
      <p:ext uri="{BB962C8B-B14F-4D97-AF65-F5344CB8AC3E}">
        <p14:creationId xmlns:p14="http://schemas.microsoft.com/office/powerpoint/2010/main" val="91821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C00000"/>
                </a:solidFill>
              </a:rPr>
              <a:t>Intradermoréaction à la tuberculine </a:t>
            </a:r>
          </a:p>
        </p:txBody>
      </p:sp>
      <p:sp>
        <p:nvSpPr>
          <p:cNvPr id="3" name="Content Placeholder 2"/>
          <p:cNvSpPr>
            <a:spLocks noGrp="1"/>
          </p:cNvSpPr>
          <p:nvPr>
            <p:ph idx="1"/>
          </p:nvPr>
        </p:nvSpPr>
        <p:spPr/>
        <p:txBody>
          <a:bodyPr>
            <a:normAutofit/>
          </a:bodyPr>
          <a:lstStyle/>
          <a:p>
            <a:r>
              <a:rPr lang="fr-FR" dirty="0"/>
              <a:t>À une valeur d’orientation, </a:t>
            </a:r>
          </a:p>
          <a:p>
            <a:r>
              <a:rPr lang="fr-FR" dirty="0"/>
              <a:t>Indications :</a:t>
            </a:r>
          </a:p>
          <a:p>
            <a:pPr lvl="1"/>
            <a:r>
              <a:rPr lang="fr-FR" dirty="0"/>
              <a:t>Vérification de </a:t>
            </a:r>
            <a:r>
              <a:rPr lang="fr-FR" dirty="0">
                <a:solidFill>
                  <a:srgbClr val="FF0000"/>
                </a:solidFill>
              </a:rPr>
              <a:t>l’absence de tuberculose avant une primo-vaccination </a:t>
            </a:r>
          </a:p>
          <a:p>
            <a:pPr marL="457200" lvl="1" indent="0">
              <a:buNone/>
            </a:pPr>
            <a:endParaRPr lang="fr-FR" dirty="0"/>
          </a:p>
          <a:p>
            <a:pPr lvl="1"/>
            <a:r>
              <a:rPr lang="fr-FR" dirty="0">
                <a:solidFill>
                  <a:srgbClr val="FF0000"/>
                </a:solidFill>
              </a:rPr>
              <a:t>Enquête</a:t>
            </a:r>
            <a:r>
              <a:rPr lang="fr-FR" dirty="0"/>
              <a:t> autour d’un cas de tuberculose</a:t>
            </a:r>
          </a:p>
          <a:p>
            <a:pPr marL="457200" lvl="1" indent="0">
              <a:buNone/>
            </a:pPr>
            <a:endParaRPr lang="fr-FR" dirty="0">
              <a:solidFill>
                <a:srgbClr val="FF0000"/>
              </a:solidFill>
            </a:endParaRPr>
          </a:p>
          <a:p>
            <a:pPr lvl="1"/>
            <a:r>
              <a:rPr lang="fr-FR" dirty="0">
                <a:solidFill>
                  <a:srgbClr val="FF0000"/>
                </a:solidFill>
              </a:rPr>
              <a:t>Surveillance </a:t>
            </a:r>
            <a:r>
              <a:rPr lang="fr-FR" dirty="0"/>
              <a:t>des membres des professions à caractère sanitaire ou social, exposés à la tuberculose </a:t>
            </a:r>
          </a:p>
          <a:p>
            <a:endParaRPr lang="fr-FR" dirty="0"/>
          </a:p>
        </p:txBody>
      </p:sp>
    </p:spTree>
    <p:extLst>
      <p:ext uri="{BB962C8B-B14F-4D97-AF65-F5344CB8AC3E}">
        <p14:creationId xmlns:p14="http://schemas.microsoft.com/office/powerpoint/2010/main" val="106556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Méthode </a:t>
            </a:r>
          </a:p>
          <a:p>
            <a:pPr marL="0" indent="0">
              <a:buNone/>
            </a:pPr>
            <a:endParaRPr lang="fr-FR" b="1" dirty="0"/>
          </a:p>
          <a:p>
            <a:pPr lvl="1"/>
            <a:r>
              <a:rPr lang="fr-FR" dirty="0"/>
              <a:t>Réaction immunitaire </a:t>
            </a:r>
            <a:r>
              <a:rPr lang="fr-FR" dirty="0">
                <a:solidFill>
                  <a:srgbClr val="C00000"/>
                </a:solidFill>
              </a:rPr>
              <a:t>d’hypersensibilité retardée</a:t>
            </a:r>
          </a:p>
          <a:p>
            <a:pPr marL="457200" lvl="1" indent="0">
              <a:buNone/>
            </a:pPr>
            <a:endParaRPr lang="fr-FR" dirty="0"/>
          </a:p>
          <a:p>
            <a:pPr lvl="1"/>
            <a:r>
              <a:rPr lang="fr-FR" dirty="0"/>
              <a:t>Injection de </a:t>
            </a:r>
            <a:r>
              <a:rPr lang="fr-FR" dirty="0">
                <a:solidFill>
                  <a:srgbClr val="C00000"/>
                </a:solidFill>
              </a:rPr>
              <a:t>0,1mL</a:t>
            </a:r>
            <a:r>
              <a:rPr lang="fr-FR" dirty="0"/>
              <a:t> de tuberculine purifiée face </a:t>
            </a:r>
            <a:r>
              <a:rPr lang="fr-FR" dirty="0" err="1"/>
              <a:t>ant</a:t>
            </a:r>
            <a:r>
              <a:rPr lang="fr-FR" dirty="0"/>
              <a:t> du bras</a:t>
            </a:r>
          </a:p>
          <a:p>
            <a:pPr marL="457200" lvl="1" indent="0">
              <a:buNone/>
            </a:pPr>
            <a:endParaRPr lang="fr-FR" dirty="0"/>
          </a:p>
          <a:p>
            <a:pPr lvl="1"/>
            <a:r>
              <a:rPr lang="fr-FR" dirty="0"/>
              <a:t>Lecture à </a:t>
            </a:r>
            <a:r>
              <a:rPr lang="fr-FR" dirty="0">
                <a:solidFill>
                  <a:srgbClr val="C00000"/>
                </a:solidFill>
              </a:rPr>
              <a:t>48-72h : </a:t>
            </a:r>
            <a:r>
              <a:rPr lang="fr-FR" b="1" dirty="0">
                <a:solidFill>
                  <a:srgbClr val="C00000"/>
                </a:solidFill>
              </a:rPr>
              <a:t>mesure  de l’induration (non de l’érythème)</a:t>
            </a:r>
          </a:p>
          <a:p>
            <a:pPr marL="0" indent="0">
              <a:buNone/>
            </a:pPr>
            <a:endParaRPr lang="fr-FR"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928" y="321895"/>
            <a:ext cx="4456872" cy="2495848"/>
          </a:xfrm>
          <a:prstGeom prst="rect">
            <a:avLst/>
          </a:prstGeom>
        </p:spPr>
      </p:pic>
    </p:spTree>
    <p:extLst>
      <p:ext uri="{BB962C8B-B14F-4D97-AF65-F5344CB8AC3E}">
        <p14:creationId xmlns:p14="http://schemas.microsoft.com/office/powerpoint/2010/main" val="138852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B05B-77F9-4797-98C2-E54686E5F705}"/>
              </a:ext>
            </a:extLst>
          </p:cNvPr>
          <p:cNvSpPr>
            <a:spLocks noGrp="1"/>
          </p:cNvSpPr>
          <p:nvPr>
            <p:ph type="title"/>
          </p:nvPr>
        </p:nvSpPr>
        <p:spPr/>
        <p:txBody>
          <a:bodyPr/>
          <a:lstStyle/>
          <a:p>
            <a:r>
              <a:rPr lang="fr-FR" dirty="0" err="1"/>
              <a:t>Rx</a:t>
            </a:r>
            <a:r>
              <a:rPr lang="fr-FR" dirty="0"/>
              <a:t> thorax </a:t>
            </a:r>
          </a:p>
        </p:txBody>
      </p:sp>
      <p:sp>
        <p:nvSpPr>
          <p:cNvPr id="3" name="Espace réservé du contenu 2">
            <a:extLst>
              <a:ext uri="{FF2B5EF4-FFF2-40B4-BE49-F238E27FC236}">
                <a16:creationId xmlns:a16="http://schemas.microsoft.com/office/drawing/2014/main" id="{6573F9A8-C94B-4029-A501-463D576E1FA9}"/>
              </a:ext>
            </a:extLst>
          </p:cNvPr>
          <p:cNvSpPr>
            <a:spLocks noGrp="1"/>
          </p:cNvSpPr>
          <p:nvPr>
            <p:ph idx="1"/>
          </p:nvPr>
        </p:nvSpPr>
        <p:spPr/>
        <p:txBody>
          <a:bodyPr/>
          <a:lstStyle/>
          <a:p>
            <a:r>
              <a:rPr lang="fr-FR" dirty="0"/>
              <a:t>Le </a:t>
            </a:r>
            <a:r>
              <a:rPr lang="fr-FR" dirty="0" err="1"/>
              <a:t>téléthorax</a:t>
            </a:r>
            <a:r>
              <a:rPr lang="fr-FR" dirty="0"/>
              <a:t> de face : se prend en inspiration forcée, les membres supérieurs en pronation  forcée les paumes en dehors.</a:t>
            </a:r>
          </a:p>
          <a:p>
            <a:r>
              <a:rPr lang="fr-FR" dirty="0"/>
              <a:t>• Le cliché de profil : se prend le côté malade sur la plaque, les bras levés. Les radiographies de face et de profil permettent d'analyser avec précision les affections parenchymateuses et pleurales </a:t>
            </a:r>
          </a:p>
          <a:p>
            <a:endParaRPr lang="fr-FR" dirty="0"/>
          </a:p>
        </p:txBody>
      </p:sp>
      <p:pic>
        <p:nvPicPr>
          <p:cNvPr id="4" name="Image 3">
            <a:extLst>
              <a:ext uri="{FF2B5EF4-FFF2-40B4-BE49-F238E27FC236}">
                <a16:creationId xmlns:a16="http://schemas.microsoft.com/office/drawing/2014/main" id="{AD85EA2E-21A2-4F71-9C68-5D2BBF7C83A8}"/>
              </a:ext>
            </a:extLst>
          </p:cNvPr>
          <p:cNvPicPr>
            <a:picLocks noChangeAspect="1"/>
          </p:cNvPicPr>
          <p:nvPr/>
        </p:nvPicPr>
        <p:blipFill>
          <a:blip r:embed="rId2"/>
          <a:stretch>
            <a:fillRect/>
          </a:stretch>
        </p:blipFill>
        <p:spPr>
          <a:xfrm>
            <a:off x="6900469" y="3867462"/>
            <a:ext cx="3517697" cy="2841891"/>
          </a:xfrm>
          <a:prstGeom prst="rect">
            <a:avLst/>
          </a:prstGeom>
        </p:spPr>
      </p:pic>
    </p:spTree>
    <p:extLst>
      <p:ext uri="{BB962C8B-B14F-4D97-AF65-F5344CB8AC3E}">
        <p14:creationId xmlns:p14="http://schemas.microsoft.com/office/powerpoint/2010/main" val="4015072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b="1" dirty="0"/>
              <a:t>Interprétation</a:t>
            </a:r>
            <a:r>
              <a:rPr lang="fr-FR" dirty="0"/>
              <a:t> </a:t>
            </a:r>
          </a:p>
          <a:p>
            <a:pPr marL="0" indent="0">
              <a:buNone/>
            </a:pPr>
            <a:r>
              <a:rPr lang="fr-FR" b="1" dirty="0">
                <a:solidFill>
                  <a:srgbClr val="C00000"/>
                </a:solidFill>
              </a:rPr>
              <a:t>IDR positif</a:t>
            </a:r>
          </a:p>
          <a:p>
            <a:pPr lvl="1">
              <a:buFont typeface="Courier New" panose="02070309020205020404" pitchFamily="49" charset="0"/>
              <a:buChar char="o"/>
            </a:pPr>
            <a:r>
              <a:rPr lang="fr-FR" dirty="0" err="1"/>
              <a:t>Qq</a:t>
            </a:r>
            <a:r>
              <a:rPr lang="fr-FR" dirty="0"/>
              <a:t> soit le statut vaccinal : </a:t>
            </a:r>
            <a:r>
              <a:rPr lang="fr-FR" dirty="0">
                <a:solidFill>
                  <a:srgbClr val="C00000"/>
                </a:solidFill>
              </a:rPr>
              <a:t>IDR </a:t>
            </a:r>
            <a:r>
              <a:rPr lang="fr-FR" dirty="0" err="1">
                <a:solidFill>
                  <a:srgbClr val="C00000"/>
                </a:solidFill>
              </a:rPr>
              <a:t>phlycténulaire</a:t>
            </a:r>
            <a:r>
              <a:rPr lang="fr-FR" dirty="0">
                <a:solidFill>
                  <a:srgbClr val="C00000"/>
                </a:solidFill>
              </a:rPr>
              <a:t> </a:t>
            </a:r>
          </a:p>
          <a:p>
            <a:pPr lvl="1">
              <a:buFont typeface="Courier New" panose="02070309020205020404" pitchFamily="49" charset="0"/>
              <a:buChar char="o"/>
            </a:pPr>
            <a:r>
              <a:rPr lang="fr-FR" dirty="0"/>
              <a:t>Sujet non vacciné : </a:t>
            </a:r>
          </a:p>
          <a:p>
            <a:pPr lvl="2">
              <a:buFont typeface="Courier New" panose="02070309020205020404" pitchFamily="49" charset="0"/>
              <a:buChar char="o"/>
            </a:pPr>
            <a:r>
              <a:rPr lang="fr-FR" dirty="0">
                <a:solidFill>
                  <a:srgbClr val="C00000"/>
                </a:solidFill>
              </a:rPr>
              <a:t>&gt;=5mm </a:t>
            </a:r>
            <a:r>
              <a:rPr lang="fr-FR" dirty="0"/>
              <a:t>si très fort risque de contamination </a:t>
            </a:r>
          </a:p>
          <a:p>
            <a:pPr lvl="2">
              <a:buFont typeface="Courier New" panose="02070309020205020404" pitchFamily="49" charset="0"/>
              <a:buChar char="o"/>
            </a:pPr>
            <a:r>
              <a:rPr lang="fr-FR" dirty="0">
                <a:solidFill>
                  <a:srgbClr val="C00000"/>
                </a:solidFill>
              </a:rPr>
              <a:t>&gt;=10mm </a:t>
            </a:r>
            <a:r>
              <a:rPr lang="fr-FR" dirty="0"/>
              <a:t>quelque soit le contexte</a:t>
            </a:r>
          </a:p>
          <a:p>
            <a:pPr lvl="1">
              <a:buFont typeface="Courier New" panose="02070309020205020404" pitchFamily="49" charset="0"/>
              <a:buChar char="o"/>
            </a:pPr>
            <a:r>
              <a:rPr lang="fr-FR" dirty="0"/>
              <a:t>Sujet vacciné :</a:t>
            </a:r>
          </a:p>
          <a:p>
            <a:pPr lvl="2">
              <a:buFont typeface="Courier New" panose="02070309020205020404" pitchFamily="49" charset="0"/>
              <a:buChar char="o"/>
            </a:pPr>
            <a:r>
              <a:rPr lang="fr-FR" dirty="0">
                <a:solidFill>
                  <a:srgbClr val="C00000"/>
                </a:solidFill>
              </a:rPr>
              <a:t>&gt;=10 mm </a:t>
            </a:r>
            <a:r>
              <a:rPr lang="fr-FR" dirty="0"/>
              <a:t>si très fort risque de contamination</a:t>
            </a:r>
          </a:p>
          <a:p>
            <a:pPr lvl="2">
              <a:buFont typeface="Courier New" panose="02070309020205020404" pitchFamily="49" charset="0"/>
              <a:buChar char="o"/>
            </a:pPr>
            <a:r>
              <a:rPr lang="fr-FR" dirty="0">
                <a:solidFill>
                  <a:srgbClr val="C00000"/>
                </a:solidFill>
              </a:rPr>
              <a:t>&gt;=15mm </a:t>
            </a:r>
            <a:r>
              <a:rPr lang="fr-FR" dirty="0" err="1"/>
              <a:t>qq</a:t>
            </a:r>
            <a:r>
              <a:rPr lang="fr-FR" dirty="0"/>
              <a:t> soit le contexte </a:t>
            </a:r>
          </a:p>
          <a:p>
            <a:pPr marL="0" indent="0">
              <a:buNone/>
            </a:pPr>
            <a:endParaRPr lang="fr-FR" dirty="0"/>
          </a:p>
        </p:txBody>
      </p:sp>
    </p:spTree>
    <p:extLst>
      <p:ext uri="{BB962C8B-B14F-4D97-AF65-F5344CB8AC3E}">
        <p14:creationId xmlns:p14="http://schemas.microsoft.com/office/powerpoint/2010/main" val="63466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FR" dirty="0"/>
              <a:t>Performances du test </a:t>
            </a:r>
          </a:p>
          <a:p>
            <a:pPr marL="0" indent="0">
              <a:buNone/>
            </a:pPr>
            <a:r>
              <a:rPr lang="fr-FR" b="1" dirty="0"/>
              <a:t>Sensibilité</a:t>
            </a:r>
            <a:r>
              <a:rPr lang="fr-FR" dirty="0"/>
              <a:t>  </a:t>
            </a:r>
            <a:r>
              <a:rPr lang="fr-FR" dirty="0">
                <a:solidFill>
                  <a:srgbClr val="C00000"/>
                </a:solidFill>
              </a:rPr>
              <a:t>75-90% </a:t>
            </a:r>
            <a:r>
              <a:rPr lang="fr-FR" b="1" dirty="0"/>
              <a:t>spécificité </a:t>
            </a:r>
            <a:r>
              <a:rPr lang="fr-FR" dirty="0">
                <a:solidFill>
                  <a:srgbClr val="C00000"/>
                </a:solidFill>
              </a:rPr>
              <a:t>35-100%</a:t>
            </a:r>
          </a:p>
          <a:p>
            <a:pPr marL="0" indent="0">
              <a:buNone/>
            </a:pPr>
            <a:endParaRPr lang="fr-FR" dirty="0"/>
          </a:p>
          <a:p>
            <a:pPr marL="0" indent="0">
              <a:buNone/>
            </a:pPr>
            <a:r>
              <a:rPr lang="fr-FR" u="sng" dirty="0">
                <a:solidFill>
                  <a:srgbClr val="0070C0"/>
                </a:solidFill>
              </a:rPr>
              <a:t>Faux positifs </a:t>
            </a:r>
            <a:r>
              <a:rPr lang="fr-FR" dirty="0"/>
              <a:t>: vaccination BCG, tuberculose ancienne guérie, infection à mycobactérie non tuberculeuse </a:t>
            </a:r>
          </a:p>
          <a:p>
            <a:pPr marL="0" indent="0">
              <a:buNone/>
            </a:pPr>
            <a:endParaRPr lang="fr-FR" dirty="0"/>
          </a:p>
          <a:p>
            <a:pPr marL="0" indent="0">
              <a:buNone/>
            </a:pPr>
            <a:r>
              <a:rPr lang="fr-FR" u="sng" dirty="0">
                <a:solidFill>
                  <a:srgbClr val="0070C0"/>
                </a:solidFill>
              </a:rPr>
              <a:t>Faux négatif </a:t>
            </a:r>
            <a:r>
              <a:rPr lang="fr-FR" b="1" dirty="0">
                <a:solidFill>
                  <a:srgbClr val="0070C0"/>
                </a:solidFill>
              </a:rPr>
              <a:t>(anergie tuberculinique) </a:t>
            </a:r>
            <a:r>
              <a:rPr lang="fr-FR" dirty="0"/>
              <a:t>8 à 10 semaines post-infection, infection virale (rougeole, oreillons, grippe), âgées, immunodépression</a:t>
            </a:r>
          </a:p>
          <a:p>
            <a:pPr marL="0" indent="0">
              <a:buNone/>
            </a:pPr>
            <a:endParaRPr lang="fr-FR" dirty="0"/>
          </a:p>
        </p:txBody>
      </p:sp>
    </p:spTree>
    <p:extLst>
      <p:ext uri="{BB962C8B-B14F-4D97-AF65-F5344CB8AC3E}">
        <p14:creationId xmlns:p14="http://schemas.microsoft.com/office/powerpoint/2010/main" val="41645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46074-43C6-451E-8054-218C7DF18935}"/>
              </a:ext>
            </a:extLst>
          </p:cNvPr>
          <p:cNvSpPr>
            <a:spLocks noGrp="1"/>
          </p:cNvSpPr>
          <p:nvPr>
            <p:ph type="title"/>
          </p:nvPr>
        </p:nvSpPr>
        <p:spPr/>
        <p:txBody>
          <a:bodyPr/>
          <a:lstStyle/>
          <a:p>
            <a:r>
              <a:rPr lang="fr-FR" dirty="0"/>
              <a:t>La </a:t>
            </a:r>
            <a:r>
              <a:rPr lang="fr-FR" dirty="0" err="1"/>
              <a:t>baciloscopie</a:t>
            </a:r>
            <a:r>
              <a:rPr lang="fr-FR" dirty="0"/>
              <a:t> </a:t>
            </a:r>
          </a:p>
        </p:txBody>
      </p:sp>
      <p:sp>
        <p:nvSpPr>
          <p:cNvPr id="3" name="Espace réservé du contenu 2">
            <a:extLst>
              <a:ext uri="{FF2B5EF4-FFF2-40B4-BE49-F238E27FC236}">
                <a16:creationId xmlns:a16="http://schemas.microsoft.com/office/drawing/2014/main" id="{DD56BDFB-769B-4F71-B78A-588B6BD5BB57}"/>
              </a:ext>
            </a:extLst>
          </p:cNvPr>
          <p:cNvSpPr>
            <a:spLocks noGrp="1"/>
          </p:cNvSpPr>
          <p:nvPr>
            <p:ph idx="1"/>
          </p:nvPr>
        </p:nvSpPr>
        <p:spPr/>
        <p:txBody>
          <a:bodyPr/>
          <a:lstStyle/>
          <a:p>
            <a:r>
              <a:rPr lang="fr-FR" dirty="0"/>
              <a:t>. La </a:t>
            </a:r>
            <a:r>
              <a:rPr lang="fr-FR" dirty="0" err="1"/>
              <a:t>bacilloscopie</a:t>
            </a:r>
            <a:r>
              <a:rPr lang="fr-FR" dirty="0"/>
              <a:t> : c'est la recherche de bacille de Koch (B.K) dans les crachats par</a:t>
            </a:r>
          </a:p>
          <a:p>
            <a:r>
              <a:rPr lang="fr-FR" dirty="0"/>
              <a:t>examen direct sur lame et culture sur milieu de </a:t>
            </a:r>
            <a:r>
              <a:rPr lang="fr-FR" dirty="0" err="1"/>
              <a:t>Lowenstein</a:t>
            </a:r>
            <a:r>
              <a:rPr lang="fr-FR" dirty="0"/>
              <a:t>.</a:t>
            </a:r>
          </a:p>
          <a:p>
            <a:endParaRPr lang="fr-FR" dirty="0"/>
          </a:p>
        </p:txBody>
      </p:sp>
    </p:spTree>
    <p:extLst>
      <p:ext uri="{BB962C8B-B14F-4D97-AF65-F5344CB8AC3E}">
        <p14:creationId xmlns:p14="http://schemas.microsoft.com/office/powerpoint/2010/main" val="2384950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9FD3E-4B6B-4177-BB77-D8653EBFAFF8}"/>
              </a:ext>
            </a:extLst>
          </p:cNvPr>
          <p:cNvSpPr>
            <a:spLocks noGrp="1"/>
          </p:cNvSpPr>
          <p:nvPr>
            <p:ph type="title"/>
          </p:nvPr>
        </p:nvSpPr>
        <p:spPr/>
        <p:txBody>
          <a:bodyPr/>
          <a:lstStyle/>
          <a:p>
            <a:r>
              <a:rPr lang="fr-FR" dirty="0">
                <a:solidFill>
                  <a:srgbClr val="FF0000"/>
                </a:solidFill>
              </a:rPr>
              <a:t>La bronchoscopie </a:t>
            </a:r>
          </a:p>
        </p:txBody>
      </p:sp>
      <p:sp>
        <p:nvSpPr>
          <p:cNvPr id="3" name="Espace réservé du contenu 2">
            <a:extLst>
              <a:ext uri="{FF2B5EF4-FFF2-40B4-BE49-F238E27FC236}">
                <a16:creationId xmlns:a16="http://schemas.microsoft.com/office/drawing/2014/main" id="{63BB8D5E-341E-494C-BDA3-A3788B8BD53F}"/>
              </a:ext>
            </a:extLst>
          </p:cNvPr>
          <p:cNvSpPr>
            <a:spLocks noGrp="1"/>
          </p:cNvSpPr>
          <p:nvPr>
            <p:ph idx="1"/>
          </p:nvPr>
        </p:nvSpPr>
        <p:spPr/>
        <p:txBody>
          <a:bodyPr/>
          <a:lstStyle/>
          <a:p>
            <a:r>
              <a:rPr lang="fr-FR" dirty="0"/>
              <a:t>La bronchoscopie : consiste à introduire dans la trachée jusqu'aux bronches, de gros calibre un bronchoscope qui est un tube muni d'un système optique. Elle permet la visualisation directe de la muqueuse bronchique et la pratique de biopsie</a:t>
            </a:r>
          </a:p>
        </p:txBody>
      </p:sp>
    </p:spTree>
    <p:extLst>
      <p:ext uri="{BB962C8B-B14F-4D97-AF65-F5344CB8AC3E}">
        <p14:creationId xmlns:p14="http://schemas.microsoft.com/office/powerpoint/2010/main" val="105695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E691B-135C-4060-9B1A-B37127AF52C4}"/>
              </a:ext>
            </a:extLst>
          </p:cNvPr>
          <p:cNvSpPr>
            <a:spLocks noGrp="1"/>
          </p:cNvSpPr>
          <p:nvPr>
            <p:ph type="title"/>
          </p:nvPr>
        </p:nvSpPr>
        <p:spPr/>
        <p:txBody>
          <a:bodyPr/>
          <a:lstStyle/>
          <a:p>
            <a:r>
              <a:rPr lang="fr-FR" dirty="0">
                <a:solidFill>
                  <a:srgbClr val="FF0000"/>
                </a:solidFill>
              </a:rPr>
              <a:t>DLCO</a:t>
            </a:r>
            <a:r>
              <a:rPr lang="fr-FR" dirty="0"/>
              <a:t> </a:t>
            </a:r>
          </a:p>
        </p:txBody>
      </p:sp>
      <p:sp>
        <p:nvSpPr>
          <p:cNvPr id="3" name="Espace réservé du contenu 2">
            <a:extLst>
              <a:ext uri="{FF2B5EF4-FFF2-40B4-BE49-F238E27FC236}">
                <a16:creationId xmlns:a16="http://schemas.microsoft.com/office/drawing/2014/main" id="{6304F12A-7B4A-4E9F-BA34-7CB957213848}"/>
              </a:ext>
            </a:extLst>
          </p:cNvPr>
          <p:cNvSpPr>
            <a:spLocks noGrp="1"/>
          </p:cNvSpPr>
          <p:nvPr>
            <p:ph idx="1"/>
          </p:nvPr>
        </p:nvSpPr>
        <p:spPr/>
        <p:txBody>
          <a:bodyPr/>
          <a:lstStyle/>
          <a:p>
            <a:r>
              <a:rPr lang="fr-FR" dirty="0"/>
              <a:t>On peut mesurer le transfert alvéolocapillaire de certains gaz ( CO en particulier) </a:t>
            </a:r>
          </a:p>
          <a:p>
            <a:r>
              <a:rPr lang="fr-FR" dirty="0"/>
              <a:t>Explore le système respiratoire dans sa globalité </a:t>
            </a:r>
          </a:p>
          <a:p>
            <a:r>
              <a:rPr lang="fr-FR" dirty="0"/>
              <a:t>La technique consiste à inhaler une quantité connue de CO , de réaliser une apnée de 10 secondes puis d’expirer </a:t>
            </a:r>
          </a:p>
          <a:p>
            <a:r>
              <a:rPr lang="fr-FR" dirty="0"/>
              <a:t>En retranchant la partie qui est expirée après l’apnée de la quantité totale de CO </a:t>
            </a:r>
          </a:p>
          <a:p>
            <a:r>
              <a:rPr lang="fr-FR" dirty="0"/>
              <a:t>On connait la quantité qui a diffusé </a:t>
            </a:r>
          </a:p>
          <a:p>
            <a:r>
              <a:rPr lang="fr-FR" dirty="0"/>
              <a:t>DLCO inférieur à 70%  est pathologique   </a:t>
            </a:r>
          </a:p>
        </p:txBody>
      </p:sp>
    </p:spTree>
    <p:extLst>
      <p:ext uri="{BB962C8B-B14F-4D97-AF65-F5344CB8AC3E}">
        <p14:creationId xmlns:p14="http://schemas.microsoft.com/office/powerpoint/2010/main" val="245310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b="1" dirty="0">
                <a:solidFill>
                  <a:srgbClr val="C00000"/>
                </a:solidFill>
              </a:rPr>
              <a:t>Merci</a:t>
            </a:r>
          </a:p>
        </p:txBody>
      </p:sp>
    </p:spTree>
    <p:extLst>
      <p:ext uri="{BB962C8B-B14F-4D97-AF65-F5344CB8AC3E}">
        <p14:creationId xmlns:p14="http://schemas.microsoft.com/office/powerpoint/2010/main" val="32651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zim\Desktop\cassette position.JPG"/>
          <p:cNvPicPr>
            <a:picLocks noGrp="1" noChangeAspect="1" noChangeArrowheads="1"/>
          </p:cNvPicPr>
          <p:nvPr>
            <p:ph idx="1"/>
          </p:nvPr>
        </p:nvPicPr>
        <p:blipFill>
          <a:blip r:embed="rId3" cstate="print"/>
          <a:srcRect/>
          <a:stretch>
            <a:fillRect/>
          </a:stretch>
        </p:blipFill>
        <p:spPr bwMode="auto">
          <a:xfrm>
            <a:off x="2088780" y="512323"/>
            <a:ext cx="7928980" cy="5946734"/>
          </a:xfrm>
          <a:prstGeom prst="rect">
            <a:avLst/>
          </a:prstGeom>
          <a:noFill/>
        </p:spPr>
      </p:pic>
    </p:spTree>
    <p:extLst>
      <p:ext uri="{BB962C8B-B14F-4D97-AF65-F5344CB8AC3E}">
        <p14:creationId xmlns:p14="http://schemas.microsoft.com/office/powerpoint/2010/main" val="218639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Nazim\Desktop\ICT  034.jpg"/>
          <p:cNvPicPr>
            <a:picLocks noGrp="1" noChangeAspect="1" noChangeArrowheads="1"/>
          </p:cNvPicPr>
          <p:nvPr>
            <p:ph idx="1"/>
          </p:nvPr>
        </p:nvPicPr>
        <p:blipFill>
          <a:blip r:embed="rId3" cstate="print"/>
          <a:srcRect/>
          <a:stretch>
            <a:fillRect/>
          </a:stretch>
        </p:blipFill>
        <p:spPr bwMode="auto">
          <a:xfrm>
            <a:off x="1483361" y="263234"/>
            <a:ext cx="9166150" cy="6259171"/>
          </a:xfrm>
          <a:prstGeom prst="rect">
            <a:avLst/>
          </a:prstGeom>
          <a:noFill/>
        </p:spPr>
      </p:pic>
    </p:spTree>
    <p:extLst>
      <p:ext uri="{BB962C8B-B14F-4D97-AF65-F5344CB8AC3E}">
        <p14:creationId xmlns:p14="http://schemas.microsoft.com/office/powerpoint/2010/main" val="96788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Nazim\Desktop\ICT 2  035.jpg"/>
          <p:cNvPicPr>
            <a:picLocks noGrp="1" noChangeAspect="1" noChangeArrowheads="1"/>
          </p:cNvPicPr>
          <p:nvPr>
            <p:ph idx="1"/>
          </p:nvPr>
        </p:nvPicPr>
        <p:blipFill>
          <a:blip r:embed="rId3" cstate="print"/>
          <a:srcRect/>
          <a:stretch>
            <a:fillRect/>
          </a:stretch>
        </p:blipFill>
        <p:spPr bwMode="auto">
          <a:xfrm>
            <a:off x="1284372" y="162561"/>
            <a:ext cx="9596441" cy="6522720"/>
          </a:xfrm>
          <a:prstGeom prst="rect">
            <a:avLst/>
          </a:prstGeom>
          <a:noFill/>
        </p:spPr>
      </p:pic>
    </p:spTree>
    <p:extLst>
      <p:ext uri="{BB962C8B-B14F-4D97-AF65-F5344CB8AC3E}">
        <p14:creationId xmlns:p14="http://schemas.microsoft.com/office/powerpoint/2010/main" val="162933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6905"/>
            <a:ext cx="10515600" cy="4351338"/>
          </a:xfrm>
        </p:spPr>
        <p:txBody>
          <a:bodyPr>
            <a:normAutofit/>
          </a:bodyPr>
          <a:lstStyle/>
          <a:p>
            <a:r>
              <a:rPr lang="fr-FR" dirty="0"/>
              <a:t>Les données de base en premier </a:t>
            </a:r>
          </a:p>
          <a:p>
            <a:pPr lvl="1"/>
            <a:r>
              <a:rPr lang="fr-FR" dirty="0"/>
              <a:t>Nom et âge et les informations cliniques du patient </a:t>
            </a:r>
          </a:p>
          <a:p>
            <a:pPr lvl="1"/>
            <a:r>
              <a:rPr lang="fr-FR" dirty="0"/>
              <a:t>Date de réalisation de l’examen </a:t>
            </a:r>
          </a:p>
          <a:p>
            <a:pPr lvl="1"/>
            <a:r>
              <a:rPr lang="fr-FR" dirty="0" err="1"/>
              <a:t>Rx</a:t>
            </a:r>
            <a:r>
              <a:rPr lang="fr-FR" dirty="0"/>
              <a:t> en postéro-antérieur ( thorax contre la plaque )</a:t>
            </a:r>
          </a:p>
          <a:p>
            <a:pPr lvl="1"/>
            <a:r>
              <a:rPr lang="fr-FR" dirty="0" err="1">
                <a:solidFill>
                  <a:srgbClr val="C00000"/>
                </a:solidFill>
              </a:rPr>
              <a:t>Rx</a:t>
            </a:r>
            <a:r>
              <a:rPr lang="fr-FR" dirty="0">
                <a:solidFill>
                  <a:srgbClr val="C00000"/>
                </a:solidFill>
              </a:rPr>
              <a:t> de face stricte (regardez les articulations sternoclaviculaires) </a:t>
            </a:r>
          </a:p>
          <a:p>
            <a:pPr lvl="1"/>
            <a:r>
              <a:rPr lang="fr-FR" dirty="0">
                <a:solidFill>
                  <a:srgbClr val="C00000"/>
                </a:solidFill>
              </a:rPr>
              <a:t>La pénétration du cliché (l’analyse des corps vertébraux en arrière de la silhouette cardiaque </a:t>
            </a:r>
          </a:p>
          <a:p>
            <a:pPr lvl="1"/>
            <a:r>
              <a:rPr lang="fr-FR" dirty="0">
                <a:solidFill>
                  <a:srgbClr val="C00000"/>
                </a:solidFill>
              </a:rPr>
              <a:t>L’orientation des côtes (</a:t>
            </a:r>
            <a:r>
              <a:rPr lang="fr-FR" dirty="0" err="1">
                <a:solidFill>
                  <a:srgbClr val="C00000"/>
                </a:solidFill>
              </a:rPr>
              <a:t>rx</a:t>
            </a:r>
            <a:r>
              <a:rPr lang="fr-FR" dirty="0">
                <a:solidFill>
                  <a:srgbClr val="C00000"/>
                </a:solidFill>
              </a:rPr>
              <a:t> en inspiration profonde )</a:t>
            </a:r>
          </a:p>
        </p:txBody>
      </p:sp>
    </p:spTree>
    <p:extLst>
      <p:ext uri="{BB962C8B-B14F-4D97-AF65-F5344CB8AC3E}">
        <p14:creationId xmlns:p14="http://schemas.microsoft.com/office/powerpoint/2010/main" val="367815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8960" y="0"/>
            <a:ext cx="6367518" cy="6601825"/>
          </a:xfrm>
          <a:prstGeom prst="rect">
            <a:avLst/>
          </a:prstGeom>
        </p:spPr>
      </p:pic>
      <p:sp>
        <p:nvSpPr>
          <p:cNvPr id="7" name="Right Arrow 6"/>
          <p:cNvSpPr/>
          <p:nvPr/>
        </p:nvSpPr>
        <p:spPr>
          <a:xfrm>
            <a:off x="5181600" y="3302000"/>
            <a:ext cx="62992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ight Arrow 7"/>
          <p:cNvSpPr/>
          <p:nvPr/>
        </p:nvSpPr>
        <p:spPr>
          <a:xfrm>
            <a:off x="5181600" y="3728720"/>
            <a:ext cx="62992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ight Arrow 8"/>
          <p:cNvSpPr/>
          <p:nvPr/>
        </p:nvSpPr>
        <p:spPr>
          <a:xfrm>
            <a:off x="5171440" y="4155440"/>
            <a:ext cx="62992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ight Arrow 9"/>
          <p:cNvSpPr/>
          <p:nvPr/>
        </p:nvSpPr>
        <p:spPr>
          <a:xfrm>
            <a:off x="5171440" y="4636952"/>
            <a:ext cx="62992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ight Arrow 10"/>
          <p:cNvSpPr/>
          <p:nvPr/>
        </p:nvSpPr>
        <p:spPr>
          <a:xfrm>
            <a:off x="2905760" y="2377440"/>
            <a:ext cx="629920" cy="203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ight Arrow 12"/>
          <p:cNvSpPr/>
          <p:nvPr/>
        </p:nvSpPr>
        <p:spPr>
          <a:xfrm rot="9210948">
            <a:off x="7528560" y="853440"/>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ight Arrow 13"/>
          <p:cNvSpPr/>
          <p:nvPr/>
        </p:nvSpPr>
        <p:spPr>
          <a:xfrm rot="9210948">
            <a:off x="7975599" y="1239520"/>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ight Arrow 14"/>
          <p:cNvSpPr/>
          <p:nvPr/>
        </p:nvSpPr>
        <p:spPr>
          <a:xfrm rot="9210948">
            <a:off x="8254110" y="1856995"/>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ight Arrow 15"/>
          <p:cNvSpPr/>
          <p:nvPr/>
        </p:nvSpPr>
        <p:spPr>
          <a:xfrm rot="9210948">
            <a:off x="8416670" y="2377440"/>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ight Arrow 16"/>
          <p:cNvSpPr/>
          <p:nvPr/>
        </p:nvSpPr>
        <p:spPr>
          <a:xfrm rot="9210948">
            <a:off x="8581326" y="2966720"/>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ight Arrow 17"/>
          <p:cNvSpPr/>
          <p:nvPr/>
        </p:nvSpPr>
        <p:spPr>
          <a:xfrm rot="9210948">
            <a:off x="8743885" y="3571295"/>
            <a:ext cx="629920" cy="203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ight Arrow 18"/>
          <p:cNvSpPr/>
          <p:nvPr/>
        </p:nvSpPr>
        <p:spPr>
          <a:xfrm rot="10800000">
            <a:off x="7660639" y="5354320"/>
            <a:ext cx="629920" cy="2032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429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1613</Words>
  <Application>Microsoft Office PowerPoint</Application>
  <PresentationFormat>Grand écran</PresentationFormat>
  <Paragraphs>231</Paragraphs>
  <Slides>45</Slides>
  <Notes>17</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Calibri Light</vt:lpstr>
      <vt:lpstr>Courier New</vt:lpstr>
      <vt:lpstr>Thème Office</vt:lpstr>
      <vt:lpstr>Exploration Respiratoire  </vt:lpstr>
      <vt:lpstr>Plan du cour </vt:lpstr>
      <vt:lpstr>Radiographie pulmonaire</vt:lpstr>
      <vt:lpstr>Rx thorax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tomographie </vt:lpstr>
      <vt:lpstr>Exploration fonctionnelle respiratoire </vt:lpstr>
      <vt:lpstr>Présentation PowerPoint</vt:lpstr>
      <vt:lpstr>Présentation PowerPoint</vt:lpstr>
      <vt:lpstr>Présentation PowerPoint</vt:lpstr>
      <vt:lpstr>Présentation PowerPoint</vt:lpstr>
      <vt:lpstr>Présentation PowerPoint</vt:lpstr>
      <vt:lpstr>Présentation PowerPoint</vt:lpstr>
      <vt:lpstr>Gaz du sang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Ponction pleurale </vt:lpstr>
      <vt:lpstr>Présentation PowerPoint</vt:lpstr>
      <vt:lpstr>Présentation PowerPoint</vt:lpstr>
      <vt:lpstr>Présentation PowerPoint</vt:lpstr>
      <vt:lpstr>Présentation PowerPoint</vt:lpstr>
      <vt:lpstr>Présentation PowerPoint</vt:lpstr>
      <vt:lpstr>Intradermoréaction à la tuberculine </vt:lpstr>
      <vt:lpstr>Présentation PowerPoint</vt:lpstr>
      <vt:lpstr>Présentation PowerPoint</vt:lpstr>
      <vt:lpstr>Présentation PowerPoint</vt:lpstr>
      <vt:lpstr>La baciloscopie </vt:lpstr>
      <vt:lpstr>La bronchoscopie </vt:lpstr>
      <vt:lpstr>DLCO </vt:lpstr>
      <vt:lpstr>Merci</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Signes fonctionnels cardiaque</dc:title>
  <dc:creator>Balthazard</dc:creator>
  <cp:lastModifiedBy>Utilisateur Windows</cp:lastModifiedBy>
  <cp:revision>105</cp:revision>
  <dcterms:created xsi:type="dcterms:W3CDTF">2019-11-07T12:40:27Z</dcterms:created>
  <dcterms:modified xsi:type="dcterms:W3CDTF">2024-10-13T06:53:48Z</dcterms:modified>
</cp:coreProperties>
</file>